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362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6858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045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750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941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41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297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97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218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686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888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6CC1-7EDE-466B-85C4-79DB183667AB}" type="datetimeFigureOut">
              <a:rPr lang="fr-CH" smtClean="0"/>
              <a:t>31.10.2021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76C3-B747-4A68-88D7-E12292F69A2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0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9616" y="1412776"/>
            <a:ext cx="69127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>
                <a:solidFill>
                  <a:srgbClr val="00B0F0"/>
                </a:solidFill>
              </a:rPr>
              <a:t>Terre des Hommes</a:t>
            </a:r>
          </a:p>
          <a:p>
            <a:pPr algn="ctr"/>
            <a:r>
              <a:rPr lang="fr-CH" sz="4000" b="1" dirty="0"/>
              <a:t>&amp;</a:t>
            </a:r>
          </a:p>
          <a:p>
            <a:pPr algn="ctr"/>
            <a:r>
              <a:rPr lang="fr-CH" sz="4000" b="1" dirty="0"/>
              <a:t>Bilan initial de santé</a:t>
            </a:r>
          </a:p>
          <a:p>
            <a:pPr algn="ctr"/>
            <a:endParaRPr lang="fr-CH" sz="4000" b="1" dirty="0"/>
          </a:p>
          <a:p>
            <a:pPr algn="ctr"/>
            <a:r>
              <a:rPr lang="fr-CH" sz="4000" b="1" dirty="0"/>
              <a:t>(Partie 2)</a:t>
            </a:r>
          </a:p>
        </p:txBody>
      </p:sp>
    </p:spTree>
    <p:extLst>
      <p:ext uri="{BB962C8B-B14F-4D97-AF65-F5344CB8AC3E}">
        <p14:creationId xmlns:p14="http://schemas.microsoft.com/office/powerpoint/2010/main" val="5508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3000226" y="4039793"/>
            <a:ext cx="5916353" cy="1588354"/>
            <a:chOff x="1012481" y="3144644"/>
            <a:chExt cx="7888470" cy="2117806"/>
          </a:xfrm>
        </p:grpSpPr>
        <p:sp>
          <p:nvSpPr>
            <p:cNvPr id="2" name="ZoneTexte 1"/>
            <p:cNvSpPr txBox="1"/>
            <p:nvPr/>
          </p:nvSpPr>
          <p:spPr>
            <a:xfrm>
              <a:off x="1012481" y="4031343"/>
              <a:ext cx="788847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2700" dirty="0">
                  <a:sym typeface="Wingdings" panose="05000000000000000000" pitchFamily="2" charset="2"/>
                </a:rPr>
                <a:t> </a:t>
              </a:r>
              <a:r>
                <a:rPr lang="fr-CH" sz="2700" dirty="0"/>
                <a:t>Semble tolérer assez bien sa SpO2 basse malgré son anémie relative…</a:t>
              </a:r>
            </a:p>
          </p:txBody>
        </p:sp>
        <p:sp>
          <p:nvSpPr>
            <p:cNvPr id="3" name="Flèche vers le bas 2"/>
            <p:cNvSpPr/>
            <p:nvPr/>
          </p:nvSpPr>
          <p:spPr>
            <a:xfrm>
              <a:off x="4672361" y="3144644"/>
              <a:ext cx="568712" cy="7359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281172" y="5741187"/>
            <a:ext cx="39810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700" dirty="0"/>
              <a:t>Comment c’est possible???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0841" y="406714"/>
            <a:ext cx="45665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300" b="1" dirty="0"/>
              <a:t>TOLÉRANCE DE L’ANÉMIE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1719" y="1034441"/>
            <a:ext cx="30405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700" dirty="0"/>
              <a:t>Constantes alignées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3977" y="1413325"/>
            <a:ext cx="18134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700" dirty="0"/>
              <a:t>Gazométrie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832911" y="1961601"/>
            <a:ext cx="3063288" cy="1616976"/>
            <a:chOff x="3308911" y="1961601"/>
            <a:chExt cx="3063288" cy="1616976"/>
          </a:xfrm>
        </p:grpSpPr>
        <p:sp>
          <p:nvSpPr>
            <p:cNvPr id="25" name="Rectangle 24"/>
            <p:cNvSpPr/>
            <p:nvPr/>
          </p:nvSpPr>
          <p:spPr>
            <a:xfrm>
              <a:off x="3308911" y="1961601"/>
              <a:ext cx="2408903" cy="15465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CH" sz="1350" u="sng" dirty="0">
                  <a:latin typeface="Tahoma" panose="020B0604030504040204" pitchFamily="34" charset="0"/>
                </a:rPr>
                <a:t>Gazométrie à l’entrée </a:t>
              </a:r>
              <a:r>
                <a:rPr lang="fr-CH" sz="1350" dirty="0">
                  <a:latin typeface="Tahoma" panose="020B0604030504040204" pitchFamily="34" charset="0"/>
                </a:rPr>
                <a:t>: </a:t>
              </a:r>
            </a:p>
            <a:p>
              <a:r>
                <a:rPr lang="fr-CH" sz="1350" dirty="0">
                  <a:latin typeface="Tahoma" panose="020B0604030504040204" pitchFamily="34" charset="0"/>
                </a:rPr>
                <a:t>pH: 7.41</a:t>
              </a:r>
            </a:p>
            <a:p>
              <a:r>
                <a:rPr lang="fr-CH" sz="1350" dirty="0">
                  <a:latin typeface="Tahoma" panose="020B0604030504040204" pitchFamily="34" charset="0"/>
                </a:rPr>
                <a:t>pCO2: 42 mmHg</a:t>
              </a:r>
            </a:p>
            <a:p>
              <a:r>
                <a:rPr lang="fr-CH" sz="1350" dirty="0">
                  <a:latin typeface="Tahoma" panose="020B0604030504040204" pitchFamily="34" charset="0"/>
                </a:rPr>
                <a:t>Glucose: 5.2 mmol/L</a:t>
              </a:r>
            </a:p>
            <a:p>
              <a:r>
                <a:rPr lang="fr-CH" sz="1350" dirty="0">
                  <a:latin typeface="Tahoma" panose="020B0604030504040204" pitchFamily="34" charset="0"/>
                </a:rPr>
                <a:t>Excès de base: 2.2 mmol/L</a:t>
              </a:r>
            </a:p>
            <a:p>
              <a:r>
                <a:rPr lang="fr-CH" sz="1350" dirty="0">
                  <a:latin typeface="Tahoma" panose="020B0604030504040204" pitchFamily="34" charset="0"/>
                </a:rPr>
                <a:t>Bicarbonate: 26.8 mmol/L</a:t>
              </a:r>
            </a:p>
            <a:p>
              <a:r>
                <a:rPr lang="fr-CH" sz="1350" dirty="0">
                  <a:latin typeface="Tahoma" panose="020B0604030504040204" pitchFamily="34" charset="0"/>
                </a:rPr>
                <a:t>Lactate 1.30 mmol/L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708" y="2955086"/>
              <a:ext cx="623491" cy="623491"/>
            </a:xfrm>
            <a:prstGeom prst="rect">
              <a:avLst/>
            </a:prstGeom>
          </p:spPr>
        </p:pic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15" y="983726"/>
            <a:ext cx="524425" cy="5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5986" y="68398"/>
            <a:ext cx="616348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300" b="1" dirty="0"/>
              <a:t>MÉCANISMES DE COMPENSATION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8632" y="1107447"/>
            <a:ext cx="41568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350" dirty="0">
                <a:latin typeface="Times New Roman" panose="02020603050405020304" pitchFamily="18" charset="0"/>
              </a:rPr>
              <a:t>Anémie </a:t>
            </a:r>
            <a:r>
              <a:rPr lang="fr-CH" sz="13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aiguë</a:t>
            </a:r>
            <a:r>
              <a:rPr lang="fr-CH" sz="1350" dirty="0">
                <a:latin typeface="Times New Roman" panose="02020603050405020304" pitchFamily="18" charset="0"/>
              </a:rPr>
              <a:t>: 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fr-CH" sz="1350" dirty="0">
                <a:latin typeface="Times New Roman" panose="02020603050405020304" pitchFamily="18" charset="0"/>
              </a:rPr>
              <a:t>Augmentation du </a:t>
            </a:r>
            <a:r>
              <a:rPr lang="fr-CH" sz="1350" b="1" dirty="0">
                <a:latin typeface="Times New Roman" panose="02020603050405020304" pitchFamily="18" charset="0"/>
              </a:rPr>
              <a:t>débit cardiaque </a:t>
            </a:r>
            <a:r>
              <a:rPr lang="fr-CH" sz="1350" dirty="0">
                <a:latin typeface="Times New Roman" panose="02020603050405020304" pitchFamily="18" charset="0"/>
              </a:rPr>
              <a:t>(</a:t>
            </a:r>
            <a:r>
              <a:rPr lang="fr-CH" sz="1350" u="sng" dirty="0">
                <a:latin typeface="Times New Roman" panose="02020603050405020304" pitchFamily="18" charset="0"/>
              </a:rPr>
              <a:t>FC</a:t>
            </a:r>
            <a:r>
              <a:rPr lang="fr-CH" sz="1350" dirty="0">
                <a:latin typeface="Times New Roman" panose="02020603050405020304" pitchFamily="18" charset="0"/>
              </a:rPr>
              <a:t> x V</a:t>
            </a:r>
            <a:r>
              <a:rPr lang="fr-CH" sz="1350" baseline="-25000" dirty="0">
                <a:latin typeface="Times New Roman" panose="02020603050405020304" pitchFamily="18" charset="0"/>
              </a:rPr>
              <a:t>E</a:t>
            </a:r>
            <a:r>
              <a:rPr lang="fr-CH" sz="1350" dirty="0">
                <a:latin typeface="Times New Roman" panose="02020603050405020304" pitchFamily="18" charset="0"/>
              </a:rPr>
              <a:t>)</a:t>
            </a:r>
            <a:endParaRPr lang="fr-CH" sz="1350" baseline="-25000" dirty="0">
              <a:latin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fr-CH" sz="1350" dirty="0">
                <a:latin typeface="Times New Roman" panose="02020603050405020304" pitchFamily="18" charset="0"/>
              </a:rPr>
              <a:t>Augmentation du </a:t>
            </a:r>
            <a:r>
              <a:rPr lang="fr-CH" sz="1350" b="1" dirty="0">
                <a:latin typeface="Times New Roman" panose="02020603050405020304" pitchFamily="18" charset="0"/>
              </a:rPr>
              <a:t>coefficient d’extraction </a:t>
            </a:r>
            <a:r>
              <a:rPr lang="fr-CH" sz="1350" dirty="0">
                <a:latin typeface="Times New Roman" panose="02020603050405020304" pitchFamily="18" charset="0"/>
              </a:rPr>
              <a:t>(</a:t>
            </a:r>
            <a:r>
              <a:rPr lang="fr-CH" sz="1350" dirty="0">
                <a:latin typeface="Calibri" panose="020F0502020204030204" pitchFamily="34" charset="0"/>
                <a:cs typeface="Calibri" panose="020F0502020204030204" pitchFamily="34" charset="0"/>
              </a:rPr>
              <a:t>↘</a:t>
            </a:r>
            <a:r>
              <a:rPr lang="fr-CH" sz="1350" dirty="0">
                <a:latin typeface="Times New Roman" panose="02020603050405020304" pitchFamily="18" charset="0"/>
              </a:rPr>
              <a:t>SVO</a:t>
            </a:r>
            <a:r>
              <a:rPr lang="fr-CH" sz="1350" baseline="-25000" dirty="0">
                <a:latin typeface="Times New Roman" panose="02020603050405020304" pitchFamily="18" charset="0"/>
              </a:rPr>
              <a:t>2</a:t>
            </a:r>
            <a:r>
              <a:rPr lang="fr-CH" sz="1350" dirty="0">
                <a:latin typeface="Times New Roman" panose="02020603050405020304" pitchFamily="18" charset="0"/>
              </a:rPr>
              <a:t>)</a:t>
            </a:r>
            <a:endParaRPr lang="fr-CH" sz="1350" dirty="0"/>
          </a:p>
        </p:txBody>
      </p:sp>
      <p:sp>
        <p:nvSpPr>
          <p:cNvPr id="37" name="Rectangle 36"/>
          <p:cNvSpPr/>
          <p:nvPr/>
        </p:nvSpPr>
        <p:spPr>
          <a:xfrm>
            <a:off x="3766494" y="2148597"/>
            <a:ext cx="3989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350" dirty="0">
                <a:latin typeface="Times New Roman" panose="02020603050405020304" pitchFamily="18" charset="0"/>
              </a:rPr>
              <a:t>Anémie </a:t>
            </a:r>
            <a:r>
              <a:rPr lang="fr-CH" sz="135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chronique</a:t>
            </a:r>
            <a:r>
              <a:rPr lang="fr-CH" sz="1350" dirty="0">
                <a:latin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350" b="1" dirty="0">
                <a:latin typeface="Times New Roman" panose="02020603050405020304" pitchFamily="18" charset="0"/>
                <a:sym typeface="Wingdings" panose="05000000000000000000" pitchFamily="2" charset="2"/>
              </a:rPr>
              <a:t>↗ du </a:t>
            </a:r>
            <a:r>
              <a:rPr lang="fr-CH" sz="1350" b="1" dirty="0">
                <a:latin typeface="Times New Roman" panose="02020603050405020304" pitchFamily="18" charset="0"/>
              </a:rPr>
              <a:t>2,3 DPG </a:t>
            </a:r>
            <a:r>
              <a:rPr lang="fr-CH" sz="1350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CH" sz="1350" dirty="0">
                <a:latin typeface="Times New Roman" panose="02020603050405020304" pitchFamily="18" charset="0"/>
              </a:rPr>
              <a:t>déplacement la courbe de dissociation de l’oxyhémoglobine vers la droite </a:t>
            </a:r>
            <a:r>
              <a:rPr lang="fr-CH" sz="1350" dirty="0">
                <a:latin typeface="Times New Roman" panose="02020603050405020304" pitchFamily="18" charset="0"/>
                <a:sym typeface="Wingdings" panose="05000000000000000000" pitchFamily="2" charset="2"/>
              </a:rPr>
              <a:t> plus d’O2 libérés aux tissus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3421796" y="3703828"/>
            <a:ext cx="4474405" cy="2317461"/>
            <a:chOff x="4192105" y="2811433"/>
            <a:chExt cx="4474405" cy="2317461"/>
          </a:xfrm>
        </p:grpSpPr>
        <p:grpSp>
          <p:nvGrpSpPr>
            <p:cNvPr id="14" name="Groupe 13"/>
            <p:cNvGrpSpPr/>
            <p:nvPr/>
          </p:nvGrpSpPr>
          <p:grpSpPr>
            <a:xfrm>
              <a:off x="4192105" y="2811433"/>
              <a:ext cx="4474405" cy="2317461"/>
              <a:chOff x="4192105" y="2811433"/>
              <a:chExt cx="4474405" cy="2317461"/>
            </a:xfrm>
          </p:grpSpPr>
          <p:sp>
            <p:nvSpPr>
              <p:cNvPr id="16" name="Forme libre 15"/>
              <p:cNvSpPr/>
              <p:nvPr/>
            </p:nvSpPr>
            <p:spPr>
              <a:xfrm>
                <a:off x="4811509" y="3363565"/>
                <a:ext cx="127298" cy="388856"/>
              </a:xfrm>
              <a:custGeom>
                <a:avLst/>
                <a:gdLst>
                  <a:gd name="connsiteX0" fmla="*/ 169898 w 169898"/>
                  <a:gd name="connsiteY0" fmla="*/ 0 h 518474"/>
                  <a:gd name="connsiteX1" fmla="*/ 216 w 169898"/>
                  <a:gd name="connsiteY1" fmla="*/ 273377 h 518474"/>
                  <a:gd name="connsiteX2" fmla="*/ 141618 w 169898"/>
                  <a:gd name="connsiteY2" fmla="*/ 518474 h 518474"/>
                  <a:gd name="connsiteX0" fmla="*/ 169898 w 169898"/>
                  <a:gd name="connsiteY0" fmla="*/ 0 h 518474"/>
                  <a:gd name="connsiteX1" fmla="*/ 216 w 169898"/>
                  <a:gd name="connsiteY1" fmla="*/ 247183 h 518474"/>
                  <a:gd name="connsiteX2" fmla="*/ 141618 w 169898"/>
                  <a:gd name="connsiteY2" fmla="*/ 518474 h 518474"/>
                  <a:gd name="connsiteX0" fmla="*/ 169731 w 169731"/>
                  <a:gd name="connsiteY0" fmla="*/ 0 h 518474"/>
                  <a:gd name="connsiteX1" fmla="*/ 49 w 169731"/>
                  <a:gd name="connsiteY1" fmla="*/ 247183 h 518474"/>
                  <a:gd name="connsiteX2" fmla="*/ 141451 w 169731"/>
                  <a:gd name="connsiteY2" fmla="*/ 518474 h 51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731" h="518474">
                    <a:moveTo>
                      <a:pt x="169731" y="0"/>
                    </a:moveTo>
                    <a:cubicBezTo>
                      <a:pt x="87246" y="93482"/>
                      <a:pt x="-2382" y="125052"/>
                      <a:pt x="49" y="247183"/>
                    </a:cubicBezTo>
                    <a:cubicBezTo>
                      <a:pt x="2480" y="369314"/>
                      <a:pt x="68393" y="439131"/>
                      <a:pt x="141451" y="51847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sp>
            <p:nvSpPr>
              <p:cNvPr id="21" name="Forme libre 20"/>
              <p:cNvSpPr/>
              <p:nvPr/>
            </p:nvSpPr>
            <p:spPr>
              <a:xfrm>
                <a:off x="5136356" y="2943225"/>
                <a:ext cx="3271838" cy="7144"/>
              </a:xfrm>
              <a:custGeom>
                <a:avLst/>
                <a:gdLst>
                  <a:gd name="connsiteX0" fmla="*/ 0 w 4362450"/>
                  <a:gd name="connsiteY0" fmla="*/ 0 h 9525"/>
                  <a:gd name="connsiteX1" fmla="*/ 4362450 w 4362450"/>
                  <a:gd name="connsiteY1" fmla="*/ 0 h 9525"/>
                  <a:gd name="connsiteX2" fmla="*/ 4362450 w 4362450"/>
                  <a:gd name="connsiteY2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62450" h="9525">
                    <a:moveTo>
                      <a:pt x="0" y="0"/>
                    </a:moveTo>
                    <a:lnTo>
                      <a:pt x="4362450" y="0"/>
                    </a:lnTo>
                    <a:lnTo>
                      <a:pt x="4362450" y="9525"/>
                    </a:lnTo>
                  </a:path>
                </a:pathLst>
              </a:custGeom>
              <a:noFill/>
              <a:ln>
                <a:solidFill>
                  <a:srgbClr val="FF00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8151019" y="2893219"/>
                <a:ext cx="135731" cy="114031"/>
              </a:xfrm>
              <a:prstGeom prst="ellipse">
                <a:avLst/>
              </a:prstGeom>
              <a:solidFill>
                <a:srgbClr val="FF66CC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grpSp>
            <p:nvGrpSpPr>
              <p:cNvPr id="7" name="Groupe 6"/>
              <p:cNvGrpSpPr/>
              <p:nvPr/>
            </p:nvGrpSpPr>
            <p:grpSpPr>
              <a:xfrm>
                <a:off x="4192105" y="2811433"/>
                <a:ext cx="4474405" cy="2317461"/>
                <a:chOff x="4192105" y="2811433"/>
                <a:chExt cx="4474405" cy="2317461"/>
              </a:xfrm>
            </p:grpSpPr>
            <p:sp>
              <p:nvSpPr>
                <p:cNvPr id="3" name="ZoneTexte 2"/>
                <p:cNvSpPr txBox="1"/>
                <p:nvPr/>
              </p:nvSpPr>
              <p:spPr>
                <a:xfrm>
                  <a:off x="4311910" y="4123768"/>
                  <a:ext cx="261610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600" dirty="0"/>
                    <a:t>50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4299826" y="3697734"/>
                  <a:ext cx="30008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600" dirty="0"/>
                    <a:t>100</a:t>
                  </a: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4287743" y="3271700"/>
                  <a:ext cx="30008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600" dirty="0"/>
                    <a:t>150</a:t>
                  </a: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4275660" y="2845666"/>
                  <a:ext cx="300082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600" dirty="0"/>
                    <a:t>200</a:t>
                  </a:r>
                </a:p>
              </p:txBody>
            </p:sp>
            <p:grpSp>
              <p:nvGrpSpPr>
                <p:cNvPr id="5" name="Groupe 4"/>
                <p:cNvGrpSpPr/>
                <p:nvPr/>
              </p:nvGrpSpPr>
              <p:grpSpPr>
                <a:xfrm>
                  <a:off x="4624426" y="2811433"/>
                  <a:ext cx="4042084" cy="2317461"/>
                  <a:chOff x="4624426" y="2811433"/>
                  <a:chExt cx="4042084" cy="2317461"/>
                </a:xfrm>
              </p:grpSpPr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24426" y="2811433"/>
                    <a:ext cx="4042084" cy="2317461"/>
                  </a:xfrm>
                  <a:prstGeom prst="rect">
                    <a:avLst/>
                  </a:prstGeom>
                </p:spPr>
              </p:pic>
              <p:cxnSp>
                <p:nvCxnSpPr>
                  <p:cNvPr id="17" name="Connecteur droit 16"/>
                  <p:cNvCxnSpPr/>
                  <p:nvPr/>
                </p:nvCxnSpPr>
                <p:spPr>
                  <a:xfrm>
                    <a:off x="5118132" y="3352492"/>
                    <a:ext cx="2147062" cy="0"/>
                  </a:xfrm>
                  <a:prstGeom prst="line">
                    <a:avLst/>
                  </a:prstGeom>
                  <a:ln>
                    <a:solidFill>
                      <a:srgbClr val="FF006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ZoneTexte 31"/>
                <p:cNvSpPr txBox="1"/>
                <p:nvPr/>
              </p:nvSpPr>
              <p:spPr>
                <a:xfrm>
                  <a:off x="4895879" y="3248149"/>
                  <a:ext cx="32252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050" dirty="0">
                      <a:solidFill>
                        <a:srgbClr val="FF0066"/>
                      </a:solidFill>
                    </a:rPr>
                    <a:t>75</a:t>
                  </a:r>
                </a:p>
              </p:txBody>
            </p:sp>
            <p:sp>
              <p:nvSpPr>
                <p:cNvPr id="6" name="ZoneTexte 5"/>
                <p:cNvSpPr txBox="1"/>
                <p:nvPr/>
              </p:nvSpPr>
              <p:spPr>
                <a:xfrm rot="16200000">
                  <a:off x="3894106" y="3546147"/>
                  <a:ext cx="811441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800" dirty="0"/>
                    <a:t>Contenu en </a:t>
                  </a:r>
                  <a:r>
                    <a:rPr lang="fr-CH" sz="800" dirty="0" err="1"/>
                    <a:t>Hb</a:t>
                  </a:r>
                  <a:endParaRPr lang="fr-CH" sz="800" dirty="0"/>
                </a:p>
              </p:txBody>
            </p:sp>
          </p:grpSp>
        </p:grpSp>
        <p:sp>
          <p:nvSpPr>
            <p:cNvPr id="30" name="Ellipse 29"/>
            <p:cNvSpPr/>
            <p:nvPr/>
          </p:nvSpPr>
          <p:spPr>
            <a:xfrm>
              <a:off x="6440091" y="3285872"/>
              <a:ext cx="135731" cy="114031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8279607" y="2882921"/>
              <a:ext cx="135731" cy="114031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140190" y="4325678"/>
            <a:ext cx="2843568" cy="555930"/>
            <a:chOff x="4910500" y="3433284"/>
            <a:chExt cx="2843568" cy="555930"/>
          </a:xfrm>
        </p:grpSpPr>
        <p:grpSp>
          <p:nvGrpSpPr>
            <p:cNvPr id="11" name="Groupe 10"/>
            <p:cNvGrpSpPr/>
            <p:nvPr/>
          </p:nvGrpSpPr>
          <p:grpSpPr>
            <a:xfrm>
              <a:off x="4910500" y="3628484"/>
              <a:ext cx="2843568" cy="360730"/>
              <a:chOff x="4910500" y="3628484"/>
              <a:chExt cx="2843568" cy="360730"/>
            </a:xfrm>
          </p:grpSpPr>
          <p:sp>
            <p:nvSpPr>
              <p:cNvPr id="9" name="Rectangle 1"/>
              <p:cNvSpPr/>
              <p:nvPr/>
            </p:nvSpPr>
            <p:spPr>
              <a:xfrm>
                <a:off x="7212286" y="3832004"/>
                <a:ext cx="541782" cy="157210"/>
              </a:xfrm>
              <a:custGeom>
                <a:avLst/>
                <a:gdLst>
                  <a:gd name="connsiteX0" fmla="*/ 0 w 722376"/>
                  <a:gd name="connsiteY0" fmla="*/ 0 h 184213"/>
                  <a:gd name="connsiteX1" fmla="*/ 722376 w 722376"/>
                  <a:gd name="connsiteY1" fmla="*/ 0 h 184213"/>
                  <a:gd name="connsiteX2" fmla="*/ 722376 w 722376"/>
                  <a:gd name="connsiteY2" fmla="*/ 184213 h 184213"/>
                  <a:gd name="connsiteX3" fmla="*/ 0 w 722376"/>
                  <a:gd name="connsiteY3" fmla="*/ 184213 h 184213"/>
                  <a:gd name="connsiteX4" fmla="*/ 0 w 722376"/>
                  <a:gd name="connsiteY4" fmla="*/ 0 h 184213"/>
                  <a:gd name="connsiteX0" fmla="*/ 0 w 722376"/>
                  <a:gd name="connsiteY0" fmla="*/ 0 h 209613"/>
                  <a:gd name="connsiteX1" fmla="*/ 722376 w 722376"/>
                  <a:gd name="connsiteY1" fmla="*/ 0 h 209613"/>
                  <a:gd name="connsiteX2" fmla="*/ 722376 w 722376"/>
                  <a:gd name="connsiteY2" fmla="*/ 184213 h 209613"/>
                  <a:gd name="connsiteX3" fmla="*/ 3175 w 722376"/>
                  <a:gd name="connsiteY3" fmla="*/ 209613 h 209613"/>
                  <a:gd name="connsiteX4" fmla="*/ 0 w 722376"/>
                  <a:gd name="connsiteY4" fmla="*/ 0 h 209613"/>
                  <a:gd name="connsiteX0" fmla="*/ 0 w 722376"/>
                  <a:gd name="connsiteY0" fmla="*/ 0 h 209613"/>
                  <a:gd name="connsiteX1" fmla="*/ 722376 w 722376"/>
                  <a:gd name="connsiteY1" fmla="*/ 0 h 209613"/>
                  <a:gd name="connsiteX2" fmla="*/ 722376 w 722376"/>
                  <a:gd name="connsiteY2" fmla="*/ 209613 h 209613"/>
                  <a:gd name="connsiteX3" fmla="*/ 3175 w 722376"/>
                  <a:gd name="connsiteY3" fmla="*/ 209613 h 209613"/>
                  <a:gd name="connsiteX4" fmla="*/ 0 w 722376"/>
                  <a:gd name="connsiteY4" fmla="*/ 0 h 209613"/>
                  <a:gd name="connsiteX0" fmla="*/ 0 w 722376"/>
                  <a:gd name="connsiteY0" fmla="*/ 0 h 209613"/>
                  <a:gd name="connsiteX1" fmla="*/ 722376 w 722376"/>
                  <a:gd name="connsiteY1" fmla="*/ 0 h 209613"/>
                  <a:gd name="connsiteX2" fmla="*/ 722376 w 722376"/>
                  <a:gd name="connsiteY2" fmla="*/ 209613 h 209613"/>
                  <a:gd name="connsiteX3" fmla="*/ 3175 w 722376"/>
                  <a:gd name="connsiteY3" fmla="*/ 209613 h 209613"/>
                  <a:gd name="connsiteX4" fmla="*/ 0 w 722376"/>
                  <a:gd name="connsiteY4" fmla="*/ 0 h 20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76" h="209613">
                    <a:moveTo>
                      <a:pt x="0" y="0"/>
                    </a:moveTo>
                    <a:lnTo>
                      <a:pt x="722376" y="0"/>
                    </a:lnTo>
                    <a:lnTo>
                      <a:pt x="722376" y="209613"/>
                    </a:lnTo>
                    <a:lnTo>
                      <a:pt x="3175" y="209613"/>
                    </a:lnTo>
                    <a:cubicBezTo>
                      <a:pt x="2117" y="139742"/>
                      <a:pt x="1058" y="69871"/>
                      <a:pt x="0" y="0"/>
                    </a:cubicBezTo>
                    <a:close/>
                  </a:path>
                </a:pathLst>
              </a:custGeom>
              <a:solidFill>
                <a:srgbClr val="00B050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35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4910500" y="3628484"/>
                <a:ext cx="32252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050" dirty="0">
                    <a:solidFill>
                      <a:srgbClr val="00B050"/>
                    </a:solidFill>
                  </a:rPr>
                  <a:t>50</a:t>
                </a:r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 flipH="1" flipV="1">
                <a:off x="5128813" y="3743287"/>
                <a:ext cx="1379144" cy="7442"/>
              </a:xfrm>
              <a:prstGeom prst="line">
                <a:avLst/>
              </a:prstGeom>
              <a:noFill/>
              <a:ln>
                <a:solidFill>
                  <a:srgbClr val="00B05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4" name="Connecteur droit avec flèche 23"/>
            <p:cNvCxnSpPr/>
            <p:nvPr/>
          </p:nvCxnSpPr>
          <p:spPr>
            <a:xfrm>
              <a:off x="6507956" y="3433284"/>
              <a:ext cx="0" cy="30212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8408131" y="3063965"/>
            <a:ext cx="3876990" cy="1616543"/>
            <a:chOff x="8408131" y="3063965"/>
            <a:chExt cx="3876990" cy="161654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131" y="3094059"/>
              <a:ext cx="1456113" cy="1550453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337" y="3063965"/>
              <a:ext cx="1456113" cy="155045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336" y="3456633"/>
              <a:ext cx="1456113" cy="1148987"/>
            </a:xfrm>
            <a:prstGeom prst="rect">
              <a:avLst/>
            </a:prstGeom>
          </p:spPr>
        </p:pic>
        <p:sp>
          <p:nvSpPr>
            <p:cNvPr id="25" name="Flèche droite 24"/>
            <p:cNvSpPr/>
            <p:nvPr/>
          </p:nvSpPr>
          <p:spPr>
            <a:xfrm>
              <a:off x="9762808" y="3738061"/>
              <a:ext cx="252161" cy="28110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9167621" y="4311176"/>
              <a:ext cx="1449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rgbClr val="FF0000"/>
                  </a:solidFill>
                </a:rPr>
                <a:t>Sans 2-3 DPG</a:t>
              </a:r>
              <a:endParaRPr lang="fr-CH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1042473" y="3399806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-25% HbO</a:t>
              </a:r>
              <a:r>
                <a:rPr lang="fr-CH" baseline="-25000" dirty="0" smtClean="0"/>
                <a:t>2</a:t>
              </a:r>
              <a:endParaRPr lang="fr-CH" baseline="-25000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8401964" y="4523300"/>
            <a:ext cx="3844685" cy="1650904"/>
            <a:chOff x="8401964" y="4523300"/>
            <a:chExt cx="3844685" cy="1650904"/>
          </a:xfrm>
        </p:grpSpPr>
        <p:grpSp>
          <p:nvGrpSpPr>
            <p:cNvPr id="27" name="Groupe 26"/>
            <p:cNvGrpSpPr/>
            <p:nvPr/>
          </p:nvGrpSpPr>
          <p:grpSpPr>
            <a:xfrm>
              <a:off x="8401964" y="4523300"/>
              <a:ext cx="2874319" cy="1650904"/>
              <a:chOff x="8401964" y="4292189"/>
              <a:chExt cx="2874319" cy="1650904"/>
            </a:xfrm>
          </p:grpSpPr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1964" y="4322283"/>
                <a:ext cx="1456113" cy="1550453"/>
              </a:xfrm>
              <a:prstGeom prst="rect">
                <a:avLst/>
              </a:prstGeom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0170" y="4292189"/>
                <a:ext cx="1456113" cy="1550453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0169" y="4854726"/>
                <a:ext cx="1449947" cy="877296"/>
              </a:xfrm>
              <a:prstGeom prst="rect">
                <a:avLst/>
              </a:prstGeom>
            </p:spPr>
          </p:pic>
          <p:sp>
            <p:nvSpPr>
              <p:cNvPr id="38" name="Flèche droite 37"/>
              <p:cNvSpPr/>
              <p:nvPr/>
            </p:nvSpPr>
            <p:spPr>
              <a:xfrm>
                <a:off x="9756641" y="4966285"/>
                <a:ext cx="252161" cy="281109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9285751" y="5573761"/>
                <a:ext cx="14641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b="1" dirty="0" smtClean="0">
                    <a:solidFill>
                      <a:srgbClr val="7030A0"/>
                    </a:solidFill>
                  </a:rPr>
                  <a:t>Avec 2-3 DPG</a:t>
                </a:r>
                <a:endParaRPr lang="fr-CH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40" name="ZoneTexte 39"/>
            <p:cNvSpPr txBox="1"/>
            <p:nvPr/>
          </p:nvSpPr>
          <p:spPr>
            <a:xfrm>
              <a:off x="11042473" y="4929194"/>
              <a:ext cx="1204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-50% HbO</a:t>
              </a:r>
              <a:r>
                <a:rPr lang="fr-CH" baseline="-25000" dirty="0" smtClean="0"/>
                <a:t>2</a:t>
              </a:r>
              <a:endParaRPr lang="fr-CH" baseline="-25000" dirty="0"/>
            </a:p>
            <a:p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7474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8142" y="164625"/>
            <a:ext cx="414812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300" b="1" dirty="0"/>
              <a:t>Anémie régénérative 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75920" y="3593285"/>
            <a:ext cx="486805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3"/>
            <a:r>
              <a:rPr lang="fr-FR" sz="1400" b="1" dirty="0" err="1"/>
              <a:t>Réti</a:t>
            </a:r>
            <a:r>
              <a:rPr lang="fr-FR" sz="1400" b="1" dirty="0"/>
              <a:t> corrigés &gt; 2% = régénératif</a:t>
            </a:r>
            <a:endParaRPr lang="fr-CH" sz="1400" dirty="0"/>
          </a:p>
          <a:p>
            <a:pPr marL="0" lvl="3"/>
            <a:r>
              <a:rPr lang="fr-FR" sz="1400" b="1" dirty="0" err="1">
                <a:solidFill>
                  <a:srgbClr val="FF0000"/>
                </a:solidFill>
              </a:rPr>
              <a:t>Réti</a:t>
            </a:r>
            <a:r>
              <a:rPr lang="fr-FR" sz="1400" b="1" dirty="0">
                <a:solidFill>
                  <a:srgbClr val="FF0000"/>
                </a:solidFill>
              </a:rPr>
              <a:t> corrigés &lt; 2% = </a:t>
            </a:r>
            <a:r>
              <a:rPr lang="fr-FR" sz="1400" b="1" dirty="0" err="1">
                <a:solidFill>
                  <a:srgbClr val="FF0000"/>
                </a:solidFill>
              </a:rPr>
              <a:t>arégénératif</a:t>
            </a:r>
            <a:endParaRPr lang="fr-CH" sz="1400" dirty="0">
              <a:solidFill>
                <a:srgbClr val="FF0000"/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866261"/>
            <a:ext cx="3000794" cy="4808415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3"/>
          <a:srcRect r="18711" b="7"/>
          <a:stretch/>
        </p:blipFill>
        <p:spPr>
          <a:xfrm>
            <a:off x="2207569" y="5627712"/>
            <a:ext cx="3000794" cy="320671"/>
          </a:xfrm>
          <a:prstGeom prst="rect">
            <a:avLst/>
          </a:prstGeom>
        </p:spPr>
      </p:pic>
      <p:sp>
        <p:nvSpPr>
          <p:cNvPr id="47" name="Ellipse 46"/>
          <p:cNvSpPr/>
          <p:nvPr/>
        </p:nvSpPr>
        <p:spPr>
          <a:xfrm>
            <a:off x="4444710" y="5627712"/>
            <a:ext cx="571170" cy="344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11" name="Rectangle 10"/>
          <p:cNvSpPr/>
          <p:nvPr/>
        </p:nvSpPr>
        <p:spPr>
          <a:xfrm>
            <a:off x="5365690" y="1254243"/>
            <a:ext cx="4878288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Classiquement</a:t>
            </a:r>
            <a:r>
              <a:rPr lang="fr-FR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: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Hypo régénératif si nb </a:t>
            </a:r>
            <a:r>
              <a:rPr lang="fr-FR" sz="1400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Réti</a:t>
            </a:r>
            <a:r>
              <a:rPr lang="fr-FR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abs.&lt; 70-100 G/L 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Régénératif si nb </a:t>
            </a:r>
            <a:r>
              <a:rPr lang="fr-FR" sz="1400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Réti</a:t>
            </a:r>
            <a:r>
              <a:rPr lang="fr-FR" sz="1400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abs. &gt; 120    G/L</a:t>
            </a:r>
            <a:endParaRPr lang="fr-CH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75019" y="2041452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u="sng" dirty="0">
                <a:solidFill>
                  <a:srgbClr val="FF0000"/>
                </a:solidFill>
              </a:rPr>
              <a:t>Mais</a:t>
            </a:r>
            <a:r>
              <a:rPr lang="fr-CH" sz="1200" dirty="0"/>
              <a:t>, il faut aussi tenir compte des conditions cliniques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200" dirty="0">
                <a:sym typeface="Wingdings" panose="05000000000000000000" pitchFamily="2" charset="2"/>
              </a:rPr>
              <a:t>Notion des «</a:t>
            </a:r>
            <a:r>
              <a:rPr lang="fr-CH" sz="1200" u="sng" dirty="0" err="1">
                <a:sym typeface="Wingdings" panose="05000000000000000000" pitchFamily="2" charset="2"/>
              </a:rPr>
              <a:t>réti</a:t>
            </a:r>
            <a:r>
              <a:rPr lang="fr-CH" sz="1200" u="sng" dirty="0">
                <a:sym typeface="Wingdings" panose="05000000000000000000" pitchFamily="2" charset="2"/>
              </a:rPr>
              <a:t> corrigés»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6524" y="4365105"/>
            <a:ext cx="357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dirty="0">
                <a:sym typeface="Wingdings" panose="05000000000000000000" pitchFamily="2" charset="2"/>
              </a:rPr>
              <a:t>Donc ici: 2.1% x 0.38/0.45 = 1.8%</a:t>
            </a:r>
          </a:p>
          <a:p>
            <a:pPr algn="ctr"/>
            <a:r>
              <a:rPr lang="fr-CH" b="1" dirty="0">
                <a:solidFill>
                  <a:srgbClr val="FF0000"/>
                </a:solidFill>
                <a:sym typeface="Wingdings" panose="05000000000000000000" pitchFamily="2" charset="2"/>
              </a:rPr>
              <a:t>HYPO REGENERATIF !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5920" y="2822655"/>
            <a:ext cx="4868058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/>
              <a:t>Réti</a:t>
            </a:r>
            <a:r>
              <a:rPr lang="fr-FR" sz="1400" b="1" dirty="0"/>
              <a:t> corrigé (%) = </a:t>
            </a:r>
            <a:r>
              <a:rPr lang="fr-FR" sz="1400" b="1" dirty="0" err="1"/>
              <a:t>Réti</a:t>
            </a:r>
            <a:r>
              <a:rPr lang="fr-FR" sz="1400" b="1" dirty="0"/>
              <a:t> mesuré (%) x </a:t>
            </a:r>
            <a:r>
              <a:rPr lang="fr-FR" sz="1400" b="1" dirty="0" err="1"/>
              <a:t>Ht</a:t>
            </a:r>
            <a:r>
              <a:rPr lang="fr-FR" sz="1400" b="1" dirty="0"/>
              <a:t> mesurée (%) / </a:t>
            </a:r>
            <a:r>
              <a:rPr lang="fr-FR" sz="1400" b="1" dirty="0" err="1"/>
              <a:t>Ht</a:t>
            </a:r>
            <a:r>
              <a:rPr lang="fr-FR" sz="1400" b="1" dirty="0"/>
              <a:t> de 45%</a:t>
            </a:r>
            <a:endParaRPr lang="fr-CH" sz="1400" b="1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81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11" grpId="0" animBg="1"/>
      <p:bldP spid="15" grpId="0"/>
      <p:bldP spid="16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721" y="855020"/>
            <a:ext cx="88002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000" b="1" dirty="0"/>
              <a:t>Anémie microcytaire hypochrome hypo régénérative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4566604" y="1787150"/>
            <a:ext cx="3062669" cy="1235523"/>
            <a:chOff x="3042603" y="1787149"/>
            <a:chExt cx="3062669" cy="1235523"/>
          </a:xfrm>
        </p:grpSpPr>
        <p:sp>
          <p:nvSpPr>
            <p:cNvPr id="5" name="Flèche vers le bas 4"/>
            <p:cNvSpPr/>
            <p:nvPr/>
          </p:nvSpPr>
          <p:spPr>
            <a:xfrm>
              <a:off x="4289157" y="1787149"/>
              <a:ext cx="569563" cy="5579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2603" y="2468674"/>
              <a:ext cx="306266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3000" b="1" dirty="0"/>
                <a:t>Ferriprive?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8284029" y="3879488"/>
            <a:ext cx="1725939" cy="715581"/>
            <a:chOff x="9013371" y="4029648"/>
            <a:chExt cx="2301252" cy="954107"/>
          </a:xfrm>
        </p:grpSpPr>
        <p:sp>
          <p:nvSpPr>
            <p:cNvPr id="3" name="Flèche droite 2"/>
            <p:cNvSpPr/>
            <p:nvPr/>
          </p:nvSpPr>
          <p:spPr>
            <a:xfrm>
              <a:off x="9013371" y="4108862"/>
              <a:ext cx="950026" cy="783772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9963398" y="4029648"/>
              <a:ext cx="13512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4050" b="1" dirty="0">
                  <a:solidFill>
                    <a:srgbClr val="FF0000"/>
                  </a:solidFill>
                </a:rPr>
                <a:t>OUI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068730" y="3167649"/>
            <a:ext cx="4058414" cy="2116173"/>
            <a:chOff x="2544730" y="3167648"/>
            <a:chExt cx="4058414" cy="21161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4730" y="3167648"/>
              <a:ext cx="4058414" cy="21161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Ellipse 8"/>
            <p:cNvSpPr/>
            <p:nvPr/>
          </p:nvSpPr>
          <p:spPr>
            <a:xfrm>
              <a:off x="5652120" y="4365104"/>
              <a:ext cx="571170" cy="2299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652120" y="5013176"/>
              <a:ext cx="571170" cy="2706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192608" y="5650281"/>
            <a:ext cx="3810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b="1" dirty="0"/>
              <a:t>TRAITEMENT?</a:t>
            </a:r>
          </a:p>
        </p:txBody>
      </p:sp>
    </p:spTree>
    <p:extLst>
      <p:ext uri="{BB962C8B-B14F-4D97-AF65-F5344CB8AC3E}">
        <p14:creationId xmlns:p14="http://schemas.microsoft.com/office/powerpoint/2010/main" val="28880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4200" y="973873"/>
            <a:ext cx="69151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000" b="1" dirty="0" err="1"/>
              <a:t>Ferinject</a:t>
            </a:r>
            <a:r>
              <a:rPr lang="fr-CH" sz="3000" b="1" dirty="0"/>
              <a:t>® avant retour à </a:t>
            </a:r>
            <a:r>
              <a:rPr lang="fr-CH" sz="3000" b="1" dirty="0" err="1"/>
              <a:t>Massongex</a:t>
            </a:r>
            <a:endParaRPr lang="fr-CH" sz="3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67" y="1653738"/>
            <a:ext cx="6895885" cy="889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134" y="2788294"/>
            <a:ext cx="5687219" cy="187906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135" y="4912479"/>
            <a:ext cx="5687218" cy="55729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ZoneTexte 4"/>
          <p:cNvSpPr txBox="1"/>
          <p:nvPr/>
        </p:nvSpPr>
        <p:spPr>
          <a:xfrm>
            <a:off x="5540968" y="1749905"/>
            <a:ext cx="11490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solidFill>
                  <a:srgbClr val="FF0000"/>
                </a:solidFill>
              </a:rPr>
              <a:t>Sur l’intranet: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70947" y="3283255"/>
            <a:ext cx="21311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350" dirty="0"/>
              <a:t>21 kg, </a:t>
            </a:r>
            <a:r>
              <a:rPr lang="fr-CH" sz="1350" dirty="0" err="1"/>
              <a:t>Hb</a:t>
            </a:r>
            <a:r>
              <a:rPr lang="fr-CH" sz="1350" dirty="0"/>
              <a:t> actuelle: 112 g/L,     </a:t>
            </a:r>
          </a:p>
          <a:p>
            <a:r>
              <a:rPr lang="fr-CH" sz="1350" dirty="0"/>
              <a:t>            </a:t>
            </a:r>
            <a:r>
              <a:rPr lang="fr-CH" sz="1350" dirty="0" err="1"/>
              <a:t>Hb</a:t>
            </a:r>
            <a:r>
              <a:rPr lang="fr-CH" sz="1350" dirty="0"/>
              <a:t> cible:      211 g/L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7390850" y="3836933"/>
            <a:ext cx="2353004" cy="818885"/>
            <a:chOff x="7822467" y="3972910"/>
            <a:chExt cx="3137338" cy="1091846"/>
          </a:xfrm>
        </p:grpSpPr>
        <p:sp>
          <p:nvSpPr>
            <p:cNvPr id="8" name="ZoneTexte 7"/>
            <p:cNvSpPr txBox="1"/>
            <p:nvPr/>
          </p:nvSpPr>
          <p:spPr>
            <a:xfrm>
              <a:off x="7822467" y="4387648"/>
              <a:ext cx="3137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350" dirty="0"/>
                <a:t>21 x (221-112) x 0.24 + 5 x 21 =</a:t>
              </a:r>
            </a:p>
            <a:p>
              <a:r>
                <a:rPr lang="fr-CH" sz="1350" dirty="0"/>
                <a:t>21 x 109 + 105 =</a:t>
              </a:r>
              <a:r>
                <a:rPr lang="fr-CH" sz="1350" b="1" dirty="0"/>
                <a:t>2398 mg</a:t>
              </a:r>
            </a:p>
          </p:txBody>
        </p:sp>
        <p:sp>
          <p:nvSpPr>
            <p:cNvPr id="9" name="Flèche vers le bas 8"/>
            <p:cNvSpPr/>
            <p:nvPr/>
          </p:nvSpPr>
          <p:spPr>
            <a:xfrm>
              <a:off x="9033641" y="3972910"/>
              <a:ext cx="357495" cy="32112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7032105" y="4689341"/>
            <a:ext cx="33401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350" b="1" dirty="0">
                <a:solidFill>
                  <a:srgbClr val="FF0000"/>
                </a:solidFill>
              </a:rPr>
              <a:t>Max./j</a:t>
            </a:r>
            <a:r>
              <a:rPr lang="fr-CH" sz="1350" dirty="0"/>
              <a:t>: 21 kg +20mg/kg = </a:t>
            </a:r>
            <a:r>
              <a:rPr lang="fr-CH" sz="1350" b="1" dirty="0">
                <a:solidFill>
                  <a:srgbClr val="FF0000"/>
                </a:solidFill>
              </a:rPr>
              <a:t>420 mg/j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4167189" y="3652838"/>
            <a:ext cx="1266825" cy="0"/>
          </a:xfrm>
          <a:custGeom>
            <a:avLst/>
            <a:gdLst>
              <a:gd name="connsiteX0" fmla="*/ 0 w 1689100"/>
              <a:gd name="connsiteY0" fmla="*/ 0 h 0"/>
              <a:gd name="connsiteX1" fmla="*/ 1689100 w 1689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16" name="Forme libre 15"/>
          <p:cNvSpPr/>
          <p:nvPr/>
        </p:nvSpPr>
        <p:spPr>
          <a:xfrm>
            <a:off x="4176714" y="4529138"/>
            <a:ext cx="1076325" cy="0"/>
          </a:xfrm>
          <a:custGeom>
            <a:avLst/>
            <a:gdLst>
              <a:gd name="connsiteX0" fmla="*/ 0 w 1435100"/>
              <a:gd name="connsiteY0" fmla="*/ 0 h 0"/>
              <a:gd name="connsiteX1" fmla="*/ 1435100 w 1435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>
                <a:moveTo>
                  <a:pt x="0" y="0"/>
                </a:moveTo>
                <a:lnTo>
                  <a:pt x="14351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</p:spTree>
    <p:extLst>
      <p:ext uri="{BB962C8B-B14F-4D97-AF65-F5344CB8AC3E}">
        <p14:creationId xmlns:p14="http://schemas.microsoft.com/office/powerpoint/2010/main" val="5531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847528" y="18877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Combien de temps pour observer une crise </a:t>
            </a:r>
            <a:r>
              <a:rPr lang="fr-CH" sz="2400" dirty="0" err="1"/>
              <a:t>réticulocytaire</a:t>
            </a:r>
            <a:r>
              <a:rPr lang="fr-CH" sz="2400" dirty="0"/>
              <a:t> ?</a:t>
            </a:r>
          </a:p>
          <a:p>
            <a:r>
              <a:rPr lang="fr-CH" sz="2400" dirty="0">
                <a:solidFill>
                  <a:srgbClr val="00B0F0"/>
                </a:solidFill>
                <a:sym typeface="Wingdings" panose="05000000000000000000" pitchFamily="2" charset="2"/>
              </a:rPr>
              <a:t> 1 semaine environ</a:t>
            </a:r>
            <a:endParaRPr lang="fr-CH" sz="2400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36520" y="87619"/>
            <a:ext cx="7963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4000" b="1" dirty="0"/>
              <a:t>Le patient a reçu son fer IV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47528" y="323301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Combien de temps entre le passage du réticulocyte au GR?</a:t>
            </a:r>
          </a:p>
          <a:p>
            <a:r>
              <a:rPr lang="fr-CH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fr-CH" sz="2400" dirty="0">
                <a:solidFill>
                  <a:srgbClr val="00B0F0"/>
                </a:solidFill>
              </a:rPr>
              <a:t>2 jours,</a:t>
            </a:r>
            <a:r>
              <a:rPr lang="fr-CH" sz="2400" dirty="0">
                <a:solidFill>
                  <a:srgbClr val="00B0F0"/>
                </a:solidFill>
                <a:sym typeface="Wingdings" panose="05000000000000000000" pitchFamily="2" charset="2"/>
              </a:rPr>
              <a:t> la correction de l’anémie après apparition de la réticulocytose est assez rapide !</a:t>
            </a:r>
            <a:endParaRPr lang="fr-CH" sz="24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5603" y="1043829"/>
            <a:ext cx="4200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3200" b="1" dirty="0"/>
              <a:t>Questions subsidiaires: </a:t>
            </a:r>
          </a:p>
        </p:txBody>
      </p:sp>
    </p:spTree>
    <p:extLst>
      <p:ext uri="{BB962C8B-B14F-4D97-AF65-F5344CB8AC3E}">
        <p14:creationId xmlns:p14="http://schemas.microsoft.com/office/powerpoint/2010/main" val="1241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552" y="187658"/>
            <a:ext cx="7385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000" b="1" dirty="0"/>
              <a:t>Tout est réglé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926" y="1783667"/>
            <a:ext cx="4229051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000" b="1" dirty="0"/>
              <a:t>Pas tout à fait:</a:t>
            </a:r>
          </a:p>
          <a:p>
            <a:endParaRPr lang="fr-CH" sz="750" b="1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/>
              <a:t>Index de </a:t>
            </a:r>
            <a:r>
              <a:rPr lang="fr-CH" sz="2400" dirty="0" err="1"/>
              <a:t>Mentzer</a:t>
            </a:r>
            <a:r>
              <a:rPr lang="fr-CH" sz="2400" dirty="0"/>
              <a:t>: MCV/GR</a:t>
            </a:r>
          </a:p>
          <a:p>
            <a:r>
              <a:rPr lang="fr-CH" sz="2400" dirty="0"/>
              <a:t> 		60/6.38 = </a:t>
            </a:r>
            <a:r>
              <a:rPr lang="fr-CH" sz="2400" dirty="0">
                <a:solidFill>
                  <a:srgbClr val="FF0000"/>
                </a:solidFill>
              </a:rPr>
              <a:t>9.4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CH" sz="2400" dirty="0"/>
              <a:t>Ca veut dire quoi?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0914" y="3603616"/>
            <a:ext cx="5462563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500" u="sng" dirty="0" err="1"/>
              <a:t>Indice</a:t>
            </a:r>
            <a:r>
              <a:rPr lang="en-US" sz="1500" u="sng" dirty="0"/>
              <a:t> de </a:t>
            </a:r>
            <a:r>
              <a:rPr lang="en-US" sz="1500" u="sng" dirty="0" err="1"/>
              <a:t>Mentzer</a:t>
            </a:r>
            <a:endParaRPr lang="en-US" sz="1500" u="sng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Si &gt;13=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faveur</a:t>
            </a:r>
            <a:r>
              <a:rPr lang="en-US" sz="1500" dirty="0"/>
              <a:t> </a:t>
            </a:r>
            <a:r>
              <a:rPr lang="en-US" sz="1500" dirty="0" err="1"/>
              <a:t>d’une</a:t>
            </a:r>
            <a:r>
              <a:rPr lang="en-US" sz="1500" dirty="0"/>
              <a:t> </a:t>
            </a:r>
            <a:r>
              <a:rPr lang="en-US" sz="1500" dirty="0" err="1"/>
              <a:t>anémie</a:t>
            </a:r>
            <a:r>
              <a:rPr lang="en-US" sz="1500" dirty="0"/>
              <a:t> </a:t>
            </a:r>
            <a:r>
              <a:rPr lang="en-US" sz="1500" dirty="0" err="1"/>
              <a:t>ferriprive</a:t>
            </a: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Si &lt;13 = </a:t>
            </a:r>
            <a:r>
              <a:rPr lang="en-US" sz="1500" dirty="0" err="1">
                <a:solidFill>
                  <a:srgbClr val="FF0000"/>
                </a:solidFill>
              </a:rPr>
              <a:t>en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err="1">
                <a:solidFill>
                  <a:srgbClr val="FF0000"/>
                </a:solidFill>
              </a:rPr>
              <a:t>faveur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err="1">
                <a:solidFill>
                  <a:srgbClr val="FF0000"/>
                </a:solidFill>
              </a:rPr>
              <a:t>d’une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dirty="0" err="1">
                <a:solidFill>
                  <a:srgbClr val="FF0000"/>
                </a:solidFill>
              </a:rPr>
              <a:t>thalassémie</a:t>
            </a:r>
            <a:r>
              <a:rPr lang="en-US" sz="1500" dirty="0">
                <a:solidFill>
                  <a:srgbClr val="FF0000"/>
                </a:solidFill>
              </a:rPr>
              <a:t> (GR de </a:t>
            </a:r>
            <a:r>
              <a:rPr lang="en-US" sz="1500" dirty="0" err="1">
                <a:solidFill>
                  <a:srgbClr val="FF0000"/>
                </a:solidFill>
              </a:rPr>
              <a:t>très</a:t>
            </a:r>
            <a:r>
              <a:rPr lang="en-US" sz="1500" dirty="0">
                <a:solidFill>
                  <a:srgbClr val="FF0000"/>
                </a:solidFill>
              </a:rPr>
              <a:t> petite </a:t>
            </a:r>
            <a:r>
              <a:rPr lang="en-US" sz="1500" dirty="0" err="1">
                <a:solidFill>
                  <a:srgbClr val="FF0000"/>
                </a:solidFill>
              </a:rPr>
              <a:t>taille</a:t>
            </a:r>
            <a:r>
              <a:rPr lang="en-US" sz="1500" dirty="0">
                <a:solidFill>
                  <a:srgbClr val="FF0000"/>
                </a:solidFill>
              </a:rPr>
              <a:t>) </a:t>
            </a:r>
            <a:endParaRPr lang="fr-CH" sz="15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6717" y="4442618"/>
            <a:ext cx="67414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à"/>
            </a:pPr>
            <a:r>
              <a:rPr lang="fr-CH" sz="1350" dirty="0">
                <a:sym typeface="Wingdings" panose="05000000000000000000" pitchFamily="2" charset="2"/>
              </a:rPr>
              <a:t>On demande en plus une électrophorèse de l’hémoglobine…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fr-CH" sz="1350" dirty="0">
                <a:sym typeface="Wingdings" panose="05000000000000000000" pitchFamily="2" charset="2"/>
              </a:rPr>
              <a:t>Question: Est-ce que c’était le bon moment pour ce test ? </a:t>
            </a:r>
            <a:endParaRPr lang="fr-CH" sz="135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181750" y="2049125"/>
            <a:ext cx="3043662" cy="1015097"/>
            <a:chOff x="6210333" y="1589166"/>
            <a:chExt cx="4058216" cy="135346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0333" y="1683737"/>
              <a:ext cx="4058216" cy="1238423"/>
            </a:xfrm>
            <a:prstGeom prst="rect">
              <a:avLst/>
            </a:prstGeom>
          </p:spPr>
        </p:pic>
        <p:sp>
          <p:nvSpPr>
            <p:cNvPr id="12" name="Ellipse 11"/>
            <p:cNvSpPr/>
            <p:nvPr/>
          </p:nvSpPr>
          <p:spPr>
            <a:xfrm>
              <a:off x="9372600" y="1589166"/>
              <a:ext cx="609600" cy="4125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334500" y="2530126"/>
              <a:ext cx="609600" cy="4125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981450" y="4948205"/>
            <a:ext cx="3399194" cy="1097083"/>
            <a:chOff x="2780387" y="4970868"/>
            <a:chExt cx="3399194" cy="1097083"/>
          </a:xfrm>
        </p:grpSpPr>
        <p:grpSp>
          <p:nvGrpSpPr>
            <p:cNvPr id="11" name="Groupe 10"/>
            <p:cNvGrpSpPr/>
            <p:nvPr/>
          </p:nvGrpSpPr>
          <p:grpSpPr>
            <a:xfrm>
              <a:off x="2780387" y="4970868"/>
              <a:ext cx="3399194" cy="802995"/>
              <a:chOff x="3554102" y="5818118"/>
              <a:chExt cx="4532259" cy="1070659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4102" y="5818118"/>
                <a:ext cx="4448796" cy="943107"/>
              </a:xfrm>
              <a:prstGeom prst="rect">
                <a:avLst/>
              </a:prstGeom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4450322" y="6611779"/>
                <a:ext cx="3636039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750" i="1" dirty="0"/>
                  <a:t>Bases physiopathologiques en hématologie générale, CHUV 2015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780177" y="5698619"/>
              <a:ext cx="14360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dirty="0">
                  <a:sym typeface="Wingdings" panose="05000000000000000000" pitchFamily="2" charset="2"/>
                </a:rPr>
                <a:t>(controversé)</a:t>
              </a:r>
              <a:endParaRPr lang="fr-CH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8195756" y="4628824"/>
            <a:ext cx="2059312" cy="2047848"/>
            <a:chOff x="4811714" y="4178461"/>
            <a:chExt cx="2609850" cy="260985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714" y="4178461"/>
              <a:ext cx="2609850" cy="2609850"/>
            </a:xfrm>
            <a:prstGeom prst="rect">
              <a:avLst/>
            </a:prstGeom>
          </p:spPr>
        </p:pic>
        <p:sp>
          <p:nvSpPr>
            <p:cNvPr id="19" name="Forme libre 18"/>
            <p:cNvSpPr/>
            <p:nvPr/>
          </p:nvSpPr>
          <p:spPr>
            <a:xfrm>
              <a:off x="5387975" y="6353175"/>
              <a:ext cx="92075" cy="76200"/>
            </a:xfrm>
            <a:custGeom>
              <a:avLst/>
              <a:gdLst>
                <a:gd name="connsiteX0" fmla="*/ 0 w 92075"/>
                <a:gd name="connsiteY0" fmla="*/ 76200 h 76200"/>
                <a:gd name="connsiteX1" fmla="*/ 47625 w 92075"/>
                <a:gd name="connsiteY1" fmla="*/ 34925 h 76200"/>
                <a:gd name="connsiteX2" fmla="*/ 60325 w 92075"/>
                <a:gd name="connsiteY2" fmla="*/ 0 h 76200"/>
                <a:gd name="connsiteX3" fmla="*/ 82550 w 92075"/>
                <a:gd name="connsiteY3" fmla="*/ 0 h 76200"/>
                <a:gd name="connsiteX4" fmla="*/ 92075 w 92075"/>
                <a:gd name="connsiteY4" fmla="*/ 76200 h 76200"/>
                <a:gd name="connsiteX5" fmla="*/ 0 w 92075"/>
                <a:gd name="connsiteY5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075" h="76200">
                  <a:moveTo>
                    <a:pt x="0" y="76200"/>
                  </a:moveTo>
                  <a:lnTo>
                    <a:pt x="47625" y="34925"/>
                  </a:lnTo>
                  <a:lnTo>
                    <a:pt x="60325" y="0"/>
                  </a:lnTo>
                  <a:lnTo>
                    <a:pt x="82550" y="0"/>
                  </a:lnTo>
                  <a:lnTo>
                    <a:pt x="9207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B0F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6242050" y="6159500"/>
              <a:ext cx="250825" cy="209550"/>
            </a:xfrm>
            <a:custGeom>
              <a:avLst/>
              <a:gdLst>
                <a:gd name="connsiteX0" fmla="*/ 0 w 250825"/>
                <a:gd name="connsiteY0" fmla="*/ 200025 h 209550"/>
                <a:gd name="connsiteX1" fmla="*/ 66675 w 250825"/>
                <a:gd name="connsiteY1" fmla="*/ 142875 h 209550"/>
                <a:gd name="connsiteX2" fmla="*/ 101600 w 250825"/>
                <a:gd name="connsiteY2" fmla="*/ 38100 h 209550"/>
                <a:gd name="connsiteX3" fmla="*/ 117475 w 250825"/>
                <a:gd name="connsiteY3" fmla="*/ 0 h 209550"/>
                <a:gd name="connsiteX4" fmla="*/ 158750 w 250825"/>
                <a:gd name="connsiteY4" fmla="*/ 57150 h 209550"/>
                <a:gd name="connsiteX5" fmla="*/ 203200 w 250825"/>
                <a:gd name="connsiteY5" fmla="*/ 136525 h 209550"/>
                <a:gd name="connsiteX6" fmla="*/ 231775 w 250825"/>
                <a:gd name="connsiteY6" fmla="*/ 193675 h 209550"/>
                <a:gd name="connsiteX7" fmla="*/ 250825 w 250825"/>
                <a:gd name="connsiteY7" fmla="*/ 209550 h 209550"/>
                <a:gd name="connsiteX8" fmla="*/ 0 w 250825"/>
                <a:gd name="connsiteY8" fmla="*/ 20002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825" h="209550">
                  <a:moveTo>
                    <a:pt x="0" y="200025"/>
                  </a:moveTo>
                  <a:lnTo>
                    <a:pt x="66675" y="142875"/>
                  </a:lnTo>
                  <a:lnTo>
                    <a:pt x="101600" y="38100"/>
                  </a:lnTo>
                  <a:lnTo>
                    <a:pt x="117475" y="0"/>
                  </a:lnTo>
                  <a:lnTo>
                    <a:pt x="158750" y="57150"/>
                  </a:lnTo>
                  <a:lnTo>
                    <a:pt x="203200" y="136525"/>
                  </a:lnTo>
                  <a:lnTo>
                    <a:pt x="231775" y="193675"/>
                  </a:lnTo>
                  <a:lnTo>
                    <a:pt x="250825" y="209550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00B0F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707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013" y="942037"/>
            <a:ext cx="326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000" b="1" dirty="0"/>
              <a:t>Autres test utiles pour s’aider?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474472" y="5223167"/>
            <a:ext cx="7428818" cy="400106"/>
            <a:chOff x="1232809" y="3162263"/>
            <a:chExt cx="9905091" cy="53347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2809" y="3162263"/>
              <a:ext cx="9726382" cy="53347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89800" y="3389350"/>
              <a:ext cx="3848100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4720636" y="962027"/>
            <a:ext cx="5369422" cy="2394311"/>
            <a:chOff x="4262181" y="139701"/>
            <a:chExt cx="7159229" cy="319241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/>
            <a:srcRect t="-800"/>
            <a:stretch/>
          </p:blipFill>
          <p:spPr>
            <a:xfrm>
              <a:off x="4262181" y="139701"/>
              <a:ext cx="4267796" cy="289998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3027273"/>
              <a:ext cx="6697010" cy="304843"/>
            </a:xfrm>
            <a:prstGeom prst="rect">
              <a:avLst/>
            </a:prstGeom>
          </p:spPr>
        </p:pic>
      </p:grpSp>
      <p:sp>
        <p:nvSpPr>
          <p:cNvPr id="14" name="ZoneTexte 13"/>
          <p:cNvSpPr txBox="1"/>
          <p:nvPr/>
        </p:nvSpPr>
        <p:spPr>
          <a:xfrm>
            <a:off x="2085975" y="5626604"/>
            <a:ext cx="20220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350" dirty="0">
                <a:solidFill>
                  <a:srgbClr val="FF0000"/>
                </a:solidFill>
              </a:rPr>
              <a:t>* </a:t>
            </a:r>
            <a:r>
              <a:rPr lang="fr-CH" sz="1350" dirty="0" err="1">
                <a:solidFill>
                  <a:srgbClr val="FF0000"/>
                </a:solidFill>
              </a:rPr>
              <a:t>Hb</a:t>
            </a:r>
            <a:r>
              <a:rPr lang="fr-CH" sz="1350" dirty="0">
                <a:solidFill>
                  <a:srgbClr val="FF0000"/>
                </a:solidFill>
              </a:rPr>
              <a:t> et MCHC en g/100ml</a:t>
            </a:r>
          </a:p>
          <a:p>
            <a:endParaRPr lang="fr-CH" sz="1350" dirty="0">
              <a:solidFill>
                <a:srgbClr val="FF000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639147" y="3598230"/>
            <a:ext cx="6694630" cy="1487069"/>
            <a:chOff x="1486862" y="3260939"/>
            <a:chExt cx="8926173" cy="198275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6863" y="4071958"/>
              <a:ext cx="8926171" cy="1171739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6864" y="3814742"/>
              <a:ext cx="8926171" cy="295316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7273940" y="3989539"/>
              <a:ext cx="36163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350" dirty="0">
                  <a:solidFill>
                    <a:srgbClr val="FF0000"/>
                  </a:solidFill>
                </a:rPr>
                <a:t>*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6862" y="3260939"/>
              <a:ext cx="8926171" cy="512593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253294" y="4282775"/>
              <a:ext cx="36163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350" dirty="0">
                  <a:solidFill>
                    <a:srgbClr val="FF0000"/>
                  </a:solidFill>
                </a:rPr>
                <a:t>*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9271973" y="3634637"/>
            <a:ext cx="788051" cy="1464530"/>
            <a:chOff x="10330632" y="3703183"/>
            <a:chExt cx="1050735" cy="1952707"/>
          </a:xfrm>
        </p:grpSpPr>
        <p:sp>
          <p:nvSpPr>
            <p:cNvPr id="11" name="ZoneTexte 10"/>
            <p:cNvSpPr txBox="1"/>
            <p:nvPr/>
          </p:nvSpPr>
          <p:spPr>
            <a:xfrm>
              <a:off x="10330632" y="3703183"/>
              <a:ext cx="8417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FF0000"/>
                  </a:solidFill>
                </a:rPr>
                <a:t>Notre </a:t>
              </a:r>
            </a:p>
            <a:p>
              <a:pPr algn="ctr"/>
              <a:r>
                <a:rPr lang="fr-CH" sz="900" dirty="0">
                  <a:solidFill>
                    <a:srgbClr val="FF0000"/>
                  </a:solidFill>
                </a:rPr>
                <a:t>patiente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0547629" y="4194786"/>
              <a:ext cx="55251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>
                  <a:solidFill>
                    <a:srgbClr val="FF0000"/>
                  </a:solidFill>
                </a:rPr>
                <a:t>9.8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543916" y="4503300"/>
              <a:ext cx="67597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>
                  <a:solidFill>
                    <a:srgbClr val="FF0000"/>
                  </a:solidFill>
                </a:rPr>
                <a:t>58.2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540201" y="4756061"/>
              <a:ext cx="67968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>
                  <a:solidFill>
                    <a:srgbClr val="FF0000"/>
                  </a:solidFill>
                </a:rPr>
                <a:t>20.0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536495" y="5008821"/>
              <a:ext cx="84487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>
                  <a:solidFill>
                    <a:srgbClr val="FF0000"/>
                  </a:solidFill>
                </a:rPr>
                <a:t>-3.8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0700043" y="5317335"/>
              <a:ext cx="552517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050" dirty="0">
                  <a:solidFill>
                    <a:srgbClr val="FF0000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8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7648" y="260648"/>
            <a:ext cx="618470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latin typeface="GillSans"/>
              </a:rPr>
              <a:t>RDW : Red Cell deviation Width</a:t>
            </a:r>
            <a:endParaRPr lang="fr-CH" sz="3300" dirty="0"/>
          </a:p>
        </p:txBody>
      </p:sp>
      <p:sp>
        <p:nvSpPr>
          <p:cNvPr id="3" name="Rectangle 2"/>
          <p:cNvSpPr/>
          <p:nvPr/>
        </p:nvSpPr>
        <p:spPr>
          <a:xfrm>
            <a:off x="2210466" y="1083953"/>
            <a:ext cx="76190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350" dirty="0">
                <a:latin typeface="Novarese-Medium"/>
              </a:rPr>
              <a:t>Le RDW </a:t>
            </a:r>
            <a:r>
              <a:rPr lang="fr-CH" sz="1350" i="1" dirty="0">
                <a:latin typeface="ArrusBT-Italic"/>
              </a:rPr>
              <a:t>(</a:t>
            </a:r>
            <a:r>
              <a:rPr lang="fr-CH" sz="1350" i="1" dirty="0" err="1">
                <a:latin typeface="ArrusBT-Italic"/>
              </a:rPr>
              <a:t>red</a:t>
            </a:r>
            <a:r>
              <a:rPr lang="fr-CH" sz="1350" i="1" dirty="0">
                <a:latin typeface="ArrusBT-Italic"/>
              </a:rPr>
              <a:t> </a:t>
            </a:r>
            <a:r>
              <a:rPr lang="fr-CH" sz="1350" i="1" dirty="0" err="1">
                <a:latin typeface="ArrusBT-Italic"/>
              </a:rPr>
              <a:t>cell</a:t>
            </a:r>
            <a:r>
              <a:rPr lang="fr-CH" sz="1350" i="1" dirty="0">
                <a:latin typeface="ArrusBT-Italic"/>
              </a:rPr>
              <a:t> distribution </a:t>
            </a:r>
            <a:r>
              <a:rPr lang="fr-CH" sz="1350" i="1" dirty="0" err="1">
                <a:latin typeface="ArrusBT-Italic"/>
              </a:rPr>
              <a:t>width</a:t>
            </a:r>
            <a:r>
              <a:rPr lang="fr-CH" sz="1350" i="1" dirty="0">
                <a:latin typeface="ArrusBT-Italic"/>
              </a:rPr>
              <a:t>) </a:t>
            </a:r>
            <a:r>
              <a:rPr lang="fr-CH" sz="1350" dirty="0">
                <a:latin typeface="Novarese-Medium"/>
              </a:rPr>
              <a:t>est le coefficient de variation du volume cellulaire des érythrocytes et reflète le degré d’</a:t>
            </a:r>
            <a:r>
              <a:rPr lang="fr-CH" sz="1350" dirty="0" err="1">
                <a:latin typeface="Novarese-Medium"/>
              </a:rPr>
              <a:t>anisocytose</a:t>
            </a:r>
            <a:r>
              <a:rPr lang="fr-CH" sz="1350" dirty="0">
                <a:latin typeface="Novarese-Medium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80" y="2783509"/>
            <a:ext cx="3932634" cy="281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1545" y="3006648"/>
            <a:ext cx="1672682" cy="2090854"/>
          </a:xfrm>
          <a:prstGeom prst="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10" name="Rectangle 9"/>
          <p:cNvSpPr/>
          <p:nvPr/>
        </p:nvSpPr>
        <p:spPr>
          <a:xfrm>
            <a:off x="3949725" y="5982271"/>
            <a:ext cx="382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RDW normal chez adulte entre 11-15%</a:t>
            </a:r>
          </a:p>
        </p:txBody>
      </p:sp>
    </p:spTree>
    <p:extLst>
      <p:ext uri="{BB962C8B-B14F-4D97-AF65-F5344CB8AC3E}">
        <p14:creationId xmlns:p14="http://schemas.microsoft.com/office/powerpoint/2010/main" val="24660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3256435" y="140181"/>
            <a:ext cx="3882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2000" b="1" dirty="0"/>
              <a:t>AUTRES CAUSES D’ANEMIES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486719" y="498737"/>
            <a:ext cx="8225026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93663" indent="-93663">
              <a:buFont typeface="Arial" panose="020B0604020202020204" pitchFamily="34" charset="0"/>
              <a:buChar char="•"/>
            </a:pPr>
            <a:r>
              <a:rPr lang="fr-FR" altLang="zh-CN" sz="1600" dirty="0"/>
              <a:t>Thalassémie</a:t>
            </a:r>
            <a:endParaRPr lang="en-US" altLang="zh-CN" sz="1600" b="1" u="sng" dirty="0"/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fr-FR" altLang="zh-CN" sz="1600" dirty="0"/>
              <a:t>Drépanocytose (</a:t>
            </a:r>
            <a:r>
              <a:rPr lang="fr-FR" altLang="zh-CN" sz="1600" dirty="0" err="1"/>
              <a:t>HbS</a:t>
            </a:r>
            <a:r>
              <a:rPr lang="fr-FR" altLang="zh-CN" sz="1600" dirty="0"/>
              <a:t>): la polymérisation de l’</a:t>
            </a:r>
            <a:r>
              <a:rPr lang="fr-FR" altLang="zh-CN" sz="1600" dirty="0" err="1"/>
              <a:t>Hb</a:t>
            </a:r>
            <a:r>
              <a:rPr lang="fr-FR" altLang="zh-CN" sz="1600" dirty="0"/>
              <a:t> tue le parasite</a:t>
            </a:r>
            <a:endParaRPr lang="en-US" altLang="zh-CN" sz="1600" b="1" u="sng" dirty="0"/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fr-FR" altLang="zh-CN" sz="1600" dirty="0"/>
              <a:t>Déficit en G6PD</a:t>
            </a:r>
            <a:endParaRPr lang="en-US" altLang="zh-CN" sz="1600" b="1" u="sng" dirty="0"/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fr-FR" altLang="zh-CN" sz="1600" dirty="0" err="1"/>
              <a:t>Ovalocytes</a:t>
            </a:r>
            <a:r>
              <a:rPr lang="fr-FR" altLang="zh-CN" sz="1600" dirty="0"/>
              <a:t> et</a:t>
            </a:r>
            <a:r>
              <a:rPr lang="en-US" altLang="zh-CN" sz="1600" dirty="0"/>
              <a:t> l</a:t>
            </a:r>
            <a:r>
              <a:rPr lang="fr-FR" altLang="zh-CN" sz="1600" dirty="0"/>
              <a:t>’</a:t>
            </a:r>
            <a:r>
              <a:rPr lang="fr-FR" altLang="zh-CN" sz="1600" dirty="0" err="1"/>
              <a:t>HbF</a:t>
            </a:r>
            <a:r>
              <a:rPr lang="fr-FR" altLang="zh-CN" sz="1600" dirty="0"/>
              <a:t> </a:t>
            </a:r>
            <a:r>
              <a:rPr lang="fr-FR" altLang="zh-CN" sz="1600" dirty="0">
                <a:sym typeface="Wingdings" panose="05000000000000000000" pitchFamily="2" charset="2"/>
              </a:rPr>
              <a:t></a:t>
            </a:r>
            <a:r>
              <a:rPr lang="fr-FR" altLang="zh-CN" sz="1600" dirty="0"/>
              <a:t> confèrent une résistance transitoire à </a:t>
            </a:r>
            <a:r>
              <a:rPr lang="fr-FR" altLang="zh-CN" sz="1600" dirty="0" err="1"/>
              <a:t>P.Falciparum</a:t>
            </a:r>
            <a:r>
              <a:rPr lang="fr-FR" altLang="zh-CN" sz="1600" dirty="0"/>
              <a:t> ad 3 mois de vie puis les GR deviennent susceptibles avec un risque de décès qui devient important.</a:t>
            </a:r>
            <a:endParaRPr lang="en-US" altLang="zh-CN" sz="1600" b="1" u="sng" dirty="0"/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fr-FR" altLang="zh-CN" sz="1600" dirty="0"/>
              <a:t>Groupe sanguin Duffy négatif </a:t>
            </a:r>
            <a:r>
              <a:rPr lang="fr-FR" altLang="zh-CN" sz="1600" dirty="0">
                <a:sym typeface="Wingdings" panose="05000000000000000000" pitchFamily="2" charset="2"/>
              </a:rPr>
              <a:t></a:t>
            </a:r>
            <a:r>
              <a:rPr lang="fr-FR" altLang="zh-CN" sz="1600" dirty="0"/>
              <a:t> confère une résistance à</a:t>
            </a:r>
            <a:r>
              <a:rPr lang="en-US" altLang="zh-CN" sz="1600" dirty="0"/>
              <a:t> </a:t>
            </a:r>
            <a:r>
              <a:rPr lang="en-US" altLang="zh-CN" sz="1600" dirty="0" err="1" smtClean="0"/>
              <a:t>P.Vivax</a:t>
            </a:r>
            <a:endParaRPr lang="en-US" altLang="zh-CN" sz="1600" dirty="0" smtClean="0"/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altLang="zh-CN" sz="1600" dirty="0" err="1"/>
              <a:t>P</a:t>
            </a:r>
            <a:r>
              <a:rPr lang="en-US" altLang="zh-CN" sz="1600" dirty="0" err="1" smtClean="0"/>
              <a:t>arasitoses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(</a:t>
            </a:r>
            <a:r>
              <a:rPr lang="en-US" altLang="zh-CN" sz="1600" dirty="0" err="1"/>
              <a:t>perte</a:t>
            </a:r>
            <a:r>
              <a:rPr lang="en-US" altLang="zh-CN" sz="1600" dirty="0"/>
              <a:t> de sang </a:t>
            </a:r>
            <a:r>
              <a:rPr lang="en-US" altLang="zh-CN" sz="1600" dirty="0" err="1"/>
              <a:t>chronique</a:t>
            </a:r>
            <a:r>
              <a:rPr lang="en-US" altLang="zh-CN" sz="1600" dirty="0"/>
              <a:t>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457660" y="2422629"/>
            <a:ext cx="6871592" cy="4167952"/>
            <a:chOff x="933660" y="2422629"/>
            <a:chExt cx="6871592" cy="4167952"/>
          </a:xfrm>
        </p:grpSpPr>
        <p:pic>
          <p:nvPicPr>
            <p:cNvPr id="1740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068960"/>
              <a:ext cx="5643585" cy="352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33660" y="2422629"/>
              <a:ext cx="6871592" cy="923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b="1" dirty="0"/>
                <a:t>Ces maladies qui font des anémies confèrent </a:t>
              </a:r>
              <a:r>
                <a:rPr lang="fr-FR" altLang="zh-CN" b="1" dirty="0" smtClean="0"/>
                <a:t>souvent une </a:t>
              </a:r>
              <a:r>
                <a:rPr lang="fr-FR" altLang="zh-CN" b="1" dirty="0"/>
                <a:t>certaine protection contre la malaria </a:t>
              </a:r>
              <a:r>
                <a:rPr lang="fr-FR" altLang="zh-CN" b="1" dirty="0" smtClean="0"/>
                <a:t>et sont plus retrouvées chez les personnes originaires de ces pays</a:t>
              </a:r>
              <a:endParaRPr lang="en-US" altLang="zh-C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3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27849" y="2348881"/>
            <a:ext cx="29887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/>
              <a:t>ANÉMIES…</a:t>
            </a:r>
          </a:p>
        </p:txBody>
      </p:sp>
    </p:spTree>
    <p:extLst>
      <p:ext uri="{BB962C8B-B14F-4D97-AF65-F5344CB8AC3E}">
        <p14:creationId xmlns:p14="http://schemas.microsoft.com/office/powerpoint/2010/main" val="10032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620688"/>
            <a:ext cx="7416824" cy="5475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1794" y="6120378"/>
            <a:ext cx="2300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00" i="1" dirty="0">
                <a:latin typeface="TradeGothicLTStd"/>
              </a:rPr>
              <a:t>Indice de la faim dans le monde 2014</a:t>
            </a:r>
            <a:endParaRPr lang="fr-CH" sz="1000" i="1" dirty="0"/>
          </a:p>
        </p:txBody>
      </p:sp>
      <p:sp>
        <p:nvSpPr>
          <p:cNvPr id="5" name="Ellipse 4"/>
          <p:cNvSpPr/>
          <p:nvPr/>
        </p:nvSpPr>
        <p:spPr>
          <a:xfrm>
            <a:off x="7824192" y="5229200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3791745" y="116632"/>
            <a:ext cx="398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ANEMIE DES ENFANTS DANS LE MONDE</a:t>
            </a:r>
          </a:p>
        </p:txBody>
      </p:sp>
      <p:sp>
        <p:nvSpPr>
          <p:cNvPr id="8" name="Forme libre 7"/>
          <p:cNvSpPr/>
          <p:nvPr/>
        </p:nvSpPr>
        <p:spPr>
          <a:xfrm>
            <a:off x="3359150" y="5581651"/>
            <a:ext cx="2641600" cy="9525"/>
          </a:xfrm>
          <a:custGeom>
            <a:avLst/>
            <a:gdLst>
              <a:gd name="connsiteX0" fmla="*/ 0 w 2641600"/>
              <a:gd name="connsiteY0" fmla="*/ 0 h 9525"/>
              <a:gd name="connsiteX1" fmla="*/ 2641600 w 2641600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1600" h="9525">
                <a:moveTo>
                  <a:pt x="0" y="0"/>
                </a:moveTo>
                <a:lnTo>
                  <a:pt x="2641600" y="952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0" name="Groupe 19"/>
          <p:cNvGrpSpPr/>
          <p:nvPr/>
        </p:nvGrpSpPr>
        <p:grpSpPr>
          <a:xfrm>
            <a:off x="2495600" y="2410122"/>
            <a:ext cx="4968552" cy="4177200"/>
            <a:chOff x="971600" y="2410122"/>
            <a:chExt cx="4968552" cy="4177200"/>
          </a:xfrm>
        </p:grpSpPr>
        <p:sp>
          <p:nvSpPr>
            <p:cNvPr id="10" name="Rectangle 9"/>
            <p:cNvSpPr/>
            <p:nvPr/>
          </p:nvSpPr>
          <p:spPr>
            <a:xfrm>
              <a:off x="971600" y="6341101"/>
              <a:ext cx="496855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000" dirty="0">
                  <a:solidFill>
                    <a:srgbClr val="FF0000"/>
                  </a:solidFill>
                </a:rPr>
                <a:t>*</a:t>
              </a:r>
              <a:r>
                <a:rPr lang="fr-CH" sz="1000" dirty="0"/>
                <a:t>Maroc, Mali, Togo, Bénin, Sénégal, Guinée, Mauritanie, Tunisie, Irak </a:t>
              </a:r>
              <a:endParaRPr lang="fr-FR" sz="10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779912" y="25471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707904" y="291496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015427" y="3429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549022" y="31226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93867" y="32699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893949" y="31000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197652" y="241012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169252" y="25471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9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82644" y="14893"/>
            <a:ext cx="7063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/>
              <a:t>	PRENONS UN CAS CLINIQUE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3512" y="824518"/>
            <a:ext cx="8221416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2000" dirty="0"/>
              <a:t>Fille, 9 ans, envoyée TDH depuis le Maroc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2000" dirty="0"/>
              <a:t>Cardiopathie congénitale complexe: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2000" b="1" dirty="0"/>
              <a:t>CIV + </a:t>
            </a:r>
            <a:r>
              <a:rPr lang="fr-CH" sz="2000" b="1" dirty="0" err="1"/>
              <a:t>Insuff</a:t>
            </a:r>
            <a:r>
              <a:rPr lang="fr-CH" sz="2000" b="1" dirty="0"/>
              <a:t>. </a:t>
            </a:r>
            <a:r>
              <a:rPr lang="fr-CH" sz="2000" b="1" dirty="0" err="1"/>
              <a:t>Tricuspidienne</a:t>
            </a:r>
            <a:r>
              <a:rPr lang="fr-CH" sz="2000" b="1" dirty="0"/>
              <a:t> + Dextrocardie</a:t>
            </a:r>
            <a:endParaRPr lang="fr-CH" sz="20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2000" b="1" dirty="0"/>
              <a:t>S/p cerclage a. pulmonaire en 2012</a:t>
            </a:r>
            <a:r>
              <a:rPr lang="fr-CH" sz="2000" b="1" dirty="0">
                <a:sym typeface="Wingdings" panose="05000000000000000000" pitchFamily="2" charset="2"/>
              </a:rPr>
              <a:t></a:t>
            </a:r>
            <a:r>
              <a:rPr lang="fr-CH" sz="2000" b="1" dirty="0"/>
              <a:t> </a:t>
            </a:r>
            <a:r>
              <a:rPr lang="fr-CH" sz="2000" b="1" dirty="0">
                <a:solidFill>
                  <a:srgbClr val="FF0000"/>
                </a:solidFill>
              </a:rPr>
              <a:t>trop serré </a:t>
            </a:r>
            <a:r>
              <a:rPr lang="fr-CH" sz="2000" dirty="0">
                <a:sym typeface="Wingdings" panose="05000000000000000000" pitchFamily="2" charset="2"/>
              </a:rPr>
              <a:t> </a:t>
            </a:r>
            <a:r>
              <a:rPr lang="fr-CH" sz="2000" b="1" dirty="0">
                <a:sym typeface="Wingdings" panose="05000000000000000000" pitchFamily="2" charset="2"/>
              </a:rPr>
              <a:t>S</a:t>
            </a:r>
            <a:r>
              <a:rPr lang="fr-CH" sz="2000" b="1" dirty="0"/>
              <a:t>hunt D - 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2000" dirty="0"/>
              <a:t>S/p cathétérisme fémoral D au CHUV 1 semaine auparavant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2000" dirty="0"/>
              <a:t>Se plaint de </a:t>
            </a:r>
            <a:r>
              <a:rPr lang="fr-CH" sz="2000" b="1" dirty="0">
                <a:solidFill>
                  <a:srgbClr val="FF0000"/>
                </a:solidFill>
              </a:rPr>
              <a:t>précordialgies</a:t>
            </a:r>
            <a:r>
              <a:rPr lang="fr-CH" sz="2000" dirty="0"/>
              <a:t>, </a:t>
            </a:r>
            <a:r>
              <a:rPr lang="fr-CH" sz="2000" b="1" dirty="0">
                <a:solidFill>
                  <a:srgbClr val="FF0000"/>
                </a:solidFill>
              </a:rPr>
              <a:t>apathique</a:t>
            </a:r>
            <a:r>
              <a:rPr lang="fr-CH" sz="2000" dirty="0">
                <a:solidFill>
                  <a:srgbClr val="FF0000"/>
                </a:solidFill>
              </a:rPr>
              <a:t> </a:t>
            </a:r>
            <a:r>
              <a:rPr lang="fr-CH" sz="2000" dirty="0"/>
              <a:t>avec des signes de </a:t>
            </a:r>
            <a:r>
              <a:rPr lang="fr-CH" sz="2000" b="1" dirty="0">
                <a:solidFill>
                  <a:srgbClr val="FF0000"/>
                </a:solidFill>
              </a:rPr>
              <a:t>déshydratation</a:t>
            </a:r>
            <a:r>
              <a:rPr lang="fr-CH" sz="2000" dirty="0"/>
              <a:t>.</a:t>
            </a:r>
          </a:p>
          <a:p>
            <a:endParaRPr lang="fr-CH" sz="1350" u="sng" dirty="0"/>
          </a:p>
        </p:txBody>
      </p:sp>
      <p:sp>
        <p:nvSpPr>
          <p:cNvPr id="5" name="Rectangle 4"/>
          <p:cNvSpPr/>
          <p:nvPr/>
        </p:nvSpPr>
        <p:spPr>
          <a:xfrm>
            <a:off x="1703512" y="3073000"/>
            <a:ext cx="822141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u="sng" dirty="0" err="1"/>
              <a:t>Status</a:t>
            </a:r>
            <a:r>
              <a:rPr lang="fr-CH" sz="1200" dirty="0"/>
              <a:t>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/>
              <a:t>Taille: 129 cm (10-25), poids: 21 kg </a:t>
            </a:r>
            <a:r>
              <a:rPr lang="fr-CH" sz="1200" b="1" dirty="0"/>
              <a:t>(</a:t>
            </a:r>
            <a:r>
              <a:rPr lang="fr-CH" sz="1200" b="1" dirty="0">
                <a:solidFill>
                  <a:srgbClr val="FF0000"/>
                </a:solidFill>
              </a:rPr>
              <a:t>&lt;P3</a:t>
            </a:r>
            <a:r>
              <a:rPr lang="fr-CH" sz="1200" b="1" dirty="0"/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 err="1"/>
              <a:t>Gén</a:t>
            </a:r>
            <a:r>
              <a:rPr lang="fr-CH" sz="1200" dirty="0"/>
              <a:t> : bon état général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b="1" dirty="0">
                <a:solidFill>
                  <a:srgbClr val="FF0000"/>
                </a:solidFill>
              </a:rPr>
              <a:t>Signes de déshydratation </a:t>
            </a:r>
            <a:r>
              <a:rPr lang="fr-CH" sz="1200" dirty="0"/>
              <a:t>: muqueuses sèches, cernée, pâleur, apathie, bien perfusée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/>
              <a:t>ORL : fond de gorge calme, tympans calmes, pas d'adénopathie palpable, pas d'encombrement nasal audible ni toux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/>
              <a:t>CV : FC</a:t>
            </a:r>
            <a:r>
              <a:rPr lang="fr-CH" sz="1200" b="1" dirty="0"/>
              <a:t>: </a:t>
            </a:r>
            <a:r>
              <a:rPr lang="fr-CH" sz="1200" b="1" dirty="0">
                <a:solidFill>
                  <a:srgbClr val="FF0000"/>
                </a:solidFill>
              </a:rPr>
              <a:t>SpO2: 56%</a:t>
            </a:r>
            <a:r>
              <a:rPr lang="fr-CH" sz="1200" b="1" dirty="0"/>
              <a:t>,</a:t>
            </a:r>
            <a:r>
              <a:rPr lang="fr-CH" sz="1200" b="1" dirty="0">
                <a:solidFill>
                  <a:srgbClr val="FF0000"/>
                </a:solidFill>
              </a:rPr>
              <a:t> </a:t>
            </a:r>
            <a:r>
              <a:rPr lang="fr-CH" sz="1200" dirty="0"/>
              <a:t>B1B2 bien frappés à D, </a:t>
            </a:r>
            <a:r>
              <a:rPr lang="fr-CH" sz="1200" b="1" dirty="0"/>
              <a:t>pas de souffle audible</a:t>
            </a:r>
            <a:r>
              <a:rPr lang="fr-CH" sz="1200" dirty="0"/>
              <a:t>, temps de recoloration cutané &lt; 2 sec, pouls périphériques palpables ; </a:t>
            </a:r>
            <a:r>
              <a:rPr lang="fr-CH" sz="1200" b="1" dirty="0">
                <a:solidFill>
                  <a:srgbClr val="FF0000"/>
                </a:solidFill>
              </a:rPr>
              <a:t>hippocratisme digital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 err="1"/>
              <a:t>Pulm</a:t>
            </a:r>
            <a:r>
              <a:rPr lang="fr-CH" sz="1200" dirty="0"/>
              <a:t> : murmure vésiculaire symétrique, pas de bruit surajouté, pas de signe de détresse respiratoire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/>
              <a:t>Abdo : bruits normaux en tonalité et fréquence, palpation souple </a:t>
            </a:r>
            <a:r>
              <a:rPr lang="fr-CH" sz="1200" b="1" dirty="0"/>
              <a:t>et sensible en hypochondre D </a:t>
            </a:r>
            <a:r>
              <a:rPr lang="fr-CH" sz="1200" dirty="0"/>
              <a:t>avec </a:t>
            </a:r>
            <a:r>
              <a:rPr lang="fr-CH" sz="1200" b="1" dirty="0"/>
              <a:t>hépatomégalie, </a:t>
            </a:r>
            <a:r>
              <a:rPr lang="fr-CH" sz="1200" dirty="0"/>
              <a:t>pas de défense ni détente, pas de masse palpable, orifices herniaires libres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 err="1"/>
              <a:t>Uro</a:t>
            </a:r>
            <a:r>
              <a:rPr lang="fr-CH" sz="1200" dirty="0"/>
              <a:t>.-</a:t>
            </a:r>
            <a:r>
              <a:rPr lang="fr-CH" sz="1200" dirty="0" err="1"/>
              <a:t>Gén</a:t>
            </a:r>
            <a:r>
              <a:rPr lang="fr-CH" sz="1200" dirty="0"/>
              <a:t>. : loges rénales souples et indolores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/>
              <a:t>Neuro : GCS 15/15 ; pas de signes méningés ; pupilles isochores </a:t>
            </a:r>
            <a:r>
              <a:rPr lang="fr-CH" sz="1200" dirty="0" err="1"/>
              <a:t>isoréactives</a:t>
            </a:r>
            <a:r>
              <a:rPr lang="fr-CH" sz="1200" dirty="0"/>
              <a:t>, bonne poursuite oculaire, pas de déviation de la luette ; bon tonus axial et des membres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/>
              <a:t>Téguments : pas de lésion cutanée visualisée ; </a:t>
            </a:r>
            <a:r>
              <a:rPr lang="fr-CH" sz="1200" b="1" dirty="0">
                <a:solidFill>
                  <a:srgbClr val="FF0000"/>
                </a:solidFill>
              </a:rPr>
              <a:t>pâleur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CH" sz="1200" dirty="0"/>
              <a:t>Squelette : pas d'atteinte du système ostéo-articulaire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CH" sz="900" dirty="0"/>
          </a:p>
        </p:txBody>
      </p:sp>
    </p:spTree>
    <p:extLst>
      <p:ext uri="{BB962C8B-B14F-4D97-AF65-F5344CB8AC3E}">
        <p14:creationId xmlns:p14="http://schemas.microsoft.com/office/powerpoint/2010/main" val="15977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379" y="857250"/>
            <a:ext cx="3989349" cy="514350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914444" y="3764867"/>
            <a:ext cx="1332352" cy="1583039"/>
            <a:chOff x="1623249" y="3876821"/>
            <a:chExt cx="1776469" cy="2110719"/>
          </a:xfrm>
        </p:grpSpPr>
        <p:sp>
          <p:nvSpPr>
            <p:cNvPr id="4" name="Forme libre 3"/>
            <p:cNvSpPr/>
            <p:nvPr/>
          </p:nvSpPr>
          <p:spPr>
            <a:xfrm>
              <a:off x="1623249" y="3876821"/>
              <a:ext cx="1626849" cy="2110719"/>
            </a:xfrm>
            <a:custGeom>
              <a:avLst/>
              <a:gdLst>
                <a:gd name="connsiteX0" fmla="*/ 1626849 w 1626849"/>
                <a:gd name="connsiteY0" fmla="*/ 257857 h 2110719"/>
                <a:gd name="connsiteX1" fmla="*/ 1428067 w 1626849"/>
                <a:gd name="connsiteY1" fmla="*/ 88892 h 2110719"/>
                <a:gd name="connsiteX2" fmla="*/ 1080197 w 1626849"/>
                <a:gd name="connsiteY2" fmla="*/ 9379 h 2110719"/>
                <a:gd name="connsiteX3" fmla="*/ 672693 w 1626849"/>
                <a:gd name="connsiteY3" fmla="*/ 19318 h 2110719"/>
                <a:gd name="connsiteX4" fmla="*/ 304945 w 1626849"/>
                <a:gd name="connsiteY4" fmla="*/ 168405 h 2110719"/>
                <a:gd name="connsiteX5" fmla="*/ 96223 w 1626849"/>
                <a:gd name="connsiteY5" fmla="*/ 456640 h 2110719"/>
                <a:gd name="connsiteX6" fmla="*/ 16710 w 1626849"/>
                <a:gd name="connsiteY6" fmla="*/ 983414 h 2110719"/>
                <a:gd name="connsiteX7" fmla="*/ 16710 w 1626849"/>
                <a:gd name="connsiteY7" fmla="*/ 2066779 h 2110719"/>
                <a:gd name="connsiteX8" fmla="*/ 195615 w 1626849"/>
                <a:gd name="connsiteY8" fmla="*/ 1887875 h 2110719"/>
                <a:gd name="connsiteX9" fmla="*/ 533545 w 1626849"/>
                <a:gd name="connsiteY9" fmla="*/ 1778544 h 2110719"/>
                <a:gd name="connsiteX10" fmla="*/ 543484 w 1626849"/>
                <a:gd name="connsiteY10" fmla="*/ 1708970 h 2110719"/>
                <a:gd name="connsiteX11" fmla="*/ 980806 w 1626849"/>
                <a:gd name="connsiteY11" fmla="*/ 1540005 h 2110719"/>
                <a:gd name="connsiteX12" fmla="*/ 1030502 w 1626849"/>
                <a:gd name="connsiteY12" fmla="*/ 1440614 h 2110719"/>
                <a:gd name="connsiteX13" fmla="*/ 1050380 w 1626849"/>
                <a:gd name="connsiteY13" fmla="*/ 1301466 h 2110719"/>
                <a:gd name="connsiteX14" fmla="*/ 1249162 w 1626849"/>
                <a:gd name="connsiteY14" fmla="*/ 1271649 h 211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6849" h="2110719">
                  <a:moveTo>
                    <a:pt x="1626849" y="257857"/>
                  </a:moveTo>
                  <a:cubicBezTo>
                    <a:pt x="1573012" y="194081"/>
                    <a:pt x="1519176" y="130305"/>
                    <a:pt x="1428067" y="88892"/>
                  </a:cubicBezTo>
                  <a:cubicBezTo>
                    <a:pt x="1336958" y="47479"/>
                    <a:pt x="1206093" y="20975"/>
                    <a:pt x="1080197" y="9379"/>
                  </a:cubicBezTo>
                  <a:cubicBezTo>
                    <a:pt x="954301" y="-2217"/>
                    <a:pt x="801902" y="-7186"/>
                    <a:pt x="672693" y="19318"/>
                  </a:cubicBezTo>
                  <a:cubicBezTo>
                    <a:pt x="543484" y="45822"/>
                    <a:pt x="401023" y="95518"/>
                    <a:pt x="304945" y="168405"/>
                  </a:cubicBezTo>
                  <a:cubicBezTo>
                    <a:pt x="208867" y="241292"/>
                    <a:pt x="144262" y="320805"/>
                    <a:pt x="96223" y="456640"/>
                  </a:cubicBezTo>
                  <a:cubicBezTo>
                    <a:pt x="48184" y="592475"/>
                    <a:pt x="29962" y="715058"/>
                    <a:pt x="16710" y="983414"/>
                  </a:cubicBezTo>
                  <a:cubicBezTo>
                    <a:pt x="3458" y="1251770"/>
                    <a:pt x="-13107" y="1916036"/>
                    <a:pt x="16710" y="2066779"/>
                  </a:cubicBezTo>
                  <a:cubicBezTo>
                    <a:pt x="46527" y="2217522"/>
                    <a:pt x="109476" y="1935914"/>
                    <a:pt x="195615" y="1887875"/>
                  </a:cubicBezTo>
                  <a:cubicBezTo>
                    <a:pt x="281754" y="1839836"/>
                    <a:pt x="475567" y="1808361"/>
                    <a:pt x="533545" y="1778544"/>
                  </a:cubicBezTo>
                  <a:cubicBezTo>
                    <a:pt x="591523" y="1748727"/>
                    <a:pt x="468940" y="1748727"/>
                    <a:pt x="543484" y="1708970"/>
                  </a:cubicBezTo>
                  <a:cubicBezTo>
                    <a:pt x="618027" y="1669214"/>
                    <a:pt x="899636" y="1584731"/>
                    <a:pt x="980806" y="1540005"/>
                  </a:cubicBezTo>
                  <a:cubicBezTo>
                    <a:pt x="1061976" y="1495279"/>
                    <a:pt x="1018906" y="1480371"/>
                    <a:pt x="1030502" y="1440614"/>
                  </a:cubicBezTo>
                  <a:cubicBezTo>
                    <a:pt x="1042098" y="1400858"/>
                    <a:pt x="1013937" y="1329627"/>
                    <a:pt x="1050380" y="1301466"/>
                  </a:cubicBezTo>
                  <a:cubicBezTo>
                    <a:pt x="1086823" y="1273305"/>
                    <a:pt x="1167992" y="1272477"/>
                    <a:pt x="1249162" y="1271649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623249" y="4445874"/>
              <a:ext cx="17764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350" dirty="0">
                  <a:solidFill>
                    <a:srgbClr val="FF0000"/>
                  </a:solidFill>
                </a:rPr>
                <a:t>Hépatomégalie?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012745" y="3088502"/>
            <a:ext cx="4401164" cy="919424"/>
            <a:chOff x="5348499" y="5225143"/>
            <a:chExt cx="5868219" cy="1225899"/>
          </a:xfrm>
        </p:grpSpPr>
        <p:grpSp>
          <p:nvGrpSpPr>
            <p:cNvPr id="10" name="Groupe 9"/>
            <p:cNvGrpSpPr/>
            <p:nvPr/>
          </p:nvGrpSpPr>
          <p:grpSpPr>
            <a:xfrm>
              <a:off x="5348499" y="5372908"/>
              <a:ext cx="5868219" cy="1035575"/>
              <a:chOff x="5348499" y="5372908"/>
              <a:chExt cx="5868219" cy="1035575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8499" y="5372908"/>
                <a:ext cx="5868219" cy="876422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8670235" y="6162261"/>
                <a:ext cx="2546483" cy="246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CH" sz="600" dirty="0">
                    <a:solidFill>
                      <a:srgbClr val="000000"/>
                    </a:solidFill>
                    <a:latin typeface="Palatino-Roman"/>
                  </a:rPr>
                  <a:t>EMC - Pédiatrie Volume 11 &gt; n</a:t>
                </a:r>
                <a:r>
                  <a:rPr lang="fr-CH" sz="600" dirty="0">
                    <a:solidFill>
                      <a:srgbClr val="000000"/>
                    </a:solidFill>
                    <a:latin typeface="MTSY"/>
                  </a:rPr>
                  <a:t>◦</a:t>
                </a:r>
                <a:r>
                  <a:rPr lang="fr-CH" sz="600" dirty="0">
                    <a:solidFill>
                      <a:srgbClr val="000000"/>
                    </a:solidFill>
                    <a:latin typeface="Palatino-Roman"/>
                  </a:rPr>
                  <a:t>3 &gt; juillet 2016</a:t>
                </a:r>
                <a:endParaRPr lang="fr-CH" sz="1350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348499" y="5225143"/>
              <a:ext cx="5868219" cy="12258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</p:spTree>
    <p:extLst>
      <p:ext uri="{BB962C8B-B14F-4D97-AF65-F5344CB8AC3E}">
        <p14:creationId xmlns:p14="http://schemas.microsoft.com/office/powerpoint/2010/main" val="31502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85" y="959862"/>
            <a:ext cx="3000794" cy="4808415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4392653" y="2295758"/>
            <a:ext cx="526895" cy="24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6" name="Rectangle 5"/>
          <p:cNvSpPr/>
          <p:nvPr/>
        </p:nvSpPr>
        <p:spPr>
          <a:xfrm>
            <a:off x="5866352" y="1793928"/>
            <a:ext cx="343422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3300" b="1" dirty="0"/>
              <a:t>Anémie</a:t>
            </a:r>
          </a:p>
          <a:p>
            <a:pPr algn="ctr"/>
            <a:r>
              <a:rPr lang="fr-CH" sz="3300" b="1" dirty="0"/>
              <a:t> Microcytaire</a:t>
            </a:r>
          </a:p>
          <a:p>
            <a:pPr algn="ctr"/>
            <a:r>
              <a:rPr lang="fr-CH" sz="3300" b="1" dirty="0"/>
              <a:t> Hypochrome…</a:t>
            </a:r>
          </a:p>
          <a:p>
            <a:pPr algn="ctr"/>
            <a:endParaRPr lang="fr-CH" sz="3300" b="1" dirty="0"/>
          </a:p>
          <a:p>
            <a:pPr algn="ctr"/>
            <a:r>
              <a:rPr lang="fr-CH" sz="3300" b="1" dirty="0"/>
              <a:t>Ferriprive?</a:t>
            </a:r>
          </a:p>
          <a:p>
            <a:pPr algn="ctr"/>
            <a:r>
              <a:rPr lang="fr-CH" sz="3300" b="1" dirty="0"/>
              <a:t>Sévère ?</a:t>
            </a:r>
            <a:br>
              <a:rPr lang="fr-CH" sz="3300" b="1" dirty="0"/>
            </a:br>
            <a:r>
              <a:rPr lang="fr-CH" sz="3300" b="1" dirty="0"/>
              <a:t>Régénérative?</a:t>
            </a:r>
          </a:p>
        </p:txBody>
      </p:sp>
      <p:sp>
        <p:nvSpPr>
          <p:cNvPr id="7" name="Ellipse 6"/>
          <p:cNvSpPr/>
          <p:nvPr/>
        </p:nvSpPr>
        <p:spPr>
          <a:xfrm>
            <a:off x="4382847" y="2823903"/>
            <a:ext cx="526895" cy="24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sp>
        <p:nvSpPr>
          <p:cNvPr id="8" name="Ellipse 7"/>
          <p:cNvSpPr/>
          <p:nvPr/>
        </p:nvSpPr>
        <p:spPr>
          <a:xfrm>
            <a:off x="4392653" y="3231787"/>
            <a:ext cx="526895" cy="24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r="18711" b="7"/>
          <a:stretch/>
        </p:blipFill>
        <p:spPr>
          <a:xfrm>
            <a:off x="2071886" y="5721313"/>
            <a:ext cx="3000794" cy="3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85" y="959862"/>
            <a:ext cx="3000794" cy="4808415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5663889" y="1451058"/>
            <a:ext cx="4783416" cy="3159869"/>
            <a:chOff x="5452945" y="1594624"/>
            <a:chExt cx="6377888" cy="4213159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3"/>
            <a:srcRect r="28468"/>
            <a:stretch/>
          </p:blipFill>
          <p:spPr>
            <a:xfrm>
              <a:off x="5452945" y="1594624"/>
              <a:ext cx="6377888" cy="42131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5452945" y="2877015"/>
              <a:ext cx="6377888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sp>
        <p:nvSpPr>
          <p:cNvPr id="11" name="Ellipse 10"/>
          <p:cNvSpPr/>
          <p:nvPr/>
        </p:nvSpPr>
        <p:spPr>
          <a:xfrm>
            <a:off x="4392653" y="2295758"/>
            <a:ext cx="526895" cy="24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35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r="18711" b="7"/>
          <a:stretch/>
        </p:blipFill>
        <p:spPr>
          <a:xfrm>
            <a:off x="2071886" y="5721313"/>
            <a:ext cx="3000794" cy="3206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15496" y="4972556"/>
            <a:ext cx="308020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300" b="1" dirty="0"/>
              <a:t>Anémie sévère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42476" y="1120668"/>
            <a:ext cx="1026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/>
              <a:t>Les normes</a:t>
            </a:r>
          </a:p>
        </p:txBody>
      </p:sp>
    </p:spTree>
    <p:extLst>
      <p:ext uri="{BB962C8B-B14F-4D97-AF65-F5344CB8AC3E}">
        <p14:creationId xmlns:p14="http://schemas.microsoft.com/office/powerpoint/2010/main" val="3054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63152" y="2327571"/>
            <a:ext cx="475782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pt-BR" sz="1350" dirty="0">
                <a:latin typeface="UniversLTStd-Light"/>
              </a:rPr>
              <a:t>Situation </a:t>
            </a:r>
            <a:r>
              <a:rPr lang="pt-BR" sz="1350" b="1" dirty="0">
                <a:latin typeface="UniversLTStd-Light"/>
              </a:rPr>
              <a:t>normale</a:t>
            </a:r>
            <a:r>
              <a:rPr lang="pt-BR" sz="1350" dirty="0">
                <a:latin typeface="UniversLTStd-Light"/>
              </a:rPr>
              <a:t>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pt-BR" sz="900" dirty="0">
                <a:latin typeface="UniversLTStd-Light"/>
              </a:rPr>
              <a:t>SpO2: 100% </a:t>
            </a:r>
            <a:r>
              <a:rPr lang="pt-BR" sz="900" dirty="0">
                <a:latin typeface="UniversLTStd-Light"/>
                <a:sym typeface="Wingdings" panose="05000000000000000000" pitchFamily="2" charset="2"/>
              </a:rPr>
              <a:t> </a:t>
            </a:r>
            <a:r>
              <a:rPr lang="pt-BR" sz="900" dirty="0">
                <a:solidFill>
                  <a:srgbClr val="FF0000"/>
                </a:solidFill>
                <a:latin typeface="UniversLTStd-Light"/>
                <a:sym typeface="Wingdings" panose="05000000000000000000" pitchFamily="2" charset="2"/>
              </a:rPr>
              <a:t>SaO2: ?, PaO2: ?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pt-BR" sz="900" dirty="0">
                <a:latin typeface="UniversLTStd-Light"/>
                <a:sym typeface="Wingdings" panose="05000000000000000000" pitchFamily="2" charset="2"/>
              </a:rPr>
              <a:t>Hb: </a:t>
            </a:r>
            <a:r>
              <a:rPr lang="pt-BR" sz="900" b="1" dirty="0">
                <a:latin typeface="UniversLTStd-Light"/>
                <a:sym typeface="Wingdings" panose="05000000000000000000" pitchFamily="2" charset="2"/>
              </a:rPr>
              <a:t>135</a:t>
            </a:r>
            <a:r>
              <a:rPr lang="pt-BR" sz="900" dirty="0">
                <a:latin typeface="UniversLTStd-Light"/>
                <a:sym typeface="Wingdings" panose="05000000000000000000" pitchFamily="2" charset="2"/>
              </a:rPr>
              <a:t> g/L (P50 entre 6-12 ans)</a:t>
            </a:r>
          </a:p>
          <a:p>
            <a:pPr marL="471488" lvl="1" indent="-128588">
              <a:buFont typeface="Wingdings" panose="05000000000000000000" pitchFamily="2" charset="2"/>
              <a:buChar char="à"/>
            </a:pPr>
            <a:r>
              <a:rPr lang="pt-BR" sz="900" dirty="0">
                <a:latin typeface="UniversLTStd-Light"/>
                <a:sym typeface="Wingdings" panose="05000000000000000000" pitchFamily="2" charset="2"/>
              </a:rPr>
              <a:t>CaO</a:t>
            </a:r>
            <a:r>
              <a:rPr lang="pt-BR" sz="900" baseline="-25000" dirty="0">
                <a:latin typeface="UniversLTStd-Light"/>
                <a:sym typeface="Wingdings" panose="05000000000000000000" pitchFamily="2" charset="2"/>
              </a:rPr>
              <a:t>2</a:t>
            </a:r>
            <a:r>
              <a:rPr lang="pt-BR" sz="900" dirty="0">
                <a:latin typeface="UniversLTStd-Light"/>
                <a:sym typeface="Wingdings" panose="05000000000000000000" pitchFamily="2" charset="2"/>
              </a:rPr>
              <a:t>: </a:t>
            </a:r>
            <a:r>
              <a:rPr lang="pt-BR" sz="900" b="1" dirty="0">
                <a:latin typeface="UniversLTStd-Light"/>
                <a:sym typeface="Wingdings" panose="05000000000000000000" pitchFamily="2" charset="2"/>
              </a:rPr>
              <a:t>135</a:t>
            </a:r>
            <a:r>
              <a:rPr lang="pt-BR" sz="900" dirty="0">
                <a:latin typeface="UniversLTStd-Light"/>
                <a:sym typeface="Wingdings" panose="05000000000000000000" pitchFamily="2" charset="2"/>
              </a:rPr>
              <a:t> x 1.34 x 1.0 (+ 0.003 x </a:t>
            </a:r>
            <a:r>
              <a:rPr lang="pt-BR" sz="900" b="1" dirty="0">
                <a:latin typeface="UniversLTStd-Light"/>
                <a:sym typeface="Wingdings" panose="05000000000000000000" pitchFamily="2" charset="2"/>
              </a:rPr>
              <a:t>90</a:t>
            </a:r>
            <a:r>
              <a:rPr lang="pt-BR" sz="900" dirty="0">
                <a:latin typeface="UniversLTStd-Light"/>
                <a:sym typeface="Wingdings" panose="05000000000000000000" pitchFamily="2" charset="2"/>
              </a:rPr>
              <a:t>) = 180,9 (+ 0.27) = </a:t>
            </a:r>
            <a:r>
              <a:rPr lang="pt-BR" sz="900" dirty="0">
                <a:solidFill>
                  <a:srgbClr val="00B050"/>
                </a:solidFill>
                <a:latin typeface="UniversLTStd-Light"/>
                <a:sym typeface="Wingdings" panose="05000000000000000000" pitchFamily="2" charset="2"/>
              </a:rPr>
              <a:t>181.2 ml/L</a:t>
            </a:r>
          </a:p>
          <a:p>
            <a:pPr lvl="1"/>
            <a:endParaRPr lang="pt-BR" sz="900" dirty="0">
              <a:solidFill>
                <a:srgbClr val="00B050"/>
              </a:solidFill>
              <a:latin typeface="UniversLTStd-Light"/>
            </a:endParaRPr>
          </a:p>
          <a:p>
            <a:pPr marL="257175" indent="-257175">
              <a:buFont typeface="+mj-lt"/>
              <a:buAutoNum type="arabicPeriod"/>
            </a:pPr>
            <a:r>
              <a:rPr lang="pt-BR" sz="1350" dirty="0">
                <a:latin typeface="UniversLTStd-Light"/>
              </a:rPr>
              <a:t>Situation de </a:t>
            </a:r>
            <a:r>
              <a:rPr lang="pt-BR" sz="1350" dirty="0">
                <a:solidFill>
                  <a:srgbClr val="FF0000"/>
                </a:solidFill>
                <a:latin typeface="UniversLTStd-Light"/>
              </a:rPr>
              <a:t>notre</a:t>
            </a:r>
            <a:r>
              <a:rPr lang="pt-BR" sz="1350" dirty="0">
                <a:latin typeface="UniversLTStd-Light"/>
              </a:rPr>
              <a:t> </a:t>
            </a:r>
            <a:r>
              <a:rPr lang="pt-BR" sz="1350" dirty="0">
                <a:solidFill>
                  <a:srgbClr val="FF0000"/>
                </a:solidFill>
                <a:latin typeface="UniversLTStd-Light"/>
              </a:rPr>
              <a:t>patient</a:t>
            </a:r>
            <a:r>
              <a:rPr lang="pt-BR" sz="1350" dirty="0">
                <a:latin typeface="UniversLTStd-Light"/>
              </a:rPr>
              <a:t>:</a:t>
            </a:r>
          </a:p>
          <a:p>
            <a:pPr marL="608410" lvl="1" indent="-214313">
              <a:buFont typeface="Arial" panose="020B0604020202020204" pitchFamily="34" charset="0"/>
              <a:buChar char="•"/>
            </a:pPr>
            <a:r>
              <a:rPr lang="pt-BR" sz="900" dirty="0">
                <a:latin typeface="UniversLTStd-Light"/>
              </a:rPr>
              <a:t>SpO2: 64% </a:t>
            </a:r>
            <a:r>
              <a:rPr lang="pt-BR" sz="900" dirty="0">
                <a:latin typeface="UniversLTStd-Light"/>
                <a:sym typeface="Wingdings" panose="05000000000000000000" pitchFamily="2" charset="2"/>
              </a:rPr>
              <a:t></a:t>
            </a:r>
            <a:r>
              <a:rPr lang="pt-BR" sz="900" dirty="0">
                <a:latin typeface="UniversLTStd-Light"/>
              </a:rPr>
              <a:t> SaO2 :64%, PaO2: 35 mmHg</a:t>
            </a:r>
            <a:endParaRPr lang="pt-BR" sz="900" dirty="0">
              <a:latin typeface="UniversLTStd-Light"/>
              <a:sym typeface="Wingdings" panose="05000000000000000000" pitchFamily="2" charset="2"/>
            </a:endParaRPr>
          </a:p>
          <a:p>
            <a:pPr marL="608410" lvl="1" indent="-214313">
              <a:buFont typeface="Arial" panose="020B0604020202020204" pitchFamily="34" charset="0"/>
              <a:buChar char="•"/>
            </a:pPr>
            <a:r>
              <a:rPr lang="pt-BR" sz="900" dirty="0">
                <a:latin typeface="UniversLTStd-Light"/>
                <a:sym typeface="Wingdings" panose="05000000000000000000" pitchFamily="2" charset="2"/>
              </a:rPr>
              <a:t>Hb: 112 g/l</a:t>
            </a:r>
          </a:p>
          <a:p>
            <a:pPr marL="467916" indent="-128588">
              <a:buFont typeface="Wingdings" panose="05000000000000000000" pitchFamily="2" charset="2"/>
              <a:buChar char="à"/>
            </a:pPr>
            <a:r>
              <a:rPr lang="pt-BR" sz="900" dirty="0">
                <a:latin typeface="UniversLTStd-Light"/>
                <a:sym typeface="Wingdings" panose="05000000000000000000" pitchFamily="2" charset="2"/>
              </a:rPr>
              <a:t>CaO2: </a:t>
            </a:r>
            <a:r>
              <a:rPr lang="pt-BR" sz="900" dirty="0">
                <a:solidFill>
                  <a:srgbClr val="FF0000"/>
                </a:solidFill>
                <a:latin typeface="UniversLTStd-Light"/>
                <a:sym typeface="Wingdings" panose="05000000000000000000" pitchFamily="2" charset="2"/>
              </a:rPr>
              <a:t>112</a:t>
            </a:r>
            <a:r>
              <a:rPr lang="pt-BR" sz="900" dirty="0">
                <a:latin typeface="UniversLTStd-Light"/>
                <a:sym typeface="Wingdings" panose="05000000000000000000" pitchFamily="2" charset="2"/>
              </a:rPr>
              <a:t> x 1.34 x 0.64 (+ 0.003 x </a:t>
            </a:r>
            <a:r>
              <a:rPr lang="pt-BR" sz="900" dirty="0">
                <a:solidFill>
                  <a:srgbClr val="FF0000"/>
                </a:solidFill>
                <a:latin typeface="UniversLTStd-Light"/>
                <a:sym typeface="Wingdings" panose="05000000000000000000" pitchFamily="2" charset="2"/>
              </a:rPr>
              <a:t>35)</a:t>
            </a:r>
            <a:r>
              <a:rPr lang="pt-BR" sz="900" dirty="0">
                <a:latin typeface="UniversLTStd-Light"/>
                <a:sym typeface="Wingdings" panose="05000000000000000000" pitchFamily="2" charset="2"/>
              </a:rPr>
              <a:t> = 96 (+ 0.1) = </a:t>
            </a:r>
            <a:r>
              <a:rPr lang="pt-BR" sz="900" dirty="0">
                <a:solidFill>
                  <a:srgbClr val="FF0000"/>
                </a:solidFill>
                <a:latin typeface="UniversLTStd-Light"/>
                <a:sym typeface="Wingdings" panose="05000000000000000000" pitchFamily="2" charset="2"/>
              </a:rPr>
              <a:t>96.1 ml/L</a:t>
            </a:r>
          </a:p>
          <a:p>
            <a:pPr marL="339329"/>
            <a:endParaRPr lang="pt-BR" sz="900" dirty="0">
              <a:solidFill>
                <a:srgbClr val="FF0000"/>
              </a:solidFill>
              <a:latin typeface="UniversLTStd-Light"/>
              <a:sym typeface="Wingdings" panose="05000000000000000000" pitchFamily="2" charset="2"/>
            </a:endParaRPr>
          </a:p>
          <a:p>
            <a:pPr marL="128588" indent="-128588">
              <a:buFont typeface="Wingdings" panose="05000000000000000000" pitchFamily="2" charset="2"/>
              <a:buChar char="à"/>
            </a:pPr>
            <a:endParaRPr lang="pt-BR" sz="900" dirty="0">
              <a:latin typeface="UniversLTStd-Light"/>
              <a:sym typeface="Wingdings" panose="05000000000000000000" pitchFamily="2" charset="2"/>
            </a:endParaRPr>
          </a:p>
          <a:p>
            <a:pPr marL="128588" indent="-128588">
              <a:buFont typeface="Wingdings" panose="05000000000000000000" pitchFamily="2" charset="2"/>
              <a:buChar char="à"/>
            </a:pPr>
            <a:endParaRPr lang="pt-BR" sz="900" dirty="0">
              <a:latin typeface="UniversLTStd-Light"/>
              <a:sym typeface="Wingdings" panose="05000000000000000000" pitchFamily="2" charset="2"/>
            </a:endParaRPr>
          </a:p>
          <a:p>
            <a:pPr marL="267891" indent="-267891">
              <a:buFont typeface="Wingdings" panose="05000000000000000000" pitchFamily="2" charset="2"/>
              <a:buChar char="à"/>
            </a:pPr>
            <a:r>
              <a:rPr lang="pt-BR" dirty="0">
                <a:latin typeface="UniversLTStd-Light"/>
                <a:sym typeface="Wingdings" panose="05000000000000000000" pitchFamily="2" charset="2"/>
              </a:rPr>
              <a:t>Si on voulait, avec 64 % de satu, avoir le même contenu artériel en oxygène, il faudrait une </a:t>
            </a:r>
            <a:r>
              <a:rPr lang="pt-BR" dirty="0">
                <a:solidFill>
                  <a:srgbClr val="FF0000"/>
                </a:solidFill>
                <a:latin typeface="UniversLTStd-Light"/>
                <a:sym typeface="Wingdings" panose="05000000000000000000" pitchFamily="2" charset="2"/>
              </a:rPr>
              <a:t>Hb à 211 g/L </a:t>
            </a:r>
            <a:r>
              <a:rPr lang="pt-BR" dirty="0">
                <a:latin typeface="UniversLTStd-Light"/>
                <a:sym typeface="Wingdings" panose="05000000000000000000" pitchFamily="2" charset="2"/>
              </a:rPr>
              <a:t>!</a:t>
            </a:r>
          </a:p>
          <a:p>
            <a:pPr marL="267891" indent="-267891"/>
            <a:endParaRPr lang="pt-BR" dirty="0">
              <a:latin typeface="UniversLTStd-Light"/>
              <a:sym typeface="Wingdings" panose="05000000000000000000" pitchFamily="2" charset="2"/>
            </a:endParaRPr>
          </a:p>
          <a:p>
            <a:pPr marL="267891" indent="-267891">
              <a:buFont typeface="Wingdings" panose="05000000000000000000" pitchFamily="2" charset="2"/>
              <a:buChar char="à"/>
            </a:pPr>
            <a:r>
              <a:rPr lang="pt-BR" dirty="0">
                <a:latin typeface="UniversLTStd-Light"/>
                <a:sym typeface="Wingdings" panose="05000000000000000000" pitchFamily="2" charset="2"/>
              </a:rPr>
              <a:t>Donc avec une Hb à 112 g/L, ce patient est </a:t>
            </a:r>
            <a:r>
              <a:rPr lang="pt-BR" b="1" u="sng" dirty="0">
                <a:solidFill>
                  <a:srgbClr val="FF0000"/>
                </a:solidFill>
                <a:latin typeface="UniversLTStd-Light"/>
                <a:sym typeface="Wingdings" panose="05000000000000000000" pitchFamily="2" charset="2"/>
              </a:rPr>
              <a:t>très anémique !</a:t>
            </a:r>
            <a:endParaRPr lang="pt-BR" b="1" u="sng" dirty="0">
              <a:solidFill>
                <a:srgbClr val="FF0000"/>
              </a:solidFill>
              <a:latin typeface="UniversLTStd-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1783" y="134499"/>
            <a:ext cx="418909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300" b="1" dirty="0"/>
              <a:t>Contenu artériel en O2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677715" y="1456933"/>
            <a:ext cx="4725320" cy="778642"/>
            <a:chOff x="0" y="922238"/>
            <a:chExt cx="6300426" cy="1038189"/>
          </a:xfrm>
        </p:grpSpPr>
        <p:sp>
          <p:nvSpPr>
            <p:cNvPr id="44" name="Rectangle 43"/>
            <p:cNvSpPr/>
            <p:nvPr/>
          </p:nvSpPr>
          <p:spPr>
            <a:xfrm>
              <a:off x="0" y="1244262"/>
              <a:ext cx="6300426" cy="569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BR" sz="1350" b="1" dirty="0">
                <a:latin typeface="UniversLTStd-Light"/>
              </a:endParaRPr>
            </a:p>
            <a:p>
              <a:pPr algn="ctr"/>
              <a:r>
                <a:rPr lang="pt-BR" sz="825" b="1" dirty="0">
                  <a:latin typeface="UniversLTStd-Light"/>
                </a:rPr>
                <a:t>CaO2 = (Hb x 1,34 x SaO2) + (0,003 x PaO2)</a:t>
              </a: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877883" y="1044207"/>
              <a:ext cx="445369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100" b="1" dirty="0"/>
                <a:t>Contenu artériel en oxygène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9863" y="922238"/>
              <a:ext cx="5084957" cy="10381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699652" y="2533650"/>
            <a:ext cx="24657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t-BR" sz="900" dirty="0">
                <a:solidFill>
                  <a:srgbClr val="0070C0"/>
                </a:solidFill>
                <a:latin typeface="UniversLTStd-Light"/>
                <a:sym typeface="Wingdings" panose="05000000000000000000" pitchFamily="2" charset="2"/>
              </a:rPr>
              <a:t> SaO2: 100% et PaO2: 90 mmHg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491772" y="1386827"/>
            <a:ext cx="4089710" cy="4210215"/>
            <a:chOff x="6578872" y="728271"/>
            <a:chExt cx="5452946" cy="5613619"/>
          </a:xfrm>
        </p:grpSpPr>
        <p:grpSp>
          <p:nvGrpSpPr>
            <p:cNvPr id="50" name="Groupe 49"/>
            <p:cNvGrpSpPr/>
            <p:nvPr/>
          </p:nvGrpSpPr>
          <p:grpSpPr>
            <a:xfrm>
              <a:off x="6578872" y="728271"/>
              <a:ext cx="5452946" cy="2686922"/>
              <a:chOff x="6272076" y="1290078"/>
              <a:chExt cx="5816281" cy="3590402"/>
            </a:xfrm>
          </p:grpSpPr>
          <p:grpSp>
            <p:nvGrpSpPr>
              <p:cNvPr id="51" name="Groupe 50"/>
              <p:cNvGrpSpPr/>
              <p:nvPr/>
            </p:nvGrpSpPr>
            <p:grpSpPr>
              <a:xfrm>
                <a:off x="6272076" y="1290078"/>
                <a:ext cx="5816281" cy="3590402"/>
                <a:chOff x="6272076" y="1290078"/>
                <a:chExt cx="5816281" cy="3590402"/>
              </a:xfrm>
            </p:grpSpPr>
            <p:grpSp>
              <p:nvGrpSpPr>
                <p:cNvPr id="53" name="Groupe 52"/>
                <p:cNvGrpSpPr/>
                <p:nvPr/>
              </p:nvGrpSpPr>
              <p:grpSpPr>
                <a:xfrm>
                  <a:off x="6272076" y="1290078"/>
                  <a:ext cx="5816281" cy="3590402"/>
                  <a:chOff x="6272076" y="1290078"/>
                  <a:chExt cx="5816281" cy="3590402"/>
                </a:xfrm>
              </p:grpSpPr>
              <p:pic>
                <p:nvPicPr>
                  <p:cNvPr id="55" name="Image 54" descr="Une image contenant texte, carte&#10;&#10;&#10;&#10;Description générée automatiquement">
                    <a:extLst>
                      <a:ext uri="{FF2B5EF4-FFF2-40B4-BE49-F238E27FC236}">
                        <a16:creationId xmlns:a16="http://schemas.microsoft.com/office/drawing/2014/main" xmlns="" id="{7DB2F54E-E453-E34E-8A5E-B4E255944C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118" r="7119"/>
                  <a:stretch/>
                </p:blipFill>
                <p:spPr>
                  <a:xfrm>
                    <a:off x="6272076" y="1290078"/>
                    <a:ext cx="5816281" cy="3590402"/>
                  </a:xfrm>
                  <a:prstGeom prst="rect">
                    <a:avLst/>
                  </a:prstGeom>
                </p:spPr>
              </p:pic>
              <p:cxnSp>
                <p:nvCxnSpPr>
                  <p:cNvPr id="56" name="Connecteur droit 55"/>
                  <p:cNvCxnSpPr/>
                  <p:nvPr/>
                </p:nvCxnSpPr>
                <p:spPr>
                  <a:xfrm>
                    <a:off x="9732099" y="1405832"/>
                    <a:ext cx="0" cy="2994212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6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necteur droit 56"/>
                  <p:cNvCxnSpPr/>
                  <p:nvPr/>
                </p:nvCxnSpPr>
                <p:spPr>
                  <a:xfrm flipH="1">
                    <a:off x="6780372" y="1549267"/>
                    <a:ext cx="2462135" cy="107576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eur droit 57"/>
                  <p:cNvCxnSpPr/>
                  <p:nvPr/>
                </p:nvCxnSpPr>
                <p:spPr>
                  <a:xfrm flipH="1">
                    <a:off x="7746801" y="1979572"/>
                    <a:ext cx="2592634" cy="24300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Connecteur droit 53"/>
                <p:cNvCxnSpPr/>
                <p:nvPr/>
              </p:nvCxnSpPr>
              <p:spPr>
                <a:xfrm>
                  <a:off x="6785135" y="1692702"/>
                  <a:ext cx="3701215" cy="0"/>
                </a:xfrm>
                <a:prstGeom prst="line">
                  <a:avLst/>
                </a:prstGeom>
                <a:ln w="14224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ZoneTexte 51"/>
              <p:cNvSpPr txBox="1"/>
              <p:nvPr/>
            </p:nvSpPr>
            <p:spPr>
              <a:xfrm>
                <a:off x="6385536" y="1549268"/>
                <a:ext cx="385734" cy="34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75" b="1" dirty="0"/>
                  <a:t>94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xmlns="" id="{6A0D925F-7266-E145-AA51-D339F5D57482}"/>
                </a:ext>
              </a:extLst>
            </p:cNvPr>
            <p:cNvGrpSpPr/>
            <p:nvPr/>
          </p:nvGrpSpPr>
          <p:grpSpPr>
            <a:xfrm>
              <a:off x="6578872" y="3609160"/>
              <a:ext cx="4556469" cy="2732730"/>
              <a:chOff x="425763" y="1896717"/>
              <a:chExt cx="5207856" cy="3462748"/>
            </a:xfrm>
          </p:grpSpPr>
          <p:pic>
            <p:nvPicPr>
              <p:cNvPr id="39" name="Image 38" descr="Une image contenant carte, texte&#10;&#10;&#10;&#10;Description générée automatiquement">
                <a:extLst>
                  <a:ext uri="{FF2B5EF4-FFF2-40B4-BE49-F238E27FC236}">
                    <a16:creationId xmlns:a16="http://schemas.microsoft.com/office/drawing/2014/main" xmlns="" id="{2376CCF1-FF78-5042-A2D2-C28769E94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675"/>
              <a:stretch/>
            </p:blipFill>
            <p:spPr>
              <a:xfrm>
                <a:off x="425763" y="1896717"/>
                <a:ext cx="5207856" cy="3429000"/>
              </a:xfrm>
              <a:prstGeom prst="rect">
                <a:avLst/>
              </a:prstGeom>
            </p:spPr>
          </p:pic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xmlns="" id="{B03C84DC-ADDC-914A-B5D5-8221BD7F44E5}"/>
                  </a:ext>
                </a:extLst>
              </p:cNvPr>
              <p:cNvSpPr txBox="1"/>
              <p:nvPr/>
            </p:nvSpPr>
            <p:spPr>
              <a:xfrm>
                <a:off x="3161178" y="5008469"/>
                <a:ext cx="601440" cy="350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50" dirty="0">
                    <a:solidFill>
                      <a:srgbClr val="FF0000"/>
                    </a:solidFill>
                  </a:rPr>
                  <a:t>8 kPa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xmlns="" id="{6E09F0C1-9FA5-414F-8829-B49C1B7A9256}"/>
                  </a:ext>
                </a:extLst>
              </p:cNvPr>
              <p:cNvSpPr txBox="1"/>
              <p:nvPr/>
            </p:nvSpPr>
            <p:spPr>
              <a:xfrm>
                <a:off x="2001726" y="4991752"/>
                <a:ext cx="955658" cy="350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50" dirty="0">
                    <a:solidFill>
                      <a:srgbClr val="FF0000"/>
                    </a:solidFill>
                  </a:rPr>
                  <a:t>Hypoxémie</a:t>
                </a:r>
              </a:p>
            </p:txBody>
          </p:sp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xmlns="" id="{1ED390F4-B21A-5840-997E-F8E267B9E453}"/>
                  </a:ext>
                </a:extLst>
              </p:cNvPr>
              <p:cNvCxnSpPr/>
              <p:nvPr/>
            </p:nvCxnSpPr>
            <p:spPr>
              <a:xfrm flipH="1">
                <a:off x="1300294" y="5012491"/>
                <a:ext cx="186088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xmlns="" id="{9A0723AD-F926-964B-B8EF-A9BE744D47DB}"/>
                  </a:ext>
                </a:extLst>
              </p:cNvPr>
              <p:cNvCxnSpPr/>
              <p:nvPr/>
            </p:nvCxnSpPr>
            <p:spPr>
              <a:xfrm>
                <a:off x="3161179" y="4950936"/>
                <a:ext cx="1" cy="12311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9"/>
          <p:cNvSpPr/>
          <p:nvPr/>
        </p:nvSpPr>
        <p:spPr>
          <a:xfrm>
            <a:off x="7032015" y="5731444"/>
            <a:ext cx="3253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600" dirty="0"/>
              <a:t>*Un gramme d'</a:t>
            </a:r>
            <a:r>
              <a:rPr lang="fr-CH" sz="600" dirty="0" err="1"/>
              <a:t>Hb</a:t>
            </a:r>
            <a:r>
              <a:rPr lang="fr-CH" sz="600" dirty="0"/>
              <a:t> fixe entre 1,34 et 1,39 mL d'O</a:t>
            </a:r>
            <a:r>
              <a:rPr lang="fr-CH" sz="600" baseline="-25000" dirty="0"/>
              <a:t>2 </a:t>
            </a:r>
            <a:r>
              <a:rPr lang="fr-CH" sz="600" dirty="0"/>
              <a:t>selon les conditions de T°, pH et PO2 dans le sang.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6837932" y="1468042"/>
            <a:ext cx="2617100" cy="3758349"/>
            <a:chOff x="7085242" y="814388"/>
            <a:chExt cx="3489467" cy="5011132"/>
          </a:xfrm>
        </p:grpSpPr>
        <p:sp>
          <p:nvSpPr>
            <p:cNvPr id="31" name="Forme libre 30"/>
            <p:cNvSpPr/>
            <p:nvPr/>
          </p:nvSpPr>
          <p:spPr>
            <a:xfrm>
              <a:off x="7085242" y="814388"/>
              <a:ext cx="3489467" cy="2243137"/>
            </a:xfrm>
            <a:custGeom>
              <a:avLst/>
              <a:gdLst>
                <a:gd name="connsiteX0" fmla="*/ 0 w 3443287"/>
                <a:gd name="connsiteY0" fmla="*/ 14287 h 2243137"/>
                <a:gd name="connsiteX1" fmla="*/ 3429000 w 3443287"/>
                <a:gd name="connsiteY1" fmla="*/ 0 h 2243137"/>
                <a:gd name="connsiteX2" fmla="*/ 3443287 w 3443287"/>
                <a:gd name="connsiteY2" fmla="*/ 2243137 h 2243137"/>
                <a:gd name="connsiteX0" fmla="*/ 0 w 3443287"/>
                <a:gd name="connsiteY0" fmla="*/ 14287 h 2243137"/>
                <a:gd name="connsiteX1" fmla="*/ 3441700 w 3443287"/>
                <a:gd name="connsiteY1" fmla="*/ 0 h 2243137"/>
                <a:gd name="connsiteX2" fmla="*/ 3443287 w 3443287"/>
                <a:gd name="connsiteY2" fmla="*/ 2243137 h 22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3287" h="2243137">
                  <a:moveTo>
                    <a:pt x="0" y="14287"/>
                  </a:moveTo>
                  <a:lnTo>
                    <a:pt x="3441700" y="0"/>
                  </a:lnTo>
                  <a:cubicBezTo>
                    <a:pt x="3446462" y="747712"/>
                    <a:pt x="3438525" y="1495425"/>
                    <a:pt x="3443287" y="2243137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7261411" y="4068493"/>
              <a:ext cx="2606165" cy="1757027"/>
            </a:xfrm>
            <a:custGeom>
              <a:avLst/>
              <a:gdLst>
                <a:gd name="connsiteX0" fmla="*/ 0 w 3443287"/>
                <a:gd name="connsiteY0" fmla="*/ 14287 h 2243137"/>
                <a:gd name="connsiteX1" fmla="*/ 3429000 w 3443287"/>
                <a:gd name="connsiteY1" fmla="*/ 0 h 2243137"/>
                <a:gd name="connsiteX2" fmla="*/ 3443287 w 3443287"/>
                <a:gd name="connsiteY2" fmla="*/ 2243137 h 2243137"/>
                <a:gd name="connsiteX0" fmla="*/ 0 w 3443287"/>
                <a:gd name="connsiteY0" fmla="*/ 14287 h 2243137"/>
                <a:gd name="connsiteX1" fmla="*/ 3441700 w 3443287"/>
                <a:gd name="connsiteY1" fmla="*/ 0 h 2243137"/>
                <a:gd name="connsiteX2" fmla="*/ 3443287 w 3443287"/>
                <a:gd name="connsiteY2" fmla="*/ 2243137 h 22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3287" h="2243137">
                  <a:moveTo>
                    <a:pt x="0" y="14287"/>
                  </a:moveTo>
                  <a:lnTo>
                    <a:pt x="3441700" y="0"/>
                  </a:lnTo>
                  <a:cubicBezTo>
                    <a:pt x="3446462" y="747712"/>
                    <a:pt x="3438525" y="1495425"/>
                    <a:pt x="3443287" y="2243137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849180" y="2722945"/>
            <a:ext cx="865622" cy="2483335"/>
            <a:chOff x="7100239" y="2487592"/>
            <a:chExt cx="1154163" cy="3311113"/>
          </a:xfrm>
        </p:grpSpPr>
        <p:sp>
          <p:nvSpPr>
            <p:cNvPr id="34" name="Forme libre 33"/>
            <p:cNvSpPr/>
            <p:nvPr/>
          </p:nvSpPr>
          <p:spPr>
            <a:xfrm>
              <a:off x="7100239" y="2487592"/>
              <a:ext cx="843611" cy="568062"/>
            </a:xfrm>
            <a:custGeom>
              <a:avLst/>
              <a:gdLst>
                <a:gd name="connsiteX0" fmla="*/ 0 w 3443287"/>
                <a:gd name="connsiteY0" fmla="*/ 14287 h 2243137"/>
                <a:gd name="connsiteX1" fmla="*/ 3429000 w 3443287"/>
                <a:gd name="connsiteY1" fmla="*/ 0 h 2243137"/>
                <a:gd name="connsiteX2" fmla="*/ 3443287 w 3443287"/>
                <a:gd name="connsiteY2" fmla="*/ 2243137 h 2243137"/>
                <a:gd name="connsiteX0" fmla="*/ 0 w 3443287"/>
                <a:gd name="connsiteY0" fmla="*/ 14287 h 2243137"/>
                <a:gd name="connsiteX1" fmla="*/ 3441700 w 3443287"/>
                <a:gd name="connsiteY1" fmla="*/ 0 h 2243137"/>
                <a:gd name="connsiteX2" fmla="*/ 3443287 w 3443287"/>
                <a:gd name="connsiteY2" fmla="*/ 2243137 h 22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3287" h="2243137">
                  <a:moveTo>
                    <a:pt x="0" y="14287"/>
                  </a:moveTo>
                  <a:lnTo>
                    <a:pt x="3441700" y="0"/>
                  </a:lnTo>
                  <a:cubicBezTo>
                    <a:pt x="3446462" y="747712"/>
                    <a:pt x="3438525" y="1495425"/>
                    <a:pt x="3443287" y="2243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  <p:sp>
          <p:nvSpPr>
            <p:cNvPr id="71" name="Forme libre 70"/>
            <p:cNvSpPr/>
            <p:nvPr/>
          </p:nvSpPr>
          <p:spPr>
            <a:xfrm>
              <a:off x="7261411" y="4652682"/>
              <a:ext cx="992991" cy="1146023"/>
            </a:xfrm>
            <a:custGeom>
              <a:avLst/>
              <a:gdLst>
                <a:gd name="connsiteX0" fmla="*/ 0 w 3443287"/>
                <a:gd name="connsiteY0" fmla="*/ 14287 h 2243137"/>
                <a:gd name="connsiteX1" fmla="*/ 3429000 w 3443287"/>
                <a:gd name="connsiteY1" fmla="*/ 0 h 2243137"/>
                <a:gd name="connsiteX2" fmla="*/ 3443287 w 3443287"/>
                <a:gd name="connsiteY2" fmla="*/ 2243137 h 2243137"/>
                <a:gd name="connsiteX0" fmla="*/ 0 w 3443287"/>
                <a:gd name="connsiteY0" fmla="*/ 14287 h 2243137"/>
                <a:gd name="connsiteX1" fmla="*/ 3441700 w 3443287"/>
                <a:gd name="connsiteY1" fmla="*/ 0 h 2243137"/>
                <a:gd name="connsiteX2" fmla="*/ 3443287 w 3443287"/>
                <a:gd name="connsiteY2" fmla="*/ 2243137 h 224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3287" h="2243137">
                  <a:moveTo>
                    <a:pt x="0" y="14287"/>
                  </a:moveTo>
                  <a:lnTo>
                    <a:pt x="3441700" y="0"/>
                  </a:lnTo>
                  <a:cubicBezTo>
                    <a:pt x="3446462" y="747712"/>
                    <a:pt x="3438525" y="1495425"/>
                    <a:pt x="3443287" y="22431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7922614" y="3230147"/>
            <a:ext cx="55656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350" b="1" dirty="0"/>
              <a:t>SaO2</a:t>
            </a:r>
          </a:p>
        </p:txBody>
      </p:sp>
      <p:sp>
        <p:nvSpPr>
          <p:cNvPr id="72" name="ZoneTexte 71"/>
          <p:cNvSpPr txBox="1"/>
          <p:nvPr/>
        </p:nvSpPr>
        <p:spPr>
          <a:xfrm rot="16200000">
            <a:off x="6230594" y="2131532"/>
            <a:ext cx="56457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350" b="1" dirty="0"/>
              <a:t>SpO2</a:t>
            </a:r>
          </a:p>
        </p:txBody>
      </p:sp>
      <p:sp>
        <p:nvSpPr>
          <p:cNvPr id="73" name="ZoneTexte 72"/>
          <p:cNvSpPr txBox="1"/>
          <p:nvPr/>
        </p:nvSpPr>
        <p:spPr>
          <a:xfrm rot="16200000">
            <a:off x="6281194" y="4158859"/>
            <a:ext cx="55656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350" b="1" dirty="0"/>
              <a:t>SaO2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9013604" y="5355142"/>
            <a:ext cx="118314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350" b="1" dirty="0"/>
              <a:t>PaO2 (mmHg)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82447" y="6205666"/>
            <a:ext cx="450046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300" b="1" dirty="0"/>
              <a:t>Anémie sévère ? </a:t>
            </a:r>
            <a:r>
              <a:rPr lang="fr-CH" sz="3300" b="1" dirty="0">
                <a:sym typeface="Wingdings" panose="05000000000000000000" pitchFamily="2" charset="2"/>
              </a:rPr>
              <a:t> </a:t>
            </a:r>
            <a:r>
              <a:rPr lang="fr-CH" sz="3300" b="1" dirty="0">
                <a:solidFill>
                  <a:srgbClr val="FF0000"/>
                </a:solidFill>
                <a:sym typeface="Wingdings" panose="05000000000000000000" pitchFamily="2" charset="2"/>
              </a:rPr>
              <a:t>OUI!</a:t>
            </a:r>
            <a:endParaRPr lang="fr-CH" sz="3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447428" y="2157393"/>
            <a:ext cx="3288533" cy="2852135"/>
            <a:chOff x="5002078" y="2139994"/>
            <a:chExt cx="2955075" cy="2464421"/>
          </a:xfrm>
        </p:grpSpPr>
        <p:grpSp>
          <p:nvGrpSpPr>
            <p:cNvPr id="12" name="Groupe 11"/>
            <p:cNvGrpSpPr/>
            <p:nvPr/>
          </p:nvGrpSpPr>
          <p:grpSpPr>
            <a:xfrm>
              <a:off x="5002078" y="2139994"/>
              <a:ext cx="2955075" cy="2464421"/>
              <a:chOff x="3804309" y="267188"/>
              <a:chExt cx="2955075" cy="2464421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 rotWithShape="1">
              <a:blip r:embed="rId2"/>
              <a:srcRect r="95064"/>
              <a:stretch/>
            </p:blipFill>
            <p:spPr>
              <a:xfrm>
                <a:off x="3804309" y="267188"/>
                <a:ext cx="367990" cy="2464421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2"/>
              <a:srcRect l="28599" t="3927" r="35950"/>
              <a:stretch/>
            </p:blipFill>
            <p:spPr>
              <a:xfrm>
                <a:off x="4116544" y="363959"/>
                <a:ext cx="2642840" cy="2367649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5259096" y="2644347"/>
              <a:ext cx="2685700" cy="504832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35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047217" y="1052737"/>
            <a:ext cx="2780411" cy="4748879"/>
            <a:chOff x="6030954" y="247381"/>
            <a:chExt cx="3707215" cy="6331839"/>
          </a:xfrm>
        </p:grpSpPr>
        <p:grpSp>
          <p:nvGrpSpPr>
            <p:cNvPr id="2" name="Groupe 1"/>
            <p:cNvGrpSpPr/>
            <p:nvPr/>
          </p:nvGrpSpPr>
          <p:grpSpPr>
            <a:xfrm>
              <a:off x="6030954" y="247381"/>
              <a:ext cx="3707215" cy="6331839"/>
              <a:chOff x="6030954" y="247381"/>
              <a:chExt cx="3707215" cy="6331839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6030954" y="247381"/>
                <a:ext cx="3683866" cy="3114875"/>
                <a:chOff x="1226863" y="423745"/>
                <a:chExt cx="2942715" cy="2424352"/>
              </a:xfrm>
            </p:grpSpPr>
            <p:grpSp>
              <p:nvGrpSpPr>
                <p:cNvPr id="6" name="Groupe 5"/>
                <p:cNvGrpSpPr/>
                <p:nvPr/>
              </p:nvGrpSpPr>
              <p:grpSpPr>
                <a:xfrm>
                  <a:off x="1226863" y="423745"/>
                  <a:ext cx="2797694" cy="2424352"/>
                  <a:chOff x="127252" y="89209"/>
                  <a:chExt cx="2797694" cy="2424352"/>
                </a:xfrm>
              </p:grpSpPr>
              <p:pic>
                <p:nvPicPr>
                  <p:cNvPr id="9" name="Image 8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95372"/>
                  <a:stretch/>
                </p:blipFill>
                <p:spPr>
                  <a:xfrm>
                    <a:off x="127252" y="89210"/>
                    <a:ext cx="356839" cy="2424351"/>
                  </a:xfrm>
                  <a:prstGeom prst="rect">
                    <a:avLst/>
                  </a:prstGeom>
                </p:spPr>
              </p:pic>
              <p:pic>
                <p:nvPicPr>
                  <p:cNvPr id="10" name="Image 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0087" r="37078"/>
                  <a:stretch/>
                </p:blipFill>
                <p:spPr>
                  <a:xfrm>
                    <a:off x="393628" y="89209"/>
                    <a:ext cx="2531318" cy="242435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" name="Rectangle 6"/>
                <p:cNvSpPr/>
                <p:nvPr/>
              </p:nvSpPr>
              <p:spPr>
                <a:xfrm>
                  <a:off x="1483878" y="1326995"/>
                  <a:ext cx="2685700" cy="602166"/>
                </a:xfrm>
                <a:prstGeom prst="rect">
                  <a:avLst/>
                </a:prstGeom>
                <a:solidFill>
                  <a:srgbClr val="00B050">
                    <a:alpha val="2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350"/>
                </a:p>
              </p:txBody>
            </p:sp>
          </p:grpSp>
          <p:grpSp>
            <p:nvGrpSpPr>
              <p:cNvPr id="16" name="Groupe 15"/>
              <p:cNvGrpSpPr/>
              <p:nvPr/>
            </p:nvGrpSpPr>
            <p:grpSpPr>
              <a:xfrm>
                <a:off x="6030954" y="3464889"/>
                <a:ext cx="3707215" cy="3114331"/>
                <a:chOff x="1226863" y="3689417"/>
                <a:chExt cx="2959074" cy="2465616"/>
              </a:xfrm>
            </p:grpSpPr>
            <p:grpSp>
              <p:nvGrpSpPr>
                <p:cNvPr id="17" name="Groupe 16"/>
                <p:cNvGrpSpPr/>
                <p:nvPr/>
              </p:nvGrpSpPr>
              <p:grpSpPr>
                <a:xfrm>
                  <a:off x="1226863" y="3689417"/>
                  <a:ext cx="2949720" cy="2465616"/>
                  <a:chOff x="0" y="2395875"/>
                  <a:chExt cx="2949720" cy="2465616"/>
                </a:xfrm>
              </p:grpSpPr>
              <p:pic>
                <p:nvPicPr>
                  <p:cNvPr id="19" name="Image 18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9273" r="35834"/>
                  <a:stretch/>
                </p:blipFill>
                <p:spPr>
                  <a:xfrm>
                    <a:off x="331157" y="2395875"/>
                    <a:ext cx="2618563" cy="2465616"/>
                  </a:xfrm>
                  <a:prstGeom prst="rect">
                    <a:avLst/>
                  </a:prstGeom>
                </p:spPr>
              </p:pic>
              <p:pic>
                <p:nvPicPr>
                  <p:cNvPr id="20" name="Image 1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96411"/>
                  <a:stretch/>
                </p:blipFill>
                <p:spPr>
                  <a:xfrm>
                    <a:off x="0" y="2395875"/>
                    <a:ext cx="269372" cy="246561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1496235" y="4542901"/>
                  <a:ext cx="2685700" cy="890613"/>
                </a:xfrm>
                <a:prstGeom prst="rect">
                  <a:avLst/>
                </a:prstGeom>
                <a:solidFill>
                  <a:srgbClr val="FF0000">
                    <a:alpha val="2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35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493033" y="4025680"/>
                  <a:ext cx="2692904" cy="517221"/>
                </a:xfrm>
                <a:prstGeom prst="rect">
                  <a:avLst/>
                </a:prstGeom>
                <a:solidFill>
                  <a:srgbClr val="00B050">
                    <a:alpha val="2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350"/>
                </a:p>
              </p:txBody>
            </p:sp>
          </p:grpSp>
        </p:grpSp>
        <p:sp>
          <p:nvSpPr>
            <p:cNvPr id="4" name="ZoneTexte 3"/>
            <p:cNvSpPr txBox="1"/>
            <p:nvPr/>
          </p:nvSpPr>
          <p:spPr>
            <a:xfrm>
              <a:off x="7217251" y="3988271"/>
              <a:ext cx="1808616" cy="3385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H" sz="1050" i="1" dirty="0"/>
                <a:t>N: 75-118/min (PALS)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954979" y="743072"/>
              <a:ext cx="2248907" cy="3385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H" sz="1050" i="1" dirty="0"/>
                <a:t>N: 70 + 2 x âge</a:t>
              </a:r>
              <a:r>
                <a:rPr lang="fr-CH" sz="1050" i="1" dirty="0">
                  <a:sym typeface="Wingdings" panose="05000000000000000000" pitchFamily="2" charset="2"/>
                </a:rPr>
                <a:t> 88 mmHg</a:t>
              </a:r>
              <a:endParaRPr lang="fr-CH" sz="1050" i="1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7358858" y="4336629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76892" y="4138966"/>
            <a:ext cx="16746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350" dirty="0"/>
              <a:t>BMI 12.6 (&lt;P3)</a:t>
            </a:r>
          </a:p>
          <a:p>
            <a:pPr algn="ctr"/>
            <a:r>
              <a:rPr lang="fr-CH" sz="1050" dirty="0">
                <a:sym typeface="Wingdings" panose="05000000000000000000" pitchFamily="2" charset="2"/>
              </a:rPr>
              <a:t></a:t>
            </a:r>
            <a:r>
              <a:rPr lang="fr-CH" sz="1050" dirty="0" smtClean="0"/>
              <a:t>Dénutrie </a:t>
            </a:r>
            <a:r>
              <a:rPr lang="fr-CH" sz="1050" dirty="0" smtClean="0">
                <a:sym typeface="Wingdings" panose="05000000000000000000" pitchFamily="2" charset="2"/>
              </a:rPr>
              <a:t></a:t>
            </a:r>
            <a:r>
              <a:rPr lang="fr-CH" sz="1050" dirty="0" smtClean="0"/>
              <a:t> </a:t>
            </a:r>
            <a:r>
              <a:rPr lang="fr-CH" sz="1050" dirty="0"/>
              <a:t>bradycardie comme dans les anorexies </a:t>
            </a:r>
            <a:r>
              <a:rPr lang="fr-CH" sz="1050" dirty="0" smtClean="0"/>
              <a:t>mentales…?</a:t>
            </a:r>
            <a:endParaRPr lang="fr-CH" sz="1050" dirty="0"/>
          </a:p>
        </p:txBody>
      </p:sp>
      <p:sp>
        <p:nvSpPr>
          <p:cNvPr id="25" name="Rectangle 24"/>
          <p:cNvSpPr/>
          <p:nvPr/>
        </p:nvSpPr>
        <p:spPr>
          <a:xfrm>
            <a:off x="3575721" y="185378"/>
            <a:ext cx="45665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300" b="1" dirty="0"/>
              <a:t>TOLÉRANCE DE L’ANÉMIE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48396" y="6323530"/>
            <a:ext cx="36199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700" b="1" dirty="0">
                <a:solidFill>
                  <a:srgbClr val="00B050"/>
                </a:solidFill>
              </a:rPr>
              <a:t>CONSTANTES ALIGNÉES </a:t>
            </a:r>
          </a:p>
        </p:txBody>
      </p:sp>
    </p:spTree>
    <p:extLst>
      <p:ext uri="{BB962C8B-B14F-4D97-AF65-F5344CB8AC3E}">
        <p14:creationId xmlns:p14="http://schemas.microsoft.com/office/powerpoint/2010/main" val="10250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1075</Words>
  <Application>Microsoft Office PowerPoint</Application>
  <PresentationFormat>Grand écran</PresentationFormat>
  <Paragraphs>174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7" baseType="lpstr">
      <vt:lpstr>MS PGothic</vt:lpstr>
      <vt:lpstr>宋体</vt:lpstr>
      <vt:lpstr>Arial</vt:lpstr>
      <vt:lpstr>ArrusBT-Italic</vt:lpstr>
      <vt:lpstr>Calibri</vt:lpstr>
      <vt:lpstr>Calibri Light</vt:lpstr>
      <vt:lpstr>Cambria</vt:lpstr>
      <vt:lpstr>GillSans</vt:lpstr>
      <vt:lpstr>MS Mincho</vt:lpstr>
      <vt:lpstr>MTSY</vt:lpstr>
      <vt:lpstr>Novarese-Medium</vt:lpstr>
      <vt:lpstr>Palatino-Roman</vt:lpstr>
      <vt:lpstr>Tahoma</vt:lpstr>
      <vt:lpstr>Times New Roman</vt:lpstr>
      <vt:lpstr>TradeGothicLTStd</vt:lpstr>
      <vt:lpstr>UniversLTStd-Light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Martinez Manuel</dc:creator>
  <cp:lastModifiedBy>Martinez Manuel</cp:lastModifiedBy>
  <cp:revision>5</cp:revision>
  <dcterms:created xsi:type="dcterms:W3CDTF">2021-08-13T05:57:17Z</dcterms:created>
  <dcterms:modified xsi:type="dcterms:W3CDTF">2021-10-31T14:27:52Z</dcterms:modified>
</cp:coreProperties>
</file>