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61" r:id="rId2"/>
    <p:sldId id="257" r:id="rId3"/>
    <p:sldId id="272" r:id="rId4"/>
    <p:sldId id="256" r:id="rId5"/>
    <p:sldId id="271" r:id="rId6"/>
    <p:sldId id="270" r:id="rId7"/>
    <p:sldId id="258" r:id="rId8"/>
    <p:sldId id="263" r:id="rId9"/>
    <p:sldId id="259" r:id="rId10"/>
    <p:sldId id="268" r:id="rId11"/>
    <p:sldId id="266" r:id="rId12"/>
    <p:sldId id="267" r:id="rId13"/>
    <p:sldId id="264" r:id="rId14"/>
    <p:sldId id="269" r:id="rId15"/>
    <p:sldId id="265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63FB1-3763-544B-871E-3618DB49DA2A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02AEC-20B0-004D-A502-8DB6490260D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16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 smtClean="0"/>
              <a:t>Glycogénolyse: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relarguage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 glucose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stocké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dans le foie sous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glycogène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GNG: formation de glucose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directement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dans le foie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Lipolyse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relargage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d’acide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depuis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tissus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graisseux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Cétogenèse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béta-oxydation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acides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corp’s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cétoniques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dans le foie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2AEC-20B0-004D-A502-8DB6490260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37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 smtClean="0"/>
              <a:t>Glycogénolyse: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relargage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du glucose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stocké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dans le foie sous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glycogène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GNG: formation de glucose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directement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dans le foie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Lipolyse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relargage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d’acide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depuis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tissus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graisseux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Cétogenèse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béta-oxydation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acides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corp’s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cétoniques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dans le foie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2AEC-20B0-004D-A502-8DB6490260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37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02AEC-20B0-004D-A502-8DB6490260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64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D80A-1949-CC4D-9267-1BB8F59EEDB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8D5-1989-4346-967B-5797E037552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2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D80A-1949-CC4D-9267-1BB8F59EEDB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8D5-1989-4346-967B-5797E037552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41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D80A-1949-CC4D-9267-1BB8F59EEDB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8D5-1989-4346-967B-5797E037552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4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D80A-1949-CC4D-9267-1BB8F59EEDB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8D5-1989-4346-967B-5797E037552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D80A-1949-CC4D-9267-1BB8F59EEDB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8D5-1989-4346-967B-5797E037552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93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D80A-1949-CC4D-9267-1BB8F59EEDB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8D5-1989-4346-967B-5797E037552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1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D80A-1949-CC4D-9267-1BB8F59EEDB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8D5-1989-4346-967B-5797E037552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6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D80A-1949-CC4D-9267-1BB8F59EEDB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8D5-1989-4346-967B-5797E037552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3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D80A-1949-CC4D-9267-1BB8F59EEDB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8D5-1989-4346-967B-5797E037552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28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D80A-1949-CC4D-9267-1BB8F59EEDB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8D5-1989-4346-967B-5797E037552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20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D80A-1949-CC4D-9267-1BB8F59EEDB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8D5-1989-4346-967B-5797E037552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5D80A-1949-CC4D-9267-1BB8F59EEDB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328D5-1989-4346-967B-5797E037552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18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148" y="2415276"/>
            <a:ext cx="67489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QUIZ HYPOGLYCEMIE NEONATALE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9359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8087"/>
            <a:ext cx="4713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HYPOGLYCEMIE ET SEQUELLES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01543" y="1525105"/>
            <a:ext cx="6668830" cy="4401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/>
              <a:t>Eviter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absolument</a:t>
            </a:r>
            <a:r>
              <a:rPr lang="en-US" sz="2800" b="1" u="sng" dirty="0" smtClean="0"/>
              <a:t> les:</a:t>
            </a:r>
          </a:p>
          <a:p>
            <a:endParaRPr lang="en-US" sz="2800" u="sng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CH" sz="2800" dirty="0" smtClean="0"/>
              <a:t>Hypoglycémies </a:t>
            </a:r>
            <a:r>
              <a:rPr lang="fr-CH" sz="2800" b="1" dirty="0" smtClean="0">
                <a:solidFill>
                  <a:srgbClr val="FF0000"/>
                </a:solidFill>
              </a:rPr>
              <a:t>sévères </a:t>
            </a:r>
            <a:r>
              <a:rPr lang="fr-CH" sz="2800" b="1" dirty="0">
                <a:solidFill>
                  <a:srgbClr val="FF0000"/>
                </a:solidFill>
              </a:rPr>
              <a:t>&lt; 1.5 </a:t>
            </a:r>
            <a:r>
              <a:rPr lang="fr-CH" sz="2800" b="1" dirty="0" err="1" smtClean="0">
                <a:solidFill>
                  <a:srgbClr val="FF0000"/>
                </a:solidFill>
              </a:rPr>
              <a:t>mmol</a:t>
            </a:r>
            <a:r>
              <a:rPr lang="fr-CH" sz="2800" b="1" dirty="0" smtClean="0">
                <a:solidFill>
                  <a:srgbClr val="FF0000"/>
                </a:solidFill>
              </a:rPr>
              <a:t>/l.</a:t>
            </a:r>
          </a:p>
          <a:p>
            <a:pPr marL="285750" indent="-285750">
              <a:buFont typeface="Arial" pitchFamily="34" charset="0"/>
              <a:buChar char="•"/>
            </a:pPr>
            <a:endParaRPr lang="fr-CH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CH" sz="2800" dirty="0" smtClean="0"/>
              <a:t>Hypoglycémies </a:t>
            </a:r>
            <a:r>
              <a:rPr lang="fr-CH" sz="2800" b="1" dirty="0" smtClean="0">
                <a:solidFill>
                  <a:srgbClr val="FF0000"/>
                </a:solidFill>
              </a:rPr>
              <a:t>symptomatiques</a:t>
            </a:r>
            <a:r>
              <a:rPr lang="fr-CH" sz="2800" b="1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fr-CH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CH" sz="2800" dirty="0" smtClean="0"/>
              <a:t>Hypoglycémies </a:t>
            </a:r>
            <a:r>
              <a:rPr lang="fr-CH" sz="2800" b="1" dirty="0" smtClean="0">
                <a:solidFill>
                  <a:srgbClr val="FF0000"/>
                </a:solidFill>
              </a:rPr>
              <a:t>prolongées </a:t>
            </a:r>
            <a:r>
              <a:rPr lang="fr-CH" sz="2800" b="1" dirty="0">
                <a:solidFill>
                  <a:srgbClr val="FF0000"/>
                </a:solidFill>
              </a:rPr>
              <a:t>&gt; 4 </a:t>
            </a:r>
            <a:r>
              <a:rPr lang="fr-CH" sz="2800" b="1" dirty="0" smtClean="0">
                <a:solidFill>
                  <a:srgbClr val="FF0000"/>
                </a:solidFill>
              </a:rPr>
              <a:t>heures.</a:t>
            </a:r>
          </a:p>
          <a:p>
            <a:pPr marL="285750" indent="-285750">
              <a:buFont typeface="Arial" pitchFamily="34" charset="0"/>
              <a:buChar char="•"/>
            </a:pPr>
            <a:endParaRPr lang="fr-CH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CH" sz="2800" dirty="0" smtClean="0"/>
              <a:t>Hypoglycémies </a:t>
            </a:r>
            <a:r>
              <a:rPr lang="fr-CH" sz="2800" b="1" dirty="0" smtClean="0">
                <a:solidFill>
                  <a:srgbClr val="FF0000"/>
                </a:solidFill>
              </a:rPr>
              <a:t>récidivantes</a:t>
            </a:r>
            <a:r>
              <a:rPr lang="fr-CH" sz="2800" b="1" dirty="0" smtClean="0"/>
              <a:t>.</a:t>
            </a:r>
            <a:endParaRPr lang="en-US" sz="2800" b="1" dirty="0" smtClean="0"/>
          </a:p>
          <a:p>
            <a:pPr marL="742950" lvl="1" indent="-285750">
              <a:buFont typeface="Courier New"/>
              <a:buChar char="o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2273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8087"/>
            <a:ext cx="5486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PREVENTION DES HYPOGLYCEMIES?</a:t>
            </a:r>
            <a:endParaRPr lang="en-US" sz="28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696686" y="838200"/>
            <a:ext cx="5462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dirty="0" smtClean="0"/>
              <a:t>Quelles ordres sur votre feuille bleue?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CH" dirty="0" smtClean="0"/>
              <a:t>Alimentation précoce (combien et quand?) : …………….</a:t>
            </a:r>
            <a:endParaRPr lang="fr-CH" dirty="0"/>
          </a:p>
        </p:txBody>
      </p:sp>
      <p:grpSp>
        <p:nvGrpSpPr>
          <p:cNvPr id="10" name="Groupe 9"/>
          <p:cNvGrpSpPr/>
          <p:nvPr/>
        </p:nvGrpSpPr>
        <p:grpSpPr>
          <a:xfrm>
            <a:off x="2046501" y="2059008"/>
            <a:ext cx="4811485" cy="2891526"/>
            <a:chOff x="2035629" y="1898199"/>
            <a:chExt cx="4811485" cy="2891526"/>
          </a:xfrm>
        </p:grpSpPr>
        <p:sp>
          <p:nvSpPr>
            <p:cNvPr id="7" name="Rectangle 6"/>
            <p:cNvSpPr/>
            <p:nvPr/>
          </p:nvSpPr>
          <p:spPr>
            <a:xfrm>
              <a:off x="2035629" y="1898199"/>
              <a:ext cx="4811485" cy="28915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1909" y="2239726"/>
              <a:ext cx="3905250" cy="163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2334387" y="2144476"/>
              <a:ext cx="1736861" cy="3374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3858" y="4372108"/>
              <a:ext cx="2878579" cy="2966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2861774" y="3888130"/>
              <a:ext cx="356081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CH" sz="1600" dirty="0" smtClean="0"/>
                <a:t>…toutes </a:t>
              </a:r>
              <a:r>
                <a:rPr lang="fr-CH" sz="1600" dirty="0"/>
                <a:t>les 3 (- 4) </a:t>
              </a:r>
              <a:r>
                <a:rPr lang="fr-CH" sz="1600" dirty="0" smtClean="0"/>
                <a:t>heures </a:t>
              </a:r>
              <a:r>
                <a:rPr lang="fr-CH" sz="1600" dirty="0" err="1" smtClean="0"/>
                <a:t>pd</a:t>
              </a:r>
              <a:r>
                <a:rPr lang="fr-CH" sz="1600" dirty="0" smtClean="0"/>
                <a:t> 48h</a:t>
              </a:r>
              <a:endParaRPr lang="fr-CH" sz="1600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809910" y="5235480"/>
            <a:ext cx="52846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1600" dirty="0" smtClean="0"/>
              <a:t>Proposer 1</a:t>
            </a:r>
            <a:r>
              <a:rPr lang="fr-CH" sz="1600" baseline="30000" dirty="0" smtClean="0"/>
              <a:t>er</a:t>
            </a:r>
            <a:r>
              <a:rPr lang="fr-CH" sz="1600" dirty="0" smtClean="0"/>
              <a:t> repas dans les 2 premières heures de vie pour profiter de la phase d'éveil physiologique.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3624920" y="2893998"/>
            <a:ext cx="172700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95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8087"/>
            <a:ext cx="5486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PREVENTION DES HYPOGLYCEMIES?</a:t>
            </a:r>
            <a:endParaRPr lang="en-US" sz="28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862136" y="885838"/>
            <a:ext cx="4119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CH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CH" dirty="0" smtClean="0"/>
              <a:t>Contrôles glycémie (quand?): …………….</a:t>
            </a:r>
            <a:endParaRPr lang="fr-CH" dirty="0"/>
          </a:p>
        </p:txBody>
      </p:sp>
      <p:grpSp>
        <p:nvGrpSpPr>
          <p:cNvPr id="8" name="Groupe 7"/>
          <p:cNvGrpSpPr/>
          <p:nvPr/>
        </p:nvGrpSpPr>
        <p:grpSpPr>
          <a:xfrm>
            <a:off x="2046501" y="2059008"/>
            <a:ext cx="4811485" cy="2891526"/>
            <a:chOff x="2046501" y="2059008"/>
            <a:chExt cx="4811485" cy="2891526"/>
          </a:xfrm>
        </p:grpSpPr>
        <p:grpSp>
          <p:nvGrpSpPr>
            <p:cNvPr id="10" name="Groupe 9"/>
            <p:cNvGrpSpPr/>
            <p:nvPr/>
          </p:nvGrpSpPr>
          <p:grpSpPr>
            <a:xfrm>
              <a:off x="2046501" y="2059008"/>
              <a:ext cx="4811485" cy="2891526"/>
              <a:chOff x="2035629" y="1898199"/>
              <a:chExt cx="4811485" cy="2891526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2035629" y="1898199"/>
                <a:ext cx="4811485" cy="289152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2334387" y="2144476"/>
                <a:ext cx="1736861" cy="33745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5317" y="4218489"/>
                <a:ext cx="2878579" cy="2966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" name="Rectangle 5"/>
              <p:cNvSpPr/>
              <p:nvPr/>
            </p:nvSpPr>
            <p:spPr>
              <a:xfrm>
                <a:off x="3104845" y="3866358"/>
                <a:ext cx="247952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CH" sz="1600" dirty="0" smtClean="0"/>
                  <a:t>…toutes </a:t>
                </a:r>
                <a:r>
                  <a:rPr lang="fr-CH" sz="1600" dirty="0"/>
                  <a:t>les 3 (- 4) heures</a:t>
                </a:r>
              </a:p>
            </p:txBody>
          </p:sp>
        </p:grp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3531" y="2253789"/>
              <a:ext cx="3301411" cy="21119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2807329" y="2253789"/>
              <a:ext cx="1198589" cy="2202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</p:spTree>
    <p:extLst>
      <p:ext uri="{BB962C8B-B14F-4D97-AF65-F5344CB8AC3E}">
        <p14:creationId xmlns:p14="http://schemas.microsoft.com/office/powerpoint/2010/main" val="369638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680"/>
            <a:ext cx="70619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TRAITEMENT EN URGENCE, QUAND ET QUOI ?</a:t>
            </a:r>
            <a:endParaRPr lang="en-US" sz="2800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2355840" y="734150"/>
            <a:ext cx="4739098" cy="2981814"/>
            <a:chOff x="1876856" y="634851"/>
            <a:chExt cx="4739098" cy="2981814"/>
          </a:xfrm>
        </p:grpSpPr>
        <p:sp>
          <p:nvSpPr>
            <p:cNvPr id="10" name="Rectangle 9"/>
            <p:cNvSpPr/>
            <p:nvPr/>
          </p:nvSpPr>
          <p:spPr>
            <a:xfrm>
              <a:off x="2043954" y="3339666"/>
              <a:ext cx="4572000" cy="27699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1200" i="1" dirty="0"/>
                <a:t>Arch Dis Child Fetal Neonatal Ed September 2013 </a:t>
              </a:r>
              <a:r>
                <a:rPr lang="en-US" sz="1200" i="1" dirty="0" err="1"/>
                <a:t>Vol</a:t>
              </a:r>
              <a:r>
                <a:rPr lang="en-US" sz="1200" i="1" dirty="0"/>
                <a:t> 98 No 5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876856" y="634851"/>
              <a:ext cx="4025900" cy="2704815"/>
              <a:chOff x="1876856" y="634851"/>
              <a:chExt cx="4025900" cy="2704815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76856" y="1040966"/>
                <a:ext cx="4025900" cy="22987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sp>
            <p:nvSpPr>
              <p:cNvPr id="11" name="Rectangle 10"/>
              <p:cNvSpPr/>
              <p:nvPr/>
            </p:nvSpPr>
            <p:spPr>
              <a:xfrm>
                <a:off x="3347214" y="634851"/>
                <a:ext cx="10381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/>
                  <a:t>QUAND?  </a:t>
                </a:r>
                <a:endParaRPr lang="en-US" dirty="0"/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995838" y="4099782"/>
            <a:ext cx="7169192" cy="2459501"/>
            <a:chOff x="865206" y="3871176"/>
            <a:chExt cx="7169192" cy="2459501"/>
          </a:xfrm>
        </p:grpSpPr>
        <p:sp>
          <p:nvSpPr>
            <p:cNvPr id="8" name="Rectangle 7"/>
            <p:cNvSpPr/>
            <p:nvPr/>
          </p:nvSpPr>
          <p:spPr>
            <a:xfrm>
              <a:off x="865206" y="4299352"/>
              <a:ext cx="7169192" cy="203132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lvl="1"/>
              <a:r>
                <a:rPr lang="en-US" dirty="0" smtClean="0"/>
                <a:t>EN URGENCE: </a:t>
              </a:r>
              <a:r>
                <a:rPr lang="en-US" b="1" dirty="0" smtClean="0"/>
                <a:t>Glucose 10% IV, 2 cc/kg </a:t>
              </a:r>
              <a:r>
                <a:rPr lang="en-US" b="1" dirty="0" err="1" smtClean="0"/>
                <a:t>donné</a:t>
              </a:r>
              <a:r>
                <a:rPr lang="en-US" b="1" dirty="0" smtClean="0"/>
                <a:t> sur 2 min.</a:t>
              </a:r>
              <a:endParaRPr lang="en-US" b="1" dirty="0"/>
            </a:p>
            <a:p>
              <a:pPr lvl="1"/>
              <a:endParaRPr lang="en-US" dirty="0"/>
            </a:p>
            <a:p>
              <a:pPr lvl="1"/>
              <a:r>
                <a:rPr lang="en-US" u="sng" dirty="0" smtClean="0"/>
                <a:t>NB</a:t>
              </a:r>
              <a:r>
                <a:rPr lang="en-US" dirty="0" smtClean="0"/>
                <a:t>: les bolus de glucose </a:t>
              </a:r>
              <a:r>
                <a:rPr lang="en-US" dirty="0" err="1" smtClean="0"/>
                <a:t>augmentent</a:t>
              </a:r>
              <a:r>
                <a:rPr lang="en-US" dirty="0" smtClean="0"/>
                <a:t> le </a:t>
              </a:r>
              <a:r>
                <a:rPr lang="en-US" dirty="0" err="1" smtClean="0"/>
                <a:t>risque</a:t>
              </a:r>
              <a:r>
                <a:rPr lang="en-US" dirty="0" smtClean="0"/>
                <a:t> </a:t>
              </a:r>
              <a:r>
                <a:rPr lang="en-US" dirty="0" err="1" smtClean="0"/>
                <a:t>d’hypoglycémie</a:t>
              </a:r>
              <a:r>
                <a:rPr lang="en-US" dirty="0" smtClean="0"/>
                <a:t> par </a:t>
              </a:r>
              <a:r>
                <a:rPr lang="en-US" dirty="0" err="1" smtClean="0"/>
                <a:t>rebond</a:t>
              </a:r>
              <a:r>
                <a:rPr lang="en-US" dirty="0" smtClean="0"/>
                <a:t> et </a:t>
              </a:r>
              <a:r>
                <a:rPr lang="en-US" dirty="0" err="1" smtClean="0"/>
                <a:t>d’oedème</a:t>
              </a:r>
              <a:r>
                <a:rPr lang="en-US" dirty="0" smtClean="0"/>
                <a:t> </a:t>
              </a:r>
              <a:r>
                <a:rPr lang="en-US" dirty="0" err="1" smtClean="0"/>
                <a:t>cérébral</a:t>
              </a:r>
              <a:r>
                <a:rPr lang="en-US" dirty="0" smtClean="0"/>
                <a:t> </a:t>
              </a:r>
              <a:r>
                <a:rPr lang="en-US" dirty="0" smtClean="0">
                  <a:sym typeface="Wingdings" panose="05000000000000000000" pitchFamily="2" charset="2"/>
                </a:rPr>
                <a:t></a:t>
              </a:r>
              <a:r>
                <a:rPr lang="en-US" dirty="0" smtClean="0"/>
                <a:t> </a:t>
              </a:r>
              <a:r>
                <a:rPr lang="en-US" dirty="0" err="1"/>
                <a:t>E</a:t>
              </a:r>
              <a:r>
                <a:rPr lang="en-US" dirty="0" err="1" smtClean="0"/>
                <a:t>viter</a:t>
              </a:r>
              <a:r>
                <a:rPr lang="en-US" dirty="0" smtClean="0"/>
                <a:t> de devoir </a:t>
              </a:r>
              <a:r>
                <a:rPr lang="en-US" dirty="0" err="1" smtClean="0"/>
                <a:t>répéter</a:t>
              </a:r>
              <a:r>
                <a:rPr lang="en-US" dirty="0" smtClean="0"/>
                <a:t> les bolus de glucose</a:t>
              </a:r>
            </a:p>
            <a:p>
              <a:pPr lvl="1" algn="ctr"/>
              <a:r>
                <a:rPr lang="en-US" b="1" dirty="0" err="1" smtClean="0">
                  <a:solidFill>
                    <a:srgbClr val="FF0000"/>
                  </a:solidFill>
                </a:rPr>
                <a:t>Toujours</a:t>
              </a:r>
              <a:r>
                <a:rPr lang="en-US" b="1" dirty="0" smtClean="0">
                  <a:solidFill>
                    <a:srgbClr val="FF0000"/>
                  </a:solidFill>
                </a:rPr>
                <a:t> faire </a:t>
              </a:r>
              <a:r>
                <a:rPr lang="en-US" b="1" dirty="0" err="1" smtClean="0">
                  <a:solidFill>
                    <a:srgbClr val="FF0000"/>
                  </a:solidFill>
                </a:rPr>
                <a:t>suivre</a:t>
              </a:r>
              <a:r>
                <a:rPr lang="en-US" b="1" dirty="0" smtClean="0">
                  <a:solidFill>
                    <a:srgbClr val="FF0000"/>
                  </a:solidFill>
                </a:rPr>
                <a:t> un bolus par </a:t>
              </a:r>
              <a:r>
                <a:rPr lang="en-US" b="1" dirty="0" err="1" smtClean="0">
                  <a:solidFill>
                    <a:srgbClr val="FF0000"/>
                  </a:solidFill>
                </a:rPr>
                <a:t>une</a:t>
              </a:r>
              <a:r>
                <a:rPr lang="en-US" b="1" dirty="0" smtClean="0">
                  <a:solidFill>
                    <a:srgbClr val="FF0000"/>
                  </a:solidFill>
                </a:rPr>
                <a:t> perfusion de glucose 10% à 60-80 cc/kg/j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06452" y="3871176"/>
              <a:ext cx="8705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QUOI ?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8843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8087"/>
            <a:ext cx="6922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COMBIEN DE GLUCOSE DANS LA PERFUSION?</a:t>
            </a:r>
            <a:endParaRPr lang="en-US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560406" y="1607327"/>
            <a:ext cx="7169192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1"/>
            <a:endParaRPr lang="en-US" b="1" dirty="0" smtClean="0"/>
          </a:p>
          <a:p>
            <a:pPr lvl="1"/>
            <a:r>
              <a:rPr lang="en-US" b="1" dirty="0" err="1" smtClean="0"/>
              <a:t>Quel</a:t>
            </a:r>
            <a:r>
              <a:rPr lang="en-US" b="1" dirty="0" smtClean="0"/>
              <a:t> </a:t>
            </a:r>
            <a:r>
              <a:rPr lang="en-US" b="1" dirty="0" err="1" smtClean="0"/>
              <a:t>sont</a:t>
            </a:r>
            <a:r>
              <a:rPr lang="en-US" b="1" dirty="0" smtClean="0"/>
              <a:t> les </a:t>
            </a:r>
            <a:r>
              <a:rPr lang="en-US" b="1" dirty="0" err="1" smtClean="0"/>
              <a:t>besoins</a:t>
            </a:r>
            <a:r>
              <a:rPr lang="en-US" b="1" dirty="0" smtClean="0"/>
              <a:t> du nné ?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/>
              <a:t>4</a:t>
            </a:r>
            <a:r>
              <a:rPr lang="en-US" b="1" dirty="0" smtClean="0"/>
              <a:t>-8 mg/kg/min  </a:t>
            </a:r>
            <a:r>
              <a:rPr lang="en-US" b="1" dirty="0" smtClean="0">
                <a:solidFill>
                  <a:srgbClr val="FF0000"/>
                </a:solidFill>
              </a:rPr>
              <a:t>(Max. 15 mg/kg/min CAVE STÉATOSE!)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560406" y="816820"/>
            <a:ext cx="2736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b="1" dirty="0" smtClean="0"/>
              <a:t>60 ou 80 ml/kg/jour ?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560406" y="3364077"/>
            <a:ext cx="71691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u="sng" dirty="0" smtClean="0"/>
              <a:t>Ex. 1</a:t>
            </a:r>
            <a:r>
              <a:rPr lang="en-US" b="1" dirty="0" smtClean="0"/>
              <a:t>: </a:t>
            </a:r>
            <a:r>
              <a:rPr lang="en-US" dirty="0" smtClean="0"/>
              <a:t>60 ml/kg/jour de G10% (10g/100g=100ml) =&gt; 6 g/kg/j de glucose =&gt; 6000 mg/kg/24h= 6000/1400/kg/min=6/1.44= </a:t>
            </a:r>
          </a:p>
          <a:p>
            <a:pPr lvl="1"/>
            <a:r>
              <a:rPr lang="en-US" b="1" dirty="0" smtClean="0"/>
              <a:t>4.2 mg/kg/min</a:t>
            </a:r>
          </a:p>
          <a:p>
            <a:pPr lvl="1"/>
            <a:endParaRPr lang="en-US" b="1" dirty="0"/>
          </a:p>
          <a:p>
            <a:pPr lvl="1"/>
            <a:r>
              <a:rPr lang="en-US" b="1" u="sng" dirty="0" smtClean="0"/>
              <a:t>Ex. 2 </a:t>
            </a:r>
            <a:r>
              <a:rPr lang="en-US" b="1" dirty="0"/>
              <a:t>: </a:t>
            </a:r>
            <a:r>
              <a:rPr lang="en-US" dirty="0" smtClean="0"/>
              <a:t>80 </a:t>
            </a:r>
            <a:r>
              <a:rPr lang="en-US" dirty="0"/>
              <a:t>ml/kg/jour de G10% </a:t>
            </a:r>
            <a:r>
              <a:rPr lang="en-US" dirty="0" smtClean="0"/>
              <a:t>=&gt; 8 </a:t>
            </a:r>
            <a:r>
              <a:rPr lang="en-US" dirty="0"/>
              <a:t>g/kg/j de glucose </a:t>
            </a:r>
            <a:r>
              <a:rPr lang="en-US" dirty="0" smtClean="0"/>
              <a:t>= 8/1.44= </a:t>
            </a:r>
          </a:p>
          <a:p>
            <a:pPr lvl="1"/>
            <a:r>
              <a:rPr lang="en-US" b="1" dirty="0" smtClean="0"/>
              <a:t>5.6 mg/kg/min.</a:t>
            </a:r>
          </a:p>
          <a:p>
            <a:pPr lvl="1"/>
            <a:endParaRPr lang="en-US" b="1" dirty="0"/>
          </a:p>
          <a:p>
            <a:pPr lvl="1"/>
            <a:r>
              <a:rPr lang="en-US" b="1" u="sng" dirty="0" smtClean="0"/>
              <a:t>Ex.3</a:t>
            </a:r>
            <a:r>
              <a:rPr lang="en-US" b="1" dirty="0" smtClean="0"/>
              <a:t> : </a:t>
            </a:r>
            <a:r>
              <a:rPr lang="en-US" dirty="0" smtClean="0"/>
              <a:t>alimentation </a:t>
            </a:r>
            <a:r>
              <a:rPr lang="en-US" dirty="0" err="1" smtClean="0"/>
              <a:t>précoce</a:t>
            </a:r>
            <a:r>
              <a:rPr lang="en-US" dirty="0" smtClean="0"/>
              <a:t>: 10-15 ml/kg/</a:t>
            </a:r>
            <a:r>
              <a:rPr lang="en-US" dirty="0" err="1" smtClean="0"/>
              <a:t>repas</a:t>
            </a:r>
            <a:r>
              <a:rPr lang="en-US" dirty="0" smtClean="0"/>
              <a:t> aux 3-4h = 60-120 cc/kg/j </a:t>
            </a:r>
            <a:r>
              <a:rPr lang="en-US" u="sng" dirty="0" smtClean="0"/>
              <a:t>de </a:t>
            </a:r>
            <a:r>
              <a:rPr lang="en-US" u="sng" dirty="0" err="1" smtClean="0"/>
              <a:t>lait</a:t>
            </a:r>
            <a:r>
              <a:rPr lang="en-US" u="sng" dirty="0" smtClean="0"/>
              <a:t> </a:t>
            </a:r>
            <a:r>
              <a:rPr lang="en-US" dirty="0" smtClean="0"/>
              <a:t>=&gt; </a:t>
            </a:r>
          </a:p>
          <a:p>
            <a:pPr lvl="1"/>
            <a:r>
              <a:rPr lang="en-US" b="1" dirty="0" smtClean="0"/>
              <a:t>mg/kg/min?</a:t>
            </a:r>
            <a:endParaRPr lang="en-US" b="1" dirty="0"/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14393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1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8087"/>
            <a:ext cx="614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COMBIEN DE GLUCOSE DANS LES LAITS?</a:t>
            </a:r>
            <a:endParaRPr lang="en-US" sz="28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92"/>
          <a:stretch/>
        </p:blipFill>
        <p:spPr bwMode="auto">
          <a:xfrm>
            <a:off x="1937657" y="825337"/>
            <a:ext cx="4211676" cy="257100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458899" y="3964241"/>
            <a:ext cx="826055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u="sng" dirty="0" smtClean="0"/>
              <a:t>Ex.3</a:t>
            </a:r>
            <a:r>
              <a:rPr lang="en-US" b="1" dirty="0" smtClean="0"/>
              <a:t> : </a:t>
            </a:r>
            <a:r>
              <a:rPr lang="en-US" dirty="0" smtClean="0"/>
              <a:t>Alimentation </a:t>
            </a:r>
            <a:r>
              <a:rPr lang="en-US" dirty="0" err="1" smtClean="0"/>
              <a:t>précoce</a:t>
            </a:r>
            <a:r>
              <a:rPr lang="en-US" dirty="0" smtClean="0"/>
              <a:t>: 10-15 ml/kg/</a:t>
            </a:r>
            <a:r>
              <a:rPr lang="en-US" dirty="0" err="1" smtClean="0"/>
              <a:t>repas</a:t>
            </a:r>
            <a:r>
              <a:rPr lang="en-US" dirty="0" smtClean="0"/>
              <a:t> aux 3-4h = 60-120 ml/kg/j </a:t>
            </a:r>
            <a:r>
              <a:rPr lang="en-US" u="sng" dirty="0" smtClean="0"/>
              <a:t>de </a:t>
            </a:r>
            <a:r>
              <a:rPr lang="en-US" u="sng" dirty="0" err="1" smtClean="0"/>
              <a:t>lait</a:t>
            </a:r>
            <a:r>
              <a:rPr lang="en-US" u="sng" dirty="0" smtClean="0"/>
              <a:t> </a:t>
            </a:r>
            <a:r>
              <a:rPr lang="en-US" dirty="0" smtClean="0"/>
              <a:t>=&gt; </a:t>
            </a:r>
            <a:r>
              <a:rPr lang="en-US" b="1" dirty="0" smtClean="0"/>
              <a:t>mg/kg/min?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/>
              <a:t>Alprem</a:t>
            </a:r>
            <a:r>
              <a:rPr lang="en-US" dirty="0" smtClean="0"/>
              <a:t>® ou </a:t>
            </a:r>
            <a:r>
              <a:rPr lang="en-US" dirty="0" err="1"/>
              <a:t>P</a:t>
            </a:r>
            <a:r>
              <a:rPr lang="en-US" dirty="0" err="1" smtClean="0"/>
              <a:t>rematil</a:t>
            </a:r>
            <a:r>
              <a:rPr lang="en-US" dirty="0" smtClean="0"/>
              <a:t>®≈ </a:t>
            </a:r>
            <a:r>
              <a:rPr lang="en-US" dirty="0" smtClean="0">
                <a:solidFill>
                  <a:srgbClr val="FF0000"/>
                </a:solidFill>
              </a:rPr>
              <a:t>G7.5-8.6 %</a:t>
            </a:r>
            <a:r>
              <a:rPr lang="en-US" dirty="0" smtClean="0"/>
              <a:t> =&gt; 4.5-9 g/kg/j = </a:t>
            </a:r>
            <a:r>
              <a:rPr lang="en-US" b="1" dirty="0" smtClean="0">
                <a:solidFill>
                  <a:srgbClr val="FF0000"/>
                </a:solidFill>
              </a:rPr>
              <a:t>3.1</a:t>
            </a:r>
            <a:r>
              <a:rPr lang="en-US" b="1" dirty="0" smtClean="0"/>
              <a:t>-6.2 mg/kg/min =&gt; </a:t>
            </a:r>
            <a:r>
              <a:rPr lang="en-US" b="1" dirty="0" err="1" smtClean="0"/>
              <a:t>limite</a:t>
            </a:r>
            <a:r>
              <a:rPr lang="en-US" b="1" dirty="0" smtClean="0"/>
              <a:t> !</a:t>
            </a:r>
          </a:p>
          <a:p>
            <a:pPr lvl="1"/>
            <a:endParaRPr lang="en-US" b="1" dirty="0" smtClean="0"/>
          </a:p>
          <a:p>
            <a:pPr marL="742950" lvl="1" indent="-285750">
              <a:buFont typeface="Symbol"/>
              <a:buChar char="Þ"/>
            </a:pPr>
            <a:r>
              <a:rPr lang="en-US" dirty="0" err="1" smtClean="0"/>
              <a:t>Pourquoi</a:t>
            </a:r>
            <a:r>
              <a:rPr lang="en-US" dirty="0" smtClean="0"/>
              <a:t> pas </a:t>
            </a:r>
            <a:r>
              <a:rPr lang="en-US" dirty="0" err="1" smtClean="0"/>
              <a:t>d’hypoglycémie</a:t>
            </a:r>
            <a:r>
              <a:rPr lang="en-US" dirty="0" smtClean="0"/>
              <a:t> ?</a:t>
            </a:r>
          </a:p>
          <a:p>
            <a:pPr lvl="1"/>
            <a:r>
              <a:rPr lang="en-US" b="1" dirty="0" smtClean="0"/>
              <a:t> </a:t>
            </a:r>
          </a:p>
          <a:p>
            <a:pPr lvl="1"/>
            <a:endParaRPr lang="en-US" b="1" dirty="0" smtClean="0"/>
          </a:p>
          <a:p>
            <a:pPr marL="742950" lvl="1" indent="-285750">
              <a:buFont typeface="Symbol"/>
              <a:buChar char="Þ"/>
            </a:pPr>
            <a:r>
              <a:rPr lang="en-US" b="1" dirty="0" smtClean="0"/>
              <a:t>Lactose!</a:t>
            </a:r>
          </a:p>
        </p:txBody>
      </p:sp>
      <p:sp>
        <p:nvSpPr>
          <p:cNvPr id="5" name="Ellipse 4"/>
          <p:cNvSpPr/>
          <p:nvPr/>
        </p:nvSpPr>
        <p:spPr>
          <a:xfrm>
            <a:off x="1785257" y="3156858"/>
            <a:ext cx="1164772" cy="3374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4100" name="Picture 4" descr="C:\Users\martinezm\Desktop\imgr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264" y="5204411"/>
            <a:ext cx="1208220" cy="702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38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076" y="0"/>
            <a:ext cx="3649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TAKE HOME MESSAGES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9187" y="1043711"/>
            <a:ext cx="853733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Les NNT </a:t>
            </a:r>
            <a:r>
              <a:rPr lang="en-US" dirty="0" err="1" smtClean="0"/>
              <a:t>sains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peu</a:t>
            </a:r>
            <a:r>
              <a:rPr lang="en-US" dirty="0" smtClean="0"/>
              <a:t> de </a:t>
            </a:r>
            <a:r>
              <a:rPr lang="en-US" dirty="0" err="1" smtClean="0"/>
              <a:t>risque</a:t>
            </a:r>
            <a:r>
              <a:rPr lang="en-US" dirty="0" smtClean="0"/>
              <a:t> de </a:t>
            </a:r>
            <a:r>
              <a:rPr lang="en-US" dirty="0" err="1" smtClean="0"/>
              <a:t>lésions</a:t>
            </a:r>
            <a:r>
              <a:rPr lang="en-US" dirty="0" smtClean="0"/>
              <a:t> </a:t>
            </a:r>
            <a:r>
              <a:rPr lang="en-US" dirty="0" err="1" smtClean="0"/>
              <a:t>cérébrales</a:t>
            </a:r>
            <a:r>
              <a:rPr lang="en-US" dirty="0" smtClean="0"/>
              <a:t> en </a:t>
            </a:r>
            <a:r>
              <a:rPr lang="en-US" dirty="0" err="1" smtClean="0"/>
              <a:t>cas</a:t>
            </a:r>
            <a:r>
              <a:rPr lang="en-US" dirty="0" smtClean="0"/>
              <a:t> </a:t>
            </a:r>
            <a:r>
              <a:rPr lang="en-US" dirty="0" err="1" smtClean="0"/>
              <a:t>d’hypoglycémie</a:t>
            </a:r>
            <a:r>
              <a:rPr lang="en-US" dirty="0" smtClean="0"/>
              <a:t> simple car </a:t>
            </a:r>
            <a:r>
              <a:rPr lang="en-US" dirty="0" err="1" smtClean="0"/>
              <a:t>sont</a:t>
            </a:r>
            <a:r>
              <a:rPr lang="en-US" dirty="0" smtClean="0"/>
              <a:t> protégés par les </a:t>
            </a:r>
            <a:r>
              <a:rPr lang="en-US" dirty="0" err="1" smtClean="0"/>
              <a:t>mécanismes</a:t>
            </a:r>
            <a:r>
              <a:rPr lang="en-US" dirty="0" smtClean="0"/>
              <a:t> de compensation (production de corps </a:t>
            </a:r>
            <a:r>
              <a:rPr lang="en-US" dirty="0" err="1" smtClean="0"/>
              <a:t>cétoniques</a:t>
            </a:r>
            <a:r>
              <a:rPr lang="en-US" dirty="0" smtClean="0"/>
              <a:t> et lactates). 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Un </a:t>
            </a:r>
            <a:r>
              <a:rPr lang="en-US" dirty="0" err="1" smtClean="0"/>
              <a:t>contrôle</a:t>
            </a:r>
            <a:r>
              <a:rPr lang="en-US" dirty="0" smtClean="0"/>
              <a:t> de routine de la </a:t>
            </a:r>
            <a:r>
              <a:rPr lang="en-US" dirty="0" err="1" smtClean="0"/>
              <a:t>glycémie</a:t>
            </a:r>
            <a:r>
              <a:rPr lang="en-US" dirty="0" smtClean="0"/>
              <a:t> chez </a:t>
            </a:r>
            <a:r>
              <a:rPr lang="en-US" dirty="0" err="1" smtClean="0"/>
              <a:t>ces</a:t>
            </a:r>
            <a:r>
              <a:rPr lang="en-US" dirty="0" smtClean="0"/>
              <a:t> </a:t>
            </a:r>
            <a:r>
              <a:rPr lang="en-US" dirty="0" err="1" smtClean="0"/>
              <a:t>enfants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u="sng" dirty="0" smtClean="0"/>
              <a:t>inutile</a:t>
            </a:r>
            <a:r>
              <a:rPr lang="en-US" dirty="0" smtClean="0"/>
              <a:t> en </a:t>
            </a:r>
            <a:r>
              <a:rPr lang="en-US" dirty="0" err="1" smtClean="0"/>
              <a:t>l’absence</a:t>
            </a:r>
            <a:r>
              <a:rPr lang="en-US" dirty="0" smtClean="0"/>
              <a:t> de </a:t>
            </a:r>
            <a:r>
              <a:rPr lang="en-US" dirty="0" err="1" smtClean="0"/>
              <a:t>symptômes</a:t>
            </a:r>
            <a:r>
              <a:rPr lang="en-US" dirty="0"/>
              <a:t> </a:t>
            </a:r>
            <a:r>
              <a:rPr lang="en-US" dirty="0" smtClean="0"/>
              <a:t>car </a:t>
            </a:r>
            <a:r>
              <a:rPr lang="en-US" dirty="0" err="1" smtClean="0"/>
              <a:t>risque</a:t>
            </a:r>
            <a:r>
              <a:rPr lang="en-US" dirty="0" smtClean="0"/>
              <a:t> de </a:t>
            </a:r>
            <a:r>
              <a:rPr lang="en-US" dirty="0" err="1" smtClean="0"/>
              <a:t>mener</a:t>
            </a:r>
            <a:r>
              <a:rPr lang="en-US" dirty="0" smtClean="0"/>
              <a:t> des </a:t>
            </a:r>
            <a:r>
              <a:rPr lang="en-US" dirty="0" err="1" smtClean="0"/>
              <a:t>découvertes</a:t>
            </a:r>
            <a:r>
              <a:rPr lang="en-US" dirty="0" smtClean="0"/>
              <a:t> </a:t>
            </a:r>
            <a:r>
              <a:rPr lang="en-US" dirty="0" err="1" smtClean="0"/>
              <a:t>fortuites</a:t>
            </a:r>
            <a:r>
              <a:rPr lang="en-US" dirty="0" smtClean="0"/>
              <a:t> de </a:t>
            </a:r>
            <a:r>
              <a:rPr lang="en-US" dirty="0" err="1" smtClean="0"/>
              <a:t>glycémies</a:t>
            </a:r>
            <a:r>
              <a:rPr lang="en-US" dirty="0" smtClean="0"/>
              <a:t> basses pendant le </a:t>
            </a:r>
            <a:r>
              <a:rPr lang="en-US" u="sng" dirty="0" smtClean="0"/>
              <a:t>nadir </a:t>
            </a:r>
            <a:r>
              <a:rPr lang="en-US" u="sng" dirty="0" err="1" smtClean="0"/>
              <a:t>physiologique</a:t>
            </a:r>
            <a:r>
              <a:rPr lang="en-US" u="sng" dirty="0" smtClean="0"/>
              <a:t> </a:t>
            </a:r>
            <a:r>
              <a:rPr lang="en-US" dirty="0" smtClean="0"/>
              <a:t>de la </a:t>
            </a:r>
            <a:r>
              <a:rPr lang="en-US" dirty="0" err="1" smtClean="0"/>
              <a:t>glycémie</a:t>
            </a:r>
            <a:r>
              <a:rPr lang="en-US" dirty="0" smtClean="0"/>
              <a:t> des premières 12 </a:t>
            </a:r>
            <a:r>
              <a:rPr lang="en-US" dirty="0" err="1" smtClean="0"/>
              <a:t>heures</a:t>
            </a:r>
            <a:r>
              <a:rPr lang="en-US" dirty="0" smtClean="0"/>
              <a:t> de vie et </a:t>
            </a:r>
            <a:r>
              <a:rPr lang="en-US" dirty="0" err="1" smtClean="0"/>
              <a:t>amener</a:t>
            </a:r>
            <a:r>
              <a:rPr lang="en-US" dirty="0" smtClean="0"/>
              <a:t> à un </a:t>
            </a:r>
            <a:r>
              <a:rPr lang="en-US" dirty="0" err="1" smtClean="0"/>
              <a:t>traitement</a:t>
            </a:r>
            <a:r>
              <a:rPr lang="en-US" dirty="0" smtClean="0"/>
              <a:t> inutile.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Les </a:t>
            </a:r>
            <a:r>
              <a:rPr lang="en-US" dirty="0" err="1" smtClean="0"/>
              <a:t>enfants</a:t>
            </a:r>
            <a:r>
              <a:rPr lang="en-US" dirty="0" smtClean="0"/>
              <a:t> </a:t>
            </a:r>
            <a:r>
              <a:rPr lang="en-US" b="1" dirty="0" smtClean="0"/>
              <a:t>“à </a:t>
            </a:r>
            <a:r>
              <a:rPr lang="en-US" b="1" dirty="0" err="1" smtClean="0"/>
              <a:t>risques</a:t>
            </a:r>
            <a:r>
              <a:rPr lang="en-US" b="1" dirty="0" smtClean="0"/>
              <a:t>” </a:t>
            </a:r>
            <a:r>
              <a:rPr lang="en-US" dirty="0" err="1" smtClean="0"/>
              <a:t>peuvent</a:t>
            </a:r>
            <a:r>
              <a:rPr lang="en-US" b="1" dirty="0" smtClean="0"/>
              <a:t> </a:t>
            </a:r>
            <a:r>
              <a:rPr lang="en-US" dirty="0" smtClean="0"/>
              <a:t>ne </a:t>
            </a:r>
            <a:r>
              <a:rPr lang="en-US" dirty="0" err="1" smtClean="0"/>
              <a:t>pouvoir</a:t>
            </a:r>
            <a:r>
              <a:rPr lang="en-US" dirty="0" smtClean="0"/>
              <a:t> </a:t>
            </a:r>
            <a:r>
              <a:rPr lang="en-US" dirty="0" err="1" smtClean="0"/>
              <a:t>compenser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hypoglycémie</a:t>
            </a:r>
            <a:r>
              <a:rPr lang="en-US" dirty="0" smtClean="0"/>
              <a:t> et </a:t>
            </a:r>
            <a:r>
              <a:rPr lang="en-US" dirty="0" err="1" smtClean="0"/>
              <a:t>doivent</a:t>
            </a:r>
            <a:r>
              <a:rPr lang="en-US" dirty="0" smtClean="0"/>
              <a:t>: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err="1" smtClean="0"/>
              <a:t>Recevoir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alimentation </a:t>
            </a:r>
            <a:r>
              <a:rPr lang="en-US" b="1" dirty="0" err="1" smtClean="0"/>
              <a:t>précoce</a:t>
            </a:r>
            <a:r>
              <a:rPr lang="en-US" b="1" dirty="0" smtClean="0"/>
              <a:t> </a:t>
            </a:r>
            <a:r>
              <a:rPr lang="en-US" dirty="0" err="1" smtClean="0"/>
              <a:t>débutée</a:t>
            </a:r>
            <a:r>
              <a:rPr lang="en-US" dirty="0" smtClean="0"/>
              <a:t> </a:t>
            </a:r>
            <a:r>
              <a:rPr lang="en-US" b="1" dirty="0" smtClean="0"/>
              <a:t>dans les 2 premières </a:t>
            </a:r>
            <a:r>
              <a:rPr lang="en-US" b="1" dirty="0" err="1" smtClean="0"/>
              <a:t>heures</a:t>
            </a:r>
            <a:r>
              <a:rPr lang="en-US" b="1" dirty="0" smtClean="0"/>
              <a:t> de vie </a:t>
            </a:r>
            <a:r>
              <a:rPr lang="en-US" dirty="0" err="1" smtClean="0"/>
              <a:t>puis</a:t>
            </a:r>
            <a:r>
              <a:rPr lang="en-US" dirty="0" smtClean="0"/>
              <a:t> </a:t>
            </a:r>
            <a:r>
              <a:rPr lang="en-US" b="1" dirty="0" smtClean="0"/>
              <a:t>aux 3-4h </a:t>
            </a:r>
            <a:r>
              <a:rPr lang="en-US" dirty="0" smtClean="0"/>
              <a:t> (10-15 cc/kg) </a:t>
            </a:r>
            <a:r>
              <a:rPr lang="en-US" b="1" dirty="0" smtClean="0"/>
              <a:t>pendant 48h.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err="1" smtClean="0"/>
              <a:t>Une</a:t>
            </a:r>
            <a:r>
              <a:rPr lang="en-US" dirty="0" smtClean="0"/>
              <a:t> surveillance de la </a:t>
            </a:r>
            <a:r>
              <a:rPr lang="en-US" dirty="0" err="1" smtClean="0"/>
              <a:t>glycémie</a:t>
            </a:r>
            <a:r>
              <a:rPr lang="en-US" dirty="0" smtClean="0"/>
              <a:t> </a:t>
            </a:r>
            <a:r>
              <a:rPr lang="en-US" dirty="0" err="1" smtClean="0"/>
              <a:t>avant</a:t>
            </a:r>
            <a:r>
              <a:rPr lang="en-US" dirty="0" smtClean="0"/>
              <a:t> les </a:t>
            </a:r>
            <a:r>
              <a:rPr lang="en-US" dirty="0" err="1" smtClean="0"/>
              <a:t>repas</a:t>
            </a:r>
            <a:r>
              <a:rPr lang="en-US" dirty="0" smtClean="0"/>
              <a:t> ad 2 </a:t>
            </a:r>
            <a:r>
              <a:rPr lang="en-US" dirty="0" err="1" smtClean="0"/>
              <a:t>contrôles</a:t>
            </a:r>
            <a:r>
              <a:rPr lang="en-US" dirty="0" smtClean="0"/>
              <a:t> </a:t>
            </a:r>
            <a:r>
              <a:rPr lang="en-US" dirty="0" err="1" smtClean="0"/>
              <a:t>successifs</a:t>
            </a:r>
            <a:r>
              <a:rPr lang="en-US" dirty="0" smtClean="0"/>
              <a:t> &gt; 2,5 </a:t>
            </a:r>
            <a:r>
              <a:rPr lang="en-US" dirty="0" err="1" smtClean="0"/>
              <a:t>mmol</a:t>
            </a:r>
            <a:r>
              <a:rPr lang="en-US" dirty="0" smtClean="0"/>
              <a:t>/L.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err="1" smtClean="0"/>
              <a:t>Certains</a:t>
            </a:r>
            <a:r>
              <a:rPr lang="en-US" dirty="0" smtClean="0"/>
              <a:t> </a:t>
            </a:r>
            <a:r>
              <a:rPr lang="en-US" dirty="0" err="1" smtClean="0"/>
              <a:t>enfants</a:t>
            </a:r>
            <a:r>
              <a:rPr lang="en-US" dirty="0" smtClean="0"/>
              <a:t> </a:t>
            </a:r>
            <a:r>
              <a:rPr lang="en-US" dirty="0" err="1" smtClean="0"/>
              <a:t>doivent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surveillés</a:t>
            </a:r>
            <a:r>
              <a:rPr lang="en-US" dirty="0" smtClean="0"/>
              <a:t> plus </a:t>
            </a:r>
            <a:r>
              <a:rPr lang="en-US" dirty="0" err="1" smtClean="0"/>
              <a:t>longtemps</a:t>
            </a:r>
            <a:r>
              <a:rPr lang="en-US" dirty="0" smtClean="0"/>
              <a:t> </a:t>
            </a:r>
            <a:r>
              <a:rPr lang="en-US" b="1" dirty="0" err="1" smtClean="0"/>
              <a:t>si</a:t>
            </a:r>
            <a:r>
              <a:rPr lang="en-US" b="1" dirty="0" smtClean="0"/>
              <a:t> </a:t>
            </a:r>
            <a:r>
              <a:rPr lang="en-US" b="1" dirty="0" err="1" smtClean="0"/>
              <a:t>leurs</a:t>
            </a:r>
            <a:r>
              <a:rPr lang="en-US" b="1" dirty="0" smtClean="0"/>
              <a:t> </a:t>
            </a:r>
            <a:r>
              <a:rPr lang="en-US" b="1" dirty="0" err="1" smtClean="0"/>
              <a:t>apports</a:t>
            </a:r>
            <a:r>
              <a:rPr lang="en-US" b="1" dirty="0" smtClean="0"/>
              <a:t> </a:t>
            </a:r>
            <a:r>
              <a:rPr lang="en-US" b="1" dirty="0" err="1" smtClean="0"/>
              <a:t>alimentaires</a:t>
            </a:r>
            <a:r>
              <a:rPr lang="en-US" b="1" dirty="0" smtClean="0"/>
              <a:t> </a:t>
            </a:r>
            <a:r>
              <a:rPr lang="en-US" b="1" dirty="0" err="1" smtClean="0"/>
              <a:t>restent</a:t>
            </a:r>
            <a:r>
              <a:rPr lang="en-US" b="1" dirty="0" smtClean="0"/>
              <a:t> </a:t>
            </a:r>
            <a:r>
              <a:rPr lang="en-US" b="1" dirty="0" err="1" smtClean="0"/>
              <a:t>insuffisants</a:t>
            </a:r>
            <a:r>
              <a:rPr lang="en-US" b="1" dirty="0" smtClean="0"/>
              <a:t> </a:t>
            </a:r>
            <a:r>
              <a:rPr lang="en-US" dirty="0" smtClean="0"/>
              <a:t>(les </a:t>
            </a:r>
            <a:r>
              <a:rPr lang="en-US" dirty="0" err="1" smtClean="0"/>
              <a:t>compléter</a:t>
            </a:r>
            <a:r>
              <a:rPr lang="en-US" dirty="0" smtClean="0"/>
              <a:t> </a:t>
            </a:r>
            <a:r>
              <a:rPr lang="en-US" u="sng" dirty="0" smtClean="0"/>
              <a:t>après la </a:t>
            </a:r>
            <a:r>
              <a:rPr lang="en-US" u="sng" dirty="0" err="1" smtClean="0"/>
              <a:t>mise</a:t>
            </a:r>
            <a:r>
              <a:rPr lang="en-US" u="sng" dirty="0" smtClean="0"/>
              <a:t> au </a:t>
            </a:r>
            <a:r>
              <a:rPr lang="en-US" u="sng" dirty="0" err="1" smtClean="0"/>
              <a:t>sein</a:t>
            </a:r>
            <a:r>
              <a:rPr lang="en-US" u="sng" dirty="0" smtClean="0"/>
              <a:t> </a:t>
            </a:r>
            <a:r>
              <a:rPr lang="en-US" dirty="0" smtClean="0"/>
              <a:t>en attendant </a:t>
            </a:r>
            <a:r>
              <a:rPr lang="en-US" dirty="0" err="1" smtClean="0"/>
              <a:t>qu’il</a:t>
            </a:r>
            <a:r>
              <a:rPr lang="en-US" dirty="0" smtClean="0"/>
              <a:t> y </a:t>
            </a:r>
            <a:r>
              <a:rPr lang="en-US" dirty="0" err="1" smtClean="0"/>
              <a:t>ait</a:t>
            </a:r>
            <a:r>
              <a:rPr lang="en-US" dirty="0" smtClean="0"/>
              <a:t> </a:t>
            </a:r>
            <a:r>
              <a:rPr lang="en-US" dirty="0" err="1" smtClean="0"/>
              <a:t>assez</a:t>
            </a:r>
            <a:r>
              <a:rPr lang="en-US" dirty="0" smtClean="0"/>
              <a:t> de </a:t>
            </a:r>
            <a:r>
              <a:rPr lang="en-US" dirty="0" err="1" smtClean="0"/>
              <a:t>lait</a:t>
            </a:r>
            <a:r>
              <a:rPr lang="en-US" dirty="0" smtClean="0"/>
              <a:t> </a:t>
            </a:r>
            <a:r>
              <a:rPr lang="en-US" dirty="0" err="1" smtClean="0"/>
              <a:t>maternel</a:t>
            </a:r>
            <a:r>
              <a:rPr lang="en-US" dirty="0" smtClean="0"/>
              <a:t>).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Un retour à domicile dans </a:t>
            </a:r>
            <a:r>
              <a:rPr lang="en-US" dirty="0" err="1" smtClean="0"/>
              <a:t>ces</a:t>
            </a:r>
            <a:r>
              <a:rPr lang="en-US" dirty="0" smtClean="0"/>
              <a:t> </a:t>
            </a:r>
            <a:r>
              <a:rPr lang="en-US" dirty="0" err="1" smtClean="0"/>
              <a:t>cas</a:t>
            </a:r>
            <a:r>
              <a:rPr lang="en-US" dirty="0" smtClean="0"/>
              <a:t> ne </a:t>
            </a:r>
            <a:r>
              <a:rPr lang="en-US" dirty="0" err="1" smtClean="0"/>
              <a:t>devrait</a:t>
            </a:r>
            <a:r>
              <a:rPr lang="en-US" dirty="0" smtClean="0"/>
              <a:t> pas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réalisé</a:t>
            </a:r>
            <a:r>
              <a:rPr lang="en-US" dirty="0" smtClean="0"/>
              <a:t> </a:t>
            </a:r>
            <a:r>
              <a:rPr lang="en-US" dirty="0" err="1" smtClean="0"/>
              <a:t>avant</a:t>
            </a:r>
            <a:r>
              <a:rPr lang="en-US" dirty="0" smtClean="0"/>
              <a:t> 48h de vie </a:t>
            </a:r>
            <a:r>
              <a:rPr lang="en-US" u="sng" dirty="0" smtClean="0"/>
              <a:t>et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alimentation </a:t>
            </a:r>
            <a:r>
              <a:rPr lang="en-US" dirty="0" err="1" smtClean="0"/>
              <a:t>bien</a:t>
            </a:r>
            <a:r>
              <a:rPr lang="en-US" dirty="0" smtClean="0"/>
              <a:t> en place.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40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/>
          <p:cNvSpPr/>
          <p:nvPr/>
        </p:nvSpPr>
        <p:spPr>
          <a:xfrm>
            <a:off x="3321760" y="857772"/>
            <a:ext cx="1538757" cy="353716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68087"/>
            <a:ext cx="3247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PHYSIOPATHOLOGIE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1892916" y="853844"/>
            <a:ext cx="456741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Arrêt</a:t>
            </a:r>
            <a:r>
              <a:rPr lang="en-US" dirty="0" smtClean="0"/>
              <a:t> brutal </a:t>
            </a:r>
            <a:r>
              <a:rPr lang="en-US" dirty="0" err="1" smtClean="0"/>
              <a:t>apport</a:t>
            </a:r>
            <a:r>
              <a:rPr lang="en-US" dirty="0" smtClean="0"/>
              <a:t> en </a:t>
            </a:r>
            <a:r>
              <a:rPr lang="en-US" dirty="0" err="1" smtClean="0"/>
              <a:t>sucre</a:t>
            </a:r>
            <a:r>
              <a:rPr lang="en-US" dirty="0" smtClean="0"/>
              <a:t> </a:t>
            </a:r>
            <a:r>
              <a:rPr lang="en-US" dirty="0" err="1" smtClean="0"/>
              <a:t>maternel</a:t>
            </a:r>
            <a:r>
              <a:rPr lang="en-US" dirty="0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892915" y="1369295"/>
            <a:ext cx="456741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1" algn="ctr"/>
            <a:r>
              <a:rPr lang="en-US" dirty="0" smtClean="0"/>
              <a:t>Chute </a:t>
            </a:r>
            <a:r>
              <a:rPr lang="en-US" dirty="0" err="1" smtClean="0"/>
              <a:t>rapide</a:t>
            </a:r>
            <a:r>
              <a:rPr lang="en-US" dirty="0" smtClean="0"/>
              <a:t> de </a:t>
            </a:r>
            <a:r>
              <a:rPr lang="en-US" dirty="0" err="1" smtClean="0"/>
              <a:t>l’insuline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1892915" y="1884746"/>
            <a:ext cx="456741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1" algn="ctr"/>
            <a:r>
              <a:rPr lang="en-US" dirty="0" err="1" smtClean="0"/>
              <a:t>Elévation</a:t>
            </a:r>
            <a:r>
              <a:rPr lang="en-US" dirty="0" smtClean="0"/>
              <a:t> des </a:t>
            </a:r>
            <a:r>
              <a:rPr lang="en-US" dirty="0" err="1" smtClean="0"/>
              <a:t>catécholamines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1892916" y="2466135"/>
            <a:ext cx="45674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1" algn="ctr"/>
            <a:r>
              <a:rPr lang="en-US" dirty="0" err="1" smtClean="0"/>
              <a:t>Libération</a:t>
            </a:r>
            <a:r>
              <a:rPr lang="en-US" dirty="0" smtClean="0"/>
              <a:t> de glucagon </a:t>
            </a:r>
            <a:r>
              <a:rPr lang="en-US" dirty="0" err="1" smtClean="0"/>
              <a:t>pancréatique</a:t>
            </a:r>
            <a:endParaRPr lang="en-US" dirty="0" smtClean="0"/>
          </a:p>
        </p:txBody>
      </p:sp>
      <p:grpSp>
        <p:nvGrpSpPr>
          <p:cNvPr id="24" name="Groupe 23"/>
          <p:cNvGrpSpPr/>
          <p:nvPr/>
        </p:nvGrpSpPr>
        <p:grpSpPr>
          <a:xfrm>
            <a:off x="1892915" y="4473388"/>
            <a:ext cx="7149334" cy="1635380"/>
            <a:chOff x="1892915" y="4473388"/>
            <a:chExt cx="7149334" cy="1635380"/>
          </a:xfrm>
        </p:grpSpPr>
        <p:grpSp>
          <p:nvGrpSpPr>
            <p:cNvPr id="23" name="Groupe 22"/>
            <p:cNvGrpSpPr/>
            <p:nvPr/>
          </p:nvGrpSpPr>
          <p:grpSpPr>
            <a:xfrm>
              <a:off x="1892915" y="4473388"/>
              <a:ext cx="6556500" cy="1635380"/>
              <a:chOff x="1892915" y="4473388"/>
              <a:chExt cx="6556500" cy="1635380"/>
            </a:xfrm>
          </p:grpSpPr>
          <p:grpSp>
            <p:nvGrpSpPr>
              <p:cNvPr id="3" name="Groupe 2"/>
              <p:cNvGrpSpPr/>
              <p:nvPr/>
            </p:nvGrpSpPr>
            <p:grpSpPr>
              <a:xfrm>
                <a:off x="1892915" y="4473388"/>
                <a:ext cx="6556500" cy="1635380"/>
                <a:chOff x="1892915" y="4473388"/>
                <a:chExt cx="6556500" cy="1635380"/>
              </a:xfrm>
            </p:grpSpPr>
            <p:pic>
              <p:nvPicPr>
                <p:cNvPr id="11" name="Picture 10"/>
                <p:cNvPicPr>
                  <a:picLocks noChangeAspect="1"/>
                </p:cNvPicPr>
                <p:nvPr/>
              </p:nvPicPr>
              <p:blipFill rotWithShape="1">
                <a:blip r:embed="rId3"/>
                <a:srcRect t="4576"/>
                <a:stretch/>
              </p:blipFill>
              <p:spPr>
                <a:xfrm>
                  <a:off x="1892915" y="4473388"/>
                  <a:ext cx="5010488" cy="1635380"/>
                </a:xfrm>
                <a:prstGeom prst="rect">
                  <a:avLst/>
                </a:prstGeom>
              </p:spPr>
            </p:pic>
            <p:sp>
              <p:nvSpPr>
                <p:cNvPr id="12" name="Rectangle 11"/>
                <p:cNvSpPr/>
                <p:nvPr/>
              </p:nvSpPr>
              <p:spPr>
                <a:xfrm>
                  <a:off x="4161793" y="4904185"/>
                  <a:ext cx="2464385" cy="1018561"/>
                </a:xfrm>
                <a:prstGeom prst="rect">
                  <a:avLst/>
                </a:prstGeom>
                <a:solidFill>
                  <a:srgbClr val="008000">
                    <a:alpha val="34000"/>
                  </a:srgb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6777162" y="5501998"/>
                  <a:ext cx="1672253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dirty="0" err="1">
                      <a:solidFill>
                        <a:srgbClr val="FF0000"/>
                      </a:solidFill>
                    </a:rPr>
                    <a:t>Acides</a:t>
                  </a:r>
                  <a:r>
                    <a:rPr lang="en-US" sz="800" dirty="0">
                      <a:solidFill>
                        <a:srgbClr val="FF0000"/>
                      </a:solidFill>
                    </a:rPr>
                    <a:t> </a:t>
                  </a:r>
                  <a:r>
                    <a:rPr lang="en-US" sz="800" dirty="0" err="1">
                      <a:solidFill>
                        <a:srgbClr val="FF0000"/>
                      </a:solidFill>
                    </a:rPr>
                    <a:t>aminés</a:t>
                  </a:r>
                  <a:r>
                    <a:rPr lang="en-US" sz="800" dirty="0">
                      <a:solidFill>
                        <a:srgbClr val="FF0000"/>
                      </a:solidFill>
                    </a:rPr>
                    <a:t> et  </a:t>
                  </a:r>
                  <a:r>
                    <a:rPr lang="en-US" sz="800" dirty="0" err="1">
                      <a:solidFill>
                        <a:srgbClr val="FF0000"/>
                      </a:solidFill>
                    </a:rPr>
                    <a:t>graisses</a:t>
                  </a:r>
                  <a:r>
                    <a:rPr lang="en-US" sz="800" dirty="0">
                      <a:solidFill>
                        <a:srgbClr val="FF0000"/>
                      </a:solidFill>
                    </a:rPr>
                    <a:t> </a:t>
                  </a:r>
                  <a:r>
                    <a:rPr lang="en-US" sz="800" dirty="0" smtClean="0">
                      <a:solidFill>
                        <a:srgbClr val="FF0000"/>
                      </a:solidFill>
                    </a:rPr>
                    <a:t> = </a:t>
                  </a:r>
                  <a:r>
                    <a:rPr lang="en-US" sz="800" dirty="0">
                      <a:solidFill>
                        <a:srgbClr val="FF0000"/>
                      </a:solidFill>
                    </a:rPr>
                    <a:t>“FUEL”</a:t>
                  </a:r>
                  <a:endParaRPr lang="en-US" sz="800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4" name="ZoneTexte 13"/>
              <p:cNvSpPr txBox="1"/>
              <p:nvPr/>
            </p:nvSpPr>
            <p:spPr>
              <a:xfrm>
                <a:off x="2901450" y="5544093"/>
                <a:ext cx="4924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sz="1200" b="1" dirty="0" smtClean="0"/>
                  <a:t>+ GH</a:t>
                </a:r>
                <a:endParaRPr lang="fr-CH" sz="1200" b="1" dirty="0"/>
              </a:p>
            </p:txBody>
          </p:sp>
        </p:grpSp>
        <p:sp>
          <p:nvSpPr>
            <p:cNvPr id="9" name="ZoneTexte 8"/>
            <p:cNvSpPr txBox="1"/>
            <p:nvPr/>
          </p:nvSpPr>
          <p:spPr>
            <a:xfrm>
              <a:off x="3866835" y="5159549"/>
              <a:ext cx="31130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1050" dirty="0" smtClean="0">
                  <a:solidFill>
                    <a:srgbClr val="FF0000"/>
                  </a:solidFill>
                </a:rPr>
                <a:t>x3</a:t>
              </a:r>
              <a:endParaRPr lang="fr-CH" sz="1050" dirty="0">
                <a:solidFill>
                  <a:srgbClr val="FF0000"/>
                </a:solidFill>
              </a:endParaRP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3865320" y="5347871"/>
              <a:ext cx="31130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1050" dirty="0" smtClean="0">
                  <a:solidFill>
                    <a:srgbClr val="FF0000"/>
                  </a:solidFill>
                </a:rPr>
                <a:t>x3</a:t>
              </a:r>
              <a:endParaRPr lang="fr-CH" sz="1050" dirty="0">
                <a:solidFill>
                  <a:srgbClr val="FF00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756249" y="4904185"/>
              <a:ext cx="22860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" dirty="0" err="1">
                  <a:solidFill>
                    <a:srgbClr val="FF0000"/>
                  </a:solidFill>
                </a:rPr>
                <a:t>R</a:t>
              </a:r>
              <a:r>
                <a:rPr lang="en-US" sz="800" dirty="0" err="1" smtClean="0">
                  <a:solidFill>
                    <a:srgbClr val="FF0000"/>
                  </a:solidFill>
                </a:rPr>
                <a:t>elarguage</a:t>
              </a:r>
              <a:r>
                <a:rPr lang="en-US" sz="800" dirty="0" smtClean="0">
                  <a:solidFill>
                    <a:srgbClr val="FF0000"/>
                  </a:solidFill>
                </a:rPr>
                <a:t> </a:t>
              </a:r>
              <a:r>
                <a:rPr lang="en-US" sz="800" dirty="0">
                  <a:solidFill>
                    <a:srgbClr val="FF0000"/>
                  </a:solidFill>
                </a:rPr>
                <a:t>du glucose </a:t>
              </a:r>
              <a:r>
                <a:rPr lang="en-US" sz="800" dirty="0" err="1">
                  <a:solidFill>
                    <a:srgbClr val="FF0000"/>
                  </a:solidFill>
                </a:rPr>
                <a:t>stocké</a:t>
              </a:r>
              <a:r>
                <a:rPr lang="en-US" sz="800" dirty="0">
                  <a:solidFill>
                    <a:srgbClr val="FF0000"/>
                  </a:solidFill>
                </a:rPr>
                <a:t> dans le foie sous </a:t>
              </a:r>
              <a:r>
                <a:rPr lang="en-US" sz="800" dirty="0" err="1">
                  <a:solidFill>
                    <a:srgbClr val="FF0000"/>
                  </a:solidFill>
                </a:rPr>
                <a:t>forme</a:t>
              </a:r>
              <a:r>
                <a:rPr lang="en-US" sz="800" dirty="0">
                  <a:solidFill>
                    <a:srgbClr val="FF0000"/>
                  </a:solidFill>
                </a:rPr>
                <a:t> de </a:t>
              </a:r>
              <a:r>
                <a:rPr lang="en-US" sz="800" dirty="0" err="1">
                  <a:solidFill>
                    <a:srgbClr val="FF0000"/>
                  </a:solidFill>
                </a:rPr>
                <a:t>glycogène</a:t>
              </a:r>
              <a:endParaRPr lang="fr-FR" sz="800" dirty="0">
                <a:solidFill>
                  <a:srgbClr val="FF0000"/>
                </a:solidFill>
              </a:endParaRPr>
            </a:p>
          </p:txBody>
        </p:sp>
        <p:cxnSp>
          <p:nvCxnSpPr>
            <p:cNvPr id="18" name="Connecteur droit avec flèche 17"/>
            <p:cNvCxnSpPr/>
            <p:nvPr/>
          </p:nvCxnSpPr>
          <p:spPr>
            <a:xfrm>
              <a:off x="6442564" y="5073462"/>
              <a:ext cx="309365" cy="0"/>
            </a:xfrm>
            <a:prstGeom prst="straightConnector1">
              <a:avLst/>
            </a:prstGeom>
            <a:ln w="6350">
              <a:solidFill>
                <a:srgbClr val="FF0000"/>
              </a:solidFill>
              <a:tailEnd type="stealt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avec flèche 18"/>
            <p:cNvCxnSpPr/>
            <p:nvPr/>
          </p:nvCxnSpPr>
          <p:spPr>
            <a:xfrm>
              <a:off x="6442564" y="5339397"/>
              <a:ext cx="309365" cy="0"/>
            </a:xfrm>
            <a:prstGeom prst="straightConnector1">
              <a:avLst/>
            </a:prstGeom>
            <a:ln w="6350">
              <a:solidFill>
                <a:srgbClr val="FF0000"/>
              </a:solidFill>
              <a:tailEnd type="stealt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/>
            <p:cNvCxnSpPr/>
            <p:nvPr/>
          </p:nvCxnSpPr>
          <p:spPr>
            <a:xfrm>
              <a:off x="6442564" y="5601787"/>
              <a:ext cx="309365" cy="0"/>
            </a:xfrm>
            <a:prstGeom prst="straightConnector1">
              <a:avLst/>
            </a:prstGeom>
            <a:ln w="6350">
              <a:solidFill>
                <a:srgbClr val="FF0000"/>
              </a:solidFill>
              <a:tailEnd type="stealt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6750267" y="5247646"/>
              <a:ext cx="2286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" dirty="0" smtClean="0">
                  <a:solidFill>
                    <a:srgbClr val="FF0000"/>
                  </a:solidFill>
                </a:rPr>
                <a:t>Formation </a:t>
              </a:r>
              <a:r>
                <a:rPr lang="en-US" sz="800" dirty="0">
                  <a:solidFill>
                    <a:srgbClr val="FF0000"/>
                  </a:solidFill>
                </a:rPr>
                <a:t>de glucose </a:t>
              </a:r>
              <a:r>
                <a:rPr lang="en-US" sz="800" dirty="0" err="1">
                  <a:solidFill>
                    <a:srgbClr val="FF0000"/>
                  </a:solidFill>
                </a:rPr>
                <a:t>directement</a:t>
              </a:r>
              <a:r>
                <a:rPr lang="en-US" sz="800" dirty="0">
                  <a:solidFill>
                    <a:srgbClr val="FF0000"/>
                  </a:solidFill>
                </a:rPr>
                <a:t> dans le foie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430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8087"/>
            <a:ext cx="3247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PHYSIOPATHOLOGIE</a:t>
            </a:r>
            <a:endParaRPr lang="en-US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68" y="2015098"/>
            <a:ext cx="3543307" cy="2514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Connecteur droit avec flèche 16"/>
          <p:cNvCxnSpPr/>
          <p:nvPr/>
        </p:nvCxnSpPr>
        <p:spPr>
          <a:xfrm>
            <a:off x="1623651" y="3496235"/>
            <a:ext cx="423928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1641576" y="3729320"/>
            <a:ext cx="422135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1838801" y="3989300"/>
            <a:ext cx="402413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2591856" y="4249280"/>
            <a:ext cx="327107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08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60439" y="144506"/>
            <a:ext cx="411272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CUT OFF GLYCEMIE ?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484127" y="875131"/>
            <a:ext cx="386535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&lt; 2,5 </a:t>
            </a:r>
            <a:r>
              <a:rPr lang="en-US" dirty="0" err="1" smtClean="0"/>
              <a:t>mmol</a:t>
            </a:r>
            <a:r>
              <a:rPr lang="en-US" dirty="0" smtClean="0"/>
              <a:t>/L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b="1" dirty="0" err="1">
                <a:solidFill>
                  <a:srgbClr val="FF0000"/>
                </a:solidFill>
                <a:sym typeface="Wingdings" panose="05000000000000000000" pitchFamily="2" charset="2"/>
              </a:rPr>
              <a:t>V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érifier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au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laboratoire</a:t>
            </a:r>
            <a:endParaRPr lang="en-US" b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598267"/>
            <a:ext cx="9054353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Le dosage </a:t>
            </a:r>
            <a:r>
              <a:rPr lang="fr-FR" b="1" dirty="0"/>
              <a:t>enzymatique</a:t>
            </a:r>
            <a:r>
              <a:rPr lang="fr-FR" dirty="0"/>
              <a:t> au laboratoire (Gold standard) qui mesure une réaction enzymatique (glucose oxydase, </a:t>
            </a:r>
            <a:r>
              <a:rPr lang="fr-FR" dirty="0" err="1"/>
              <a:t>hexokinase</a:t>
            </a:r>
            <a:r>
              <a:rPr lang="fr-FR" dirty="0"/>
              <a:t> ou glucose </a:t>
            </a:r>
            <a:r>
              <a:rPr lang="fr-FR" dirty="0" err="1" smtClean="0"/>
              <a:t>dH</a:t>
            </a:r>
            <a:r>
              <a:rPr lang="fr-FR" dirty="0"/>
              <a:t>) </a:t>
            </a: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9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 smtClean="0"/>
              <a:t>Les </a:t>
            </a:r>
            <a:r>
              <a:rPr lang="fr-FR" b="1" dirty="0"/>
              <a:t>glucomètres</a:t>
            </a:r>
            <a:r>
              <a:rPr lang="fr-FR" dirty="0"/>
              <a:t> </a:t>
            </a:r>
            <a:r>
              <a:rPr lang="fr-FR" b="1" dirty="0"/>
              <a:t>rapides</a:t>
            </a:r>
            <a:r>
              <a:rPr lang="fr-FR" dirty="0"/>
              <a:t> : </a:t>
            </a:r>
          </a:p>
          <a:p>
            <a:pPr marL="742950" lvl="2" indent="-285750">
              <a:buFont typeface="Courier New" panose="02070309020205020404" pitchFamily="49" charset="0"/>
              <a:buChar char="o"/>
            </a:pPr>
            <a:r>
              <a:rPr lang="fr-FR" sz="1600" dirty="0"/>
              <a:t>La bandelette </a:t>
            </a:r>
            <a:r>
              <a:rPr lang="fr-FR" sz="1600" dirty="0" smtClean="0"/>
              <a:t>du glucomètre </a:t>
            </a:r>
            <a:r>
              <a:rPr lang="fr-FR" sz="1600" dirty="0"/>
              <a:t>contient une </a:t>
            </a:r>
            <a:r>
              <a:rPr lang="fr-FR" sz="1600" dirty="0" smtClean="0"/>
              <a:t>glucose </a:t>
            </a:r>
            <a:r>
              <a:rPr lang="fr-FR" sz="1600" dirty="0" err="1" smtClean="0"/>
              <a:t>oxidase</a:t>
            </a:r>
            <a:r>
              <a:rPr lang="fr-FR" sz="1600" dirty="0" smtClean="0"/>
              <a:t> </a:t>
            </a:r>
            <a:r>
              <a:rPr lang="fr-FR" sz="1600" dirty="0"/>
              <a:t>qui réagit avec le sang lorsque celui-ci se répand sur la bandelette</a:t>
            </a:r>
            <a:r>
              <a:rPr lang="fr-FR" sz="1600" dirty="0">
                <a:sym typeface="Wingdings"/>
              </a:rPr>
              <a:t></a:t>
            </a:r>
            <a:r>
              <a:rPr lang="fr-FR" sz="1600" dirty="0"/>
              <a:t> le </a:t>
            </a:r>
            <a:r>
              <a:rPr lang="fr-FR" sz="1600" dirty="0" err="1"/>
              <a:t>glucometer</a:t>
            </a:r>
            <a:r>
              <a:rPr lang="fr-FR" sz="1600" dirty="0"/>
              <a:t> mesure une coloration </a:t>
            </a:r>
            <a:r>
              <a:rPr lang="fr-FR" sz="1600" dirty="0" smtClean="0"/>
              <a:t>ou </a:t>
            </a:r>
            <a:r>
              <a:rPr lang="fr-FR" sz="1600" dirty="0"/>
              <a:t>un courant électrique (électrons produit par </a:t>
            </a:r>
            <a:r>
              <a:rPr lang="fr-FR" sz="1600" dirty="0" smtClean="0"/>
              <a:t>l’oxydation proportionnels </a:t>
            </a:r>
            <a:r>
              <a:rPr lang="fr-FR" sz="1600" dirty="0"/>
              <a:t>à la quantité de </a:t>
            </a:r>
            <a:r>
              <a:rPr lang="fr-FR" sz="1600" dirty="0" smtClean="0"/>
              <a:t>sucre</a:t>
            </a:r>
            <a:r>
              <a:rPr lang="fr-FR" sz="1600" dirty="0" smtClean="0"/>
              <a:t>).</a:t>
            </a:r>
          </a:p>
          <a:p>
            <a:pPr marL="457200" lvl="2"/>
            <a:endParaRPr lang="fr-FR" sz="1600" dirty="0" smtClean="0"/>
          </a:p>
          <a:p>
            <a:pPr marL="742950" lvl="2" indent="-285750">
              <a:buFont typeface="Courier New" panose="02070309020205020404" pitchFamily="49" charset="0"/>
              <a:buChar char="o"/>
            </a:pPr>
            <a:r>
              <a:rPr lang="fr-FR" sz="1600" dirty="0"/>
              <a:t>Les glucomètres rapides o</a:t>
            </a:r>
            <a:r>
              <a:rPr lang="fr-FR" sz="1600" dirty="0" smtClean="0"/>
              <a:t>nt </a:t>
            </a:r>
            <a:r>
              <a:rPr lang="fr-FR" sz="1600" dirty="0"/>
              <a:t>été </a:t>
            </a:r>
            <a:r>
              <a:rPr lang="fr-FR" sz="1600" dirty="0" smtClean="0"/>
              <a:t>conçus de façon à détecter l’hyper glycémie chez l’adulte </a:t>
            </a:r>
            <a:r>
              <a:rPr lang="fr-FR" sz="1600" b="1" dirty="0" smtClean="0"/>
              <a:t>mais </a:t>
            </a:r>
            <a:r>
              <a:rPr lang="fr-FR" sz="1600" b="1" dirty="0"/>
              <a:t>pas </a:t>
            </a:r>
            <a:r>
              <a:rPr lang="fr-FR" sz="1600" b="1" dirty="0" smtClean="0"/>
              <a:t>l’hypo glycémique chez le nouveau-né</a:t>
            </a:r>
            <a:r>
              <a:rPr lang="fr-FR" sz="1600" dirty="0" smtClean="0"/>
              <a:t>. Les nouveau-nés ont de </a:t>
            </a:r>
            <a:r>
              <a:rPr lang="fr-FR" sz="1600" dirty="0"/>
              <a:t>nombreux facteurs influençant la précision du dosage (hématocrite, acidose métabolique, hypo perfusion, oxygénothérapie, œdèmes, hyper bilirubinémie) </a:t>
            </a:r>
            <a:r>
              <a:rPr lang="fr-FR" sz="1600" dirty="0" smtClean="0">
                <a:sym typeface="Wingdings"/>
              </a:rPr>
              <a:t>ce qui les rends </a:t>
            </a:r>
            <a:r>
              <a:rPr lang="fr-FR" sz="1600" dirty="0" smtClean="0"/>
              <a:t>imprécis.</a:t>
            </a:r>
          </a:p>
          <a:p>
            <a:pPr marL="742950" lvl="2" indent="-285750">
              <a:buFont typeface="Courier New" panose="02070309020205020404" pitchFamily="49" charset="0"/>
              <a:buChar char="o"/>
            </a:pPr>
            <a:endParaRPr lang="fr-FR" sz="1600" dirty="0" smtClean="0"/>
          </a:p>
          <a:p>
            <a:pPr marL="742950" lvl="2" indent="-285750">
              <a:buFont typeface="Courier New" panose="02070309020205020404" pitchFamily="49" charset="0"/>
              <a:buChar char="o"/>
            </a:pPr>
            <a:r>
              <a:rPr lang="fr-FR" sz="1600" dirty="0" smtClean="0"/>
              <a:t>L’imprécision </a:t>
            </a:r>
            <a:r>
              <a:rPr lang="fr-FR" sz="1600" dirty="0"/>
              <a:t>acceptée par la FDA </a:t>
            </a:r>
            <a:r>
              <a:rPr lang="fr-FR" sz="1600" dirty="0" smtClean="0"/>
              <a:t>est de </a:t>
            </a:r>
            <a:r>
              <a:rPr lang="fr-FR" sz="1600" dirty="0"/>
              <a:t>+/- 0,83 </a:t>
            </a:r>
            <a:r>
              <a:rPr lang="fr-FR" sz="1600" dirty="0" smtClean="0"/>
              <a:t>mmol/l</a:t>
            </a:r>
            <a:r>
              <a:rPr lang="fr-FR" sz="1600" dirty="0"/>
              <a:t> </a:t>
            </a:r>
            <a:endParaRPr lang="fr-FR" sz="1600" dirty="0" smtClean="0"/>
          </a:p>
          <a:p>
            <a:pPr marL="0" lvl="1"/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6418729" y="6512619"/>
            <a:ext cx="272527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/>
              <a:t>Dis Child Fetal Neonatal Ed 2014; </a:t>
            </a:r>
            <a:r>
              <a:rPr lang="en-US" sz="1000" i="1" dirty="0" smtClean="0"/>
              <a:t>99:F153</a:t>
            </a:r>
            <a:r>
              <a:rPr lang="en-US" sz="1000" b="1" i="1" dirty="0" smtClean="0"/>
              <a:t>–</a:t>
            </a:r>
            <a:r>
              <a:rPr lang="en-US" sz="1000" i="1" dirty="0" smtClean="0"/>
              <a:t>F157</a:t>
            </a:r>
            <a:endParaRPr lang="fr-FR" sz="1000" dirty="0"/>
          </a:p>
        </p:txBody>
      </p:sp>
      <p:sp>
        <p:nvSpPr>
          <p:cNvPr id="15" name="Rectangle 14"/>
          <p:cNvSpPr/>
          <p:nvPr/>
        </p:nvSpPr>
        <p:spPr>
          <a:xfrm>
            <a:off x="439268" y="5588607"/>
            <a:ext cx="8355105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lvl="2"/>
            <a:r>
              <a:rPr lang="fr-FR" b="1" dirty="0"/>
              <a:t>On peut s’attendre </a:t>
            </a:r>
            <a:r>
              <a:rPr lang="fr-FR" b="1" dirty="0" smtClean="0"/>
              <a:t>en cas d’hypoglycémie à </a:t>
            </a:r>
            <a:r>
              <a:rPr lang="fr-FR" b="1" dirty="0"/>
              <a:t>une </a:t>
            </a:r>
            <a:r>
              <a:rPr lang="fr-FR" b="1" dirty="0" smtClean="0"/>
              <a:t>incertitude jusqu’à 10</a:t>
            </a:r>
            <a:r>
              <a:rPr lang="fr-FR" b="1" dirty="0"/>
              <a:t>% dans 75% des cas et </a:t>
            </a:r>
            <a:r>
              <a:rPr lang="fr-FR" b="1" dirty="0" smtClean="0"/>
              <a:t>jusqu’à 20</a:t>
            </a:r>
            <a:r>
              <a:rPr lang="fr-FR" b="1" dirty="0"/>
              <a:t>% dans 57</a:t>
            </a:r>
            <a:r>
              <a:rPr lang="fr-FR" b="1" dirty="0" smtClean="0"/>
              <a:t>%.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8" name="TextBox 5"/>
          <p:cNvSpPr txBox="1"/>
          <p:nvPr/>
        </p:nvSpPr>
        <p:spPr>
          <a:xfrm>
            <a:off x="3743703" y="1297056"/>
            <a:ext cx="1346202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POURQUOI?</a:t>
            </a:r>
            <a:endParaRPr lang="en-US" b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8604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47832" y="488441"/>
            <a:ext cx="9740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Cut off 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74891" y="480052"/>
            <a:ext cx="1428596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&lt; 2,5 </a:t>
            </a:r>
            <a:r>
              <a:rPr lang="en-US" dirty="0" err="1" smtClean="0"/>
              <a:t>mmol</a:t>
            </a:r>
            <a:r>
              <a:rPr lang="en-US" dirty="0" smtClean="0"/>
              <a:t>/L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713" y="2533650"/>
            <a:ext cx="383857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005550" y="1575278"/>
            <a:ext cx="6938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Tous les glucomètres ne sont pas équivalent </a:t>
            </a:r>
            <a:r>
              <a:rPr lang="fr-FR" dirty="0" smtClean="0">
                <a:sym typeface="Wingdings" panose="05000000000000000000" pitchFamily="2" charset="2"/>
              </a:rPr>
              <a:t> connaître la norme pour celui que vous utilisez !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263606" y="4336528"/>
            <a:ext cx="14115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i="1" dirty="0" smtClean="0"/>
              <a:t>HUG 2015</a:t>
            </a:r>
            <a:endParaRPr lang="fr-FR" sz="1000" i="1" dirty="0"/>
          </a:p>
        </p:txBody>
      </p:sp>
    </p:spTree>
    <p:extLst>
      <p:ext uri="{BB962C8B-B14F-4D97-AF65-F5344CB8AC3E}">
        <p14:creationId xmlns:p14="http://schemas.microsoft.com/office/powerpoint/2010/main" val="272067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01744" y="1201327"/>
            <a:ext cx="475854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&lt;</a:t>
            </a:r>
            <a:r>
              <a:rPr lang="en-US" dirty="0" smtClean="0"/>
              <a:t>2,5 </a:t>
            </a:r>
            <a:r>
              <a:rPr lang="en-US" dirty="0" err="1" smtClean="0"/>
              <a:t>mmol</a:t>
            </a:r>
            <a:r>
              <a:rPr lang="en-US" dirty="0" smtClean="0"/>
              <a:t>/L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T</a:t>
            </a:r>
            <a:r>
              <a:rPr lang="en-US" dirty="0" err="1" smtClean="0">
                <a:sym typeface="Wingdings" panose="05000000000000000000" pitchFamily="2" charset="2"/>
              </a:rPr>
              <a:t>oujours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traiter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aggressivement</a:t>
            </a:r>
            <a:r>
              <a:rPr lang="en-US" dirty="0" smtClean="0">
                <a:sym typeface="Wingdings" panose="05000000000000000000" pitchFamily="2" charset="2"/>
              </a:rPr>
              <a:t>?</a:t>
            </a:r>
            <a:endParaRPr lang="en-US" dirty="0"/>
          </a:p>
        </p:txBody>
      </p:sp>
      <p:grpSp>
        <p:nvGrpSpPr>
          <p:cNvPr id="4" name="Groupe 3"/>
          <p:cNvGrpSpPr/>
          <p:nvPr/>
        </p:nvGrpSpPr>
        <p:grpSpPr>
          <a:xfrm>
            <a:off x="2490293" y="2027910"/>
            <a:ext cx="4214667" cy="1427905"/>
            <a:chOff x="2458276" y="3178629"/>
            <a:chExt cx="4214667" cy="142790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8276" y="3267075"/>
              <a:ext cx="3981450" cy="933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TextBox 4"/>
            <p:cNvSpPr txBox="1"/>
            <p:nvPr/>
          </p:nvSpPr>
          <p:spPr>
            <a:xfrm>
              <a:off x="4967620" y="3928327"/>
              <a:ext cx="1472106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9837" y="4305300"/>
              <a:ext cx="2033588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2458276" y="3178629"/>
              <a:ext cx="4214667" cy="142790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1873227" y="3701547"/>
            <a:ext cx="5517529" cy="1918648"/>
            <a:chOff x="1971842" y="4852266"/>
            <a:chExt cx="5517529" cy="1918648"/>
          </a:xfrm>
        </p:grpSpPr>
        <p:grpSp>
          <p:nvGrpSpPr>
            <p:cNvPr id="10" name="Group 9"/>
            <p:cNvGrpSpPr/>
            <p:nvPr/>
          </p:nvGrpSpPr>
          <p:grpSpPr>
            <a:xfrm>
              <a:off x="2360672" y="4852266"/>
              <a:ext cx="5110721" cy="1918648"/>
              <a:chOff x="1044687" y="2258951"/>
              <a:chExt cx="8499624" cy="3500405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 rotWithShape="1">
              <a:blip r:embed="rId4"/>
              <a:srcRect t="-3949" b="23506"/>
              <a:stretch/>
            </p:blipFill>
            <p:spPr>
              <a:xfrm>
                <a:off x="1044687" y="2258951"/>
                <a:ext cx="8333808" cy="290301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</p:pic>
          <p:sp>
            <p:nvSpPr>
              <p:cNvPr id="8" name="Rectangle 7"/>
              <p:cNvSpPr/>
              <p:nvPr/>
            </p:nvSpPr>
            <p:spPr>
              <a:xfrm>
                <a:off x="6043387" y="5310147"/>
                <a:ext cx="3500924" cy="449209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i="1" dirty="0" err="1"/>
                  <a:t>NeoReviews</a:t>
                </a:r>
                <a:r>
                  <a:rPr lang="en-US" sz="1000" i="1" dirty="0"/>
                  <a:t> Vol.15 No.3 March 2014</a:t>
                </a:r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1971842" y="4900460"/>
              <a:ext cx="5517529" cy="18704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674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0178" y="2503254"/>
            <a:ext cx="410440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ALORS ON FAIT QUOI 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5633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601"/>
            <a:ext cx="3755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FACTEURS DE RISQUE….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3729" y="2799193"/>
            <a:ext cx="786734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0000"/>
                </a:solidFill>
              </a:rPr>
              <a:t>Diabète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maternel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insulinodépendant</a:t>
            </a:r>
            <a:r>
              <a:rPr lang="en-US" sz="2400" b="1" dirty="0" smtClean="0">
                <a:solidFill>
                  <a:srgbClr val="FF0000"/>
                </a:solidFill>
              </a:rPr>
              <a:t> mal </a:t>
            </a:r>
            <a:r>
              <a:rPr lang="en-US" sz="2400" b="1" dirty="0" err="1" smtClean="0">
                <a:solidFill>
                  <a:srgbClr val="FF0000"/>
                </a:solidFill>
              </a:rPr>
              <a:t>équilibré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0000"/>
                </a:solidFill>
              </a:rPr>
              <a:t>Prématurité</a:t>
            </a:r>
            <a:r>
              <a:rPr lang="en-US" sz="2400" b="1" dirty="0" smtClean="0">
                <a:solidFill>
                  <a:srgbClr val="FF0000"/>
                </a:solidFill>
              </a:rPr>
              <a:t> / PN &lt; 2500g (ou &lt; P3) ou &lt; 4500g (ou &gt; P90).</a:t>
            </a:r>
          </a:p>
          <a:p>
            <a:pPr marL="342900" indent="-342900">
              <a:buFont typeface="+mj-lt"/>
              <a:buAutoNum type="arabicPeriod"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0000"/>
                </a:solidFill>
              </a:rPr>
              <a:t>Asphyxie</a:t>
            </a:r>
            <a:r>
              <a:rPr lang="en-US" sz="2400" b="1" dirty="0" smtClean="0">
                <a:solidFill>
                  <a:srgbClr val="FF0000"/>
                </a:solidFill>
              </a:rPr>
              <a:t>, SDR, infections, </a:t>
            </a:r>
            <a:r>
              <a:rPr lang="en-US" sz="2400" b="1" dirty="0" err="1" smtClean="0">
                <a:solidFill>
                  <a:srgbClr val="FF0000"/>
                </a:solidFill>
              </a:rPr>
              <a:t>hypothermie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0000"/>
                </a:solidFill>
              </a:rPr>
              <a:t>Maladie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métabolique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68486" y="1217596"/>
            <a:ext cx="71676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…QUE LES MECANISMES DE COMPENSATIONS NE SUFFISENT PAS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86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8087"/>
            <a:ext cx="4713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HYPOGLYCEMIE ET SEQUELLES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01241" y="1323181"/>
            <a:ext cx="804697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n </a:t>
            </a:r>
            <a:r>
              <a:rPr lang="en-US" dirty="0" err="1" smtClean="0"/>
              <a:t>sait</a:t>
            </a:r>
            <a:r>
              <a:rPr lang="en-US" dirty="0" smtClean="0"/>
              <a:t> </a:t>
            </a:r>
            <a:r>
              <a:rPr lang="en-US" dirty="0" err="1" smtClean="0"/>
              <a:t>qu’</a:t>
            </a:r>
            <a:r>
              <a:rPr lang="en-US" b="1" dirty="0" err="1" smtClean="0"/>
              <a:t>avant</a:t>
            </a:r>
            <a:r>
              <a:rPr lang="en-US" b="1" dirty="0" smtClean="0"/>
              <a:t> </a:t>
            </a:r>
            <a:r>
              <a:rPr lang="en-US" dirty="0" err="1" smtClean="0"/>
              <a:t>d’avoir</a:t>
            </a:r>
            <a:r>
              <a:rPr lang="en-US" dirty="0" smtClean="0"/>
              <a:t> des </a:t>
            </a:r>
            <a:r>
              <a:rPr lang="en-US" dirty="0" err="1" smtClean="0"/>
              <a:t>lésions</a:t>
            </a:r>
            <a:r>
              <a:rPr lang="en-US" dirty="0" smtClean="0"/>
              <a:t> </a:t>
            </a:r>
            <a:r>
              <a:rPr lang="en-US" dirty="0" err="1" smtClean="0"/>
              <a:t>cérébrales</a:t>
            </a:r>
            <a:r>
              <a:rPr lang="en-US" dirty="0" smtClean="0"/>
              <a:t>, </a:t>
            </a:r>
            <a:r>
              <a:rPr lang="en-US" b="1" dirty="0" err="1" smtClean="0"/>
              <a:t>il</a:t>
            </a:r>
            <a:r>
              <a:rPr lang="en-US" b="1" dirty="0" smtClean="0"/>
              <a:t> y a des </a:t>
            </a:r>
            <a:r>
              <a:rPr lang="en-US" b="1" dirty="0" err="1" smtClean="0"/>
              <a:t>étapes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dirty="0" err="1" smtClean="0"/>
              <a:t>Hypoglycémie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mise</a:t>
            </a:r>
            <a:r>
              <a:rPr lang="en-US" dirty="0" smtClean="0"/>
              <a:t> en route des </a:t>
            </a:r>
            <a:r>
              <a:rPr lang="en-US" b="1" dirty="0" err="1" smtClean="0">
                <a:solidFill>
                  <a:srgbClr val="00B050"/>
                </a:solidFill>
              </a:rPr>
              <a:t>mécanismes</a:t>
            </a:r>
            <a:r>
              <a:rPr lang="en-US" b="1" dirty="0" smtClean="0">
                <a:solidFill>
                  <a:srgbClr val="00B050"/>
                </a:solidFill>
              </a:rPr>
              <a:t> de compensation</a:t>
            </a:r>
            <a:r>
              <a:rPr lang="en-US" dirty="0" smtClean="0"/>
              <a:t>.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dirty="0" err="1" smtClean="0"/>
              <a:t>Epuisement</a:t>
            </a:r>
            <a:r>
              <a:rPr lang="en-US" dirty="0" smtClean="0"/>
              <a:t> des </a:t>
            </a:r>
            <a:r>
              <a:rPr lang="en-US" dirty="0" err="1" smtClean="0"/>
              <a:t>mécanismes</a:t>
            </a:r>
            <a:r>
              <a:rPr lang="en-US" dirty="0" smtClean="0"/>
              <a:t> de compensation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symptômes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légers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sans </a:t>
            </a:r>
            <a:r>
              <a:rPr lang="en-US" dirty="0" err="1" smtClean="0"/>
              <a:t>lésions</a:t>
            </a:r>
            <a:r>
              <a:rPr lang="en-US" dirty="0" smtClean="0"/>
              <a:t> 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irritabilité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léthargie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difficultés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alimentaires</a:t>
            </a:r>
            <a:r>
              <a:rPr lang="en-US" dirty="0" smtClean="0"/>
              <a:t>).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Apparition de </a:t>
            </a:r>
            <a:r>
              <a:rPr lang="en-US" b="1" dirty="0" err="1" smtClean="0">
                <a:solidFill>
                  <a:srgbClr val="FF0000"/>
                </a:solidFill>
              </a:rPr>
              <a:t>symptômes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sévères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convulsions, coma</a:t>
            </a:r>
            <a:r>
              <a:rPr lang="en-US" dirty="0" smtClean="0"/>
              <a:t>) </a:t>
            </a:r>
            <a:r>
              <a:rPr lang="en-US" dirty="0" err="1" smtClean="0"/>
              <a:t>mais</a:t>
            </a:r>
            <a:r>
              <a:rPr lang="en-US" dirty="0" smtClean="0"/>
              <a:t> les </a:t>
            </a:r>
            <a:r>
              <a:rPr lang="en-US" dirty="0" err="1" smtClean="0"/>
              <a:t>lésions</a:t>
            </a:r>
            <a:r>
              <a:rPr lang="en-US" dirty="0" smtClean="0"/>
              <a:t> </a:t>
            </a:r>
            <a:r>
              <a:rPr lang="en-US" dirty="0" err="1" smtClean="0"/>
              <a:t>cérébrales</a:t>
            </a:r>
            <a:r>
              <a:rPr lang="en-US" dirty="0" smtClean="0"/>
              <a:t> </a:t>
            </a:r>
            <a:r>
              <a:rPr lang="en-US" dirty="0" err="1" smtClean="0"/>
              <a:t>peuvent</a:t>
            </a:r>
            <a:r>
              <a:rPr lang="en-US" dirty="0" smtClean="0"/>
              <a:t> encore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évitées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un </a:t>
            </a:r>
            <a:r>
              <a:rPr lang="en-US" dirty="0" err="1" smtClean="0"/>
              <a:t>traitement</a:t>
            </a:r>
            <a:r>
              <a:rPr lang="en-US" dirty="0" smtClean="0"/>
              <a:t> </a:t>
            </a:r>
            <a:r>
              <a:rPr lang="en-US" dirty="0" err="1" smtClean="0"/>
              <a:t>rapide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instauré</a:t>
            </a:r>
            <a:r>
              <a:rPr lang="en-US" dirty="0" smtClean="0"/>
              <a:t>.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  <a:p>
            <a:pPr marL="800100" lvl="1" indent="-342900">
              <a:buFont typeface="+mj-lt"/>
              <a:buAutoNum type="arabicPeriod"/>
            </a:pPr>
            <a:r>
              <a:rPr lang="en-US" b="1" dirty="0" err="1" smtClean="0">
                <a:solidFill>
                  <a:srgbClr val="C00000"/>
                </a:solidFill>
              </a:rPr>
              <a:t>Lésions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cérébrales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voir</a:t>
            </a:r>
            <a:r>
              <a:rPr lang="en-US" dirty="0" smtClean="0"/>
              <a:t> </a:t>
            </a:r>
            <a:r>
              <a:rPr lang="en-US" dirty="0" err="1" smtClean="0"/>
              <a:t>même</a:t>
            </a:r>
            <a:r>
              <a:rPr lang="en-US" dirty="0" smtClean="0"/>
              <a:t> </a:t>
            </a:r>
            <a:r>
              <a:rPr lang="en-US" dirty="0" err="1" smtClean="0"/>
              <a:t>décès</a:t>
            </a:r>
            <a:r>
              <a:rPr lang="en-US" dirty="0" smtClean="0"/>
              <a:t>.</a:t>
            </a:r>
          </a:p>
        </p:txBody>
      </p:sp>
      <p:grpSp>
        <p:nvGrpSpPr>
          <p:cNvPr id="11" name="Groupe 10"/>
          <p:cNvGrpSpPr/>
          <p:nvPr/>
        </p:nvGrpSpPr>
        <p:grpSpPr>
          <a:xfrm>
            <a:off x="1687878" y="5289815"/>
            <a:ext cx="5473700" cy="1143001"/>
            <a:chOff x="1687878" y="5289815"/>
            <a:chExt cx="5473700" cy="1143001"/>
          </a:xfrm>
        </p:grpSpPr>
        <p:grpSp>
          <p:nvGrpSpPr>
            <p:cNvPr id="6" name="Group 5"/>
            <p:cNvGrpSpPr/>
            <p:nvPr/>
          </p:nvGrpSpPr>
          <p:grpSpPr>
            <a:xfrm>
              <a:off x="1687878" y="5289815"/>
              <a:ext cx="5473700" cy="1143001"/>
              <a:chOff x="1589906" y="920976"/>
              <a:chExt cx="5473700" cy="1143001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589906" y="920976"/>
                <a:ext cx="5473700" cy="11430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sp>
            <p:nvSpPr>
              <p:cNvPr id="4" name="Rectangle 3"/>
              <p:cNvSpPr/>
              <p:nvPr/>
            </p:nvSpPr>
            <p:spPr>
              <a:xfrm>
                <a:off x="1589906" y="920976"/>
                <a:ext cx="3123494" cy="2736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5066968" y="1815493"/>
                <a:ext cx="1996638" cy="24848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" name="Connecteur droit 9"/>
            <p:cNvCxnSpPr/>
            <p:nvPr/>
          </p:nvCxnSpPr>
          <p:spPr>
            <a:xfrm>
              <a:off x="2177143" y="5861315"/>
              <a:ext cx="62048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>
              <a:off x="4713400" y="6121292"/>
              <a:ext cx="2350788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>
              <a:off x="1785349" y="6413284"/>
              <a:ext cx="325281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8784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872</Words>
  <Application>Microsoft Office PowerPoint</Application>
  <PresentationFormat>Affichage à l'écran (4:3)</PresentationFormat>
  <Paragraphs>122</Paragraphs>
  <Slides>16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mz mz</dc:creator>
  <cp:lastModifiedBy>MartinezM</cp:lastModifiedBy>
  <cp:revision>116</cp:revision>
  <dcterms:created xsi:type="dcterms:W3CDTF">2015-02-10T20:20:56Z</dcterms:created>
  <dcterms:modified xsi:type="dcterms:W3CDTF">2019-08-27T07:15:50Z</dcterms:modified>
</cp:coreProperties>
</file>