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329" r:id="rId3"/>
    <p:sldId id="351" r:id="rId4"/>
    <p:sldId id="349" r:id="rId5"/>
    <p:sldId id="345" r:id="rId6"/>
    <p:sldId id="267" r:id="rId7"/>
    <p:sldId id="300" r:id="rId8"/>
    <p:sldId id="264" r:id="rId9"/>
    <p:sldId id="260" r:id="rId10"/>
    <p:sldId id="277" r:id="rId11"/>
    <p:sldId id="265" r:id="rId12"/>
    <p:sldId id="325" r:id="rId13"/>
    <p:sldId id="332" r:id="rId14"/>
    <p:sldId id="309" r:id="rId15"/>
    <p:sldId id="266" r:id="rId16"/>
    <p:sldId id="268" r:id="rId17"/>
    <p:sldId id="352" r:id="rId18"/>
    <p:sldId id="270" r:id="rId19"/>
    <p:sldId id="379" r:id="rId20"/>
    <p:sldId id="305" r:id="rId21"/>
    <p:sldId id="321" r:id="rId22"/>
    <p:sldId id="322" r:id="rId23"/>
    <p:sldId id="308" r:id="rId24"/>
    <p:sldId id="296" r:id="rId25"/>
    <p:sldId id="323" r:id="rId26"/>
    <p:sldId id="331" r:id="rId27"/>
    <p:sldId id="360" r:id="rId28"/>
    <p:sldId id="324" r:id="rId29"/>
    <p:sldId id="353" r:id="rId30"/>
    <p:sldId id="354" r:id="rId31"/>
    <p:sldId id="292" r:id="rId32"/>
    <p:sldId id="371" r:id="rId33"/>
    <p:sldId id="299" r:id="rId34"/>
    <p:sldId id="373" r:id="rId35"/>
    <p:sldId id="361" r:id="rId36"/>
    <p:sldId id="357" r:id="rId37"/>
    <p:sldId id="320" r:id="rId38"/>
    <p:sldId id="350" r:id="rId39"/>
    <p:sldId id="307" r:id="rId40"/>
    <p:sldId id="368" r:id="rId41"/>
    <p:sldId id="362" r:id="rId42"/>
    <p:sldId id="380" r:id="rId43"/>
    <p:sldId id="372" r:id="rId44"/>
    <p:sldId id="375" r:id="rId45"/>
    <p:sldId id="279" r:id="rId46"/>
    <p:sldId id="337" r:id="rId47"/>
    <p:sldId id="280" r:id="rId48"/>
    <p:sldId id="263" r:id="rId49"/>
    <p:sldId id="339" r:id="rId50"/>
    <p:sldId id="276" r:id="rId51"/>
    <p:sldId id="303" r:id="rId52"/>
    <p:sldId id="302" r:id="rId5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DE799"/>
    <a:srgbClr val="BBBB08"/>
    <a:srgbClr val="41BDE5"/>
    <a:srgbClr val="3FB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99" autoAdjust="0"/>
    <p:restoredTop sz="95096" autoAdjust="0"/>
  </p:normalViewPr>
  <p:slideViewPr>
    <p:cSldViewPr>
      <p:cViewPr>
        <p:scale>
          <a:sx n="75" d="100"/>
          <a:sy n="75" d="100"/>
        </p:scale>
        <p:origin x="-618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39770-3983-0042-BFD1-96D58BCB6231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3AD2B-7F11-CA42-8640-5B896D1EDDF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7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altLang="fr-FR" dirty="0" smtClean="0"/>
              <a:t>Avantages PO: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Simple 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Évite l’hospitalisation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Économique  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Personnel spécialisé non nécessaire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Incidence de complications faible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Plus confortable pour le patient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Moins risque complication iatrogénique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Implique la famille et rassure les parents sur leurs capacités de jouer un rôle dans les soins de leur enfant.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Rapide: aucun retard dans la réhydratation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Peut être utilisée dans tous les types de déshydratation</a:t>
            </a:r>
          </a:p>
          <a:p>
            <a:pPr eaLnBrk="1" hangingPunct="1"/>
            <a:endParaRPr lang="fr-CA" altLang="fr-FR" dirty="0" smtClean="0"/>
          </a:p>
          <a:p>
            <a:pPr eaLnBrk="1" hangingPunct="1"/>
            <a:r>
              <a:rPr lang="fr-CA" altLang="fr-FR" dirty="0" smtClean="0"/>
              <a:t>Contre-indications à la réhydratation orale: 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Choc, déshydratation sévère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État de conscience altéré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err="1" smtClean="0"/>
              <a:t>Hypernatrémie</a:t>
            </a:r>
            <a:r>
              <a:rPr lang="fr-CA" altLang="fr-FR" dirty="0" smtClean="0"/>
              <a:t> sévère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Suspicion d’abdomen chirurgical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Incapacité de compenser les pertes liquidiennes</a:t>
            </a:r>
            <a:r>
              <a:rPr lang="fr-CA" altLang="fr-FR" baseline="0" dirty="0" smtClean="0"/>
              <a:t> </a:t>
            </a:r>
            <a:endParaRPr lang="fr-CA" altLang="fr-FR" dirty="0" smtClean="0"/>
          </a:p>
          <a:p>
            <a:pPr eaLnBrk="1" hangingPunct="1"/>
            <a:endParaRPr lang="fr-CA" altLang="fr-FR" dirty="0" smtClean="0"/>
          </a:p>
          <a:p>
            <a:pPr eaLnBrk="1" hangingPunct="1"/>
            <a:r>
              <a:rPr lang="fr-CA" altLang="fr-FR" dirty="0" smtClean="0"/>
              <a:t>Réticences: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Manque d’informations?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Résistance au changement?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Dépendance face à la réhydratation intraveineuse?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Disponibilité des parents essentielle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Contexte hospitalier…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21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Courier New" panose="02070309020205020404" pitchFamily="49" charset="0"/>
              <a:buNone/>
            </a:pPr>
            <a:endParaRPr lang="fr-CH" dirty="0" smtClean="0"/>
          </a:p>
          <a:p>
            <a:pPr lvl="1">
              <a:lnSpc>
                <a:spcPct val="80000"/>
              </a:lnSpc>
              <a:buFont typeface="Arial"/>
              <a:buChar char="•"/>
            </a:pPr>
            <a:endParaRPr lang="fr-CA" altLang="fr-FR" sz="24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4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diarrhées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la cause la plus </a:t>
            </a:r>
            <a:r>
              <a:rPr lang="en-US" dirty="0" err="1" smtClean="0"/>
              <a:t>fréquente</a:t>
            </a:r>
            <a:r>
              <a:rPr lang="en-US" dirty="0" smtClean="0"/>
              <a:t> de </a:t>
            </a:r>
            <a:r>
              <a:rPr lang="en-US" dirty="0" err="1" smtClean="0"/>
              <a:t>perte</a:t>
            </a:r>
            <a:r>
              <a:rPr lang="en-US" dirty="0" smtClean="0"/>
              <a:t> de bicarbonates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0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diarrhées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la cause la plus </a:t>
            </a:r>
            <a:r>
              <a:rPr lang="en-US" dirty="0" err="1" smtClean="0"/>
              <a:t>fréquente</a:t>
            </a:r>
            <a:r>
              <a:rPr lang="en-US" dirty="0" smtClean="0"/>
              <a:t> de </a:t>
            </a:r>
            <a:r>
              <a:rPr lang="en-US" dirty="0" err="1" smtClean="0"/>
              <a:t>perte</a:t>
            </a:r>
            <a:r>
              <a:rPr lang="en-US" dirty="0" smtClean="0"/>
              <a:t> de bicarbonates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0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diarrhées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la cause la plus </a:t>
            </a:r>
            <a:r>
              <a:rPr lang="en-US" dirty="0" err="1" smtClean="0"/>
              <a:t>fréquente</a:t>
            </a:r>
            <a:r>
              <a:rPr lang="en-US" dirty="0" smtClean="0"/>
              <a:t> de </a:t>
            </a:r>
            <a:r>
              <a:rPr lang="en-US" dirty="0" err="1" smtClean="0"/>
              <a:t>perte</a:t>
            </a:r>
            <a:r>
              <a:rPr lang="en-US" dirty="0" smtClean="0"/>
              <a:t> de bicarbonates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0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diarrhées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la cause la plus </a:t>
            </a:r>
            <a:r>
              <a:rPr lang="en-US" dirty="0" err="1" smtClean="0"/>
              <a:t>fréquente</a:t>
            </a:r>
            <a:r>
              <a:rPr lang="en-US" dirty="0" smtClean="0"/>
              <a:t> de </a:t>
            </a:r>
            <a:r>
              <a:rPr lang="en-US" dirty="0" err="1" smtClean="0"/>
              <a:t>perte</a:t>
            </a:r>
            <a:r>
              <a:rPr lang="en-US" dirty="0" smtClean="0"/>
              <a:t> de bicarbonates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0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diarrhées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la cause la plus </a:t>
            </a:r>
            <a:r>
              <a:rPr lang="en-US" dirty="0" err="1" smtClean="0"/>
              <a:t>fréquente</a:t>
            </a:r>
            <a:r>
              <a:rPr lang="en-US" dirty="0" smtClean="0"/>
              <a:t> de </a:t>
            </a:r>
            <a:r>
              <a:rPr lang="en-US" dirty="0" err="1" smtClean="0"/>
              <a:t>perte</a:t>
            </a:r>
            <a:r>
              <a:rPr lang="en-US" dirty="0" smtClean="0"/>
              <a:t> de bicarbonates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09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Stimulation</a:t>
            </a:r>
            <a:r>
              <a:rPr lang="en-US" sz="1200" baseline="0" dirty="0" smtClean="0"/>
              <a:t> de la </a:t>
            </a:r>
            <a:r>
              <a:rPr lang="en-US" sz="1200" baseline="0" dirty="0" err="1" smtClean="0"/>
              <a:t>sécrétion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d’ADH</a:t>
            </a:r>
            <a:r>
              <a:rPr lang="en-US" sz="1200" baseline="0" dirty="0" smtClean="0"/>
              <a:t>: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err="1" smtClean="0"/>
              <a:t>Osmotique</a:t>
            </a:r>
            <a:r>
              <a:rPr lang="en-US" sz="1200" dirty="0" smtClean="0"/>
              <a:t> </a:t>
            </a:r>
            <a:r>
              <a:rPr lang="en-US" sz="1200" dirty="0" err="1" smtClean="0"/>
              <a:t>dès</a:t>
            </a:r>
            <a:r>
              <a:rPr lang="en-US" sz="1200" dirty="0" smtClean="0"/>
              <a:t> </a:t>
            </a:r>
            <a:r>
              <a:rPr lang="en-US" sz="1200" dirty="0" err="1" smtClean="0"/>
              <a:t>que</a:t>
            </a:r>
            <a:r>
              <a:rPr lang="en-US" sz="1200" dirty="0" smtClean="0"/>
              <a:t> 1% de augmentation de </a:t>
            </a:r>
            <a:r>
              <a:rPr lang="en-US" sz="1200" dirty="0" err="1" smtClean="0"/>
              <a:t>l’osmolarité</a:t>
            </a:r>
            <a:r>
              <a:rPr lang="en-US" sz="1200" dirty="0" smtClean="0"/>
              <a:t> et de </a:t>
            </a:r>
            <a:r>
              <a:rPr lang="en-US" sz="1200" dirty="0" err="1" smtClean="0"/>
              <a:t>façon</a:t>
            </a:r>
            <a:r>
              <a:rPr lang="en-US" sz="1200" dirty="0" smtClean="0"/>
              <a:t> </a:t>
            </a:r>
            <a:r>
              <a:rPr lang="en-US" sz="1200" dirty="0" err="1" smtClean="0"/>
              <a:t>proportionnelle</a:t>
            </a:r>
            <a:r>
              <a:rPr lang="en-US" sz="1200" dirty="0" smtClean="0"/>
              <a:t>. steady state = 283 </a:t>
            </a:r>
            <a:r>
              <a:rPr lang="en-US" sz="1200" dirty="0" err="1" smtClean="0"/>
              <a:t>mosm</a:t>
            </a:r>
            <a:r>
              <a:rPr lang="en-US" sz="1200" dirty="0" smtClean="0"/>
              <a:t>/L.</a:t>
            </a:r>
            <a:r>
              <a:rPr lang="en-US" sz="1200" dirty="0" smtClean="0">
                <a:sym typeface="Wingdings"/>
              </a:rPr>
              <a:t> NB. La </a:t>
            </a:r>
            <a:r>
              <a:rPr lang="en-US" sz="1200" dirty="0" err="1" smtClean="0">
                <a:sym typeface="Wingdings"/>
              </a:rPr>
              <a:t>soif</a:t>
            </a:r>
            <a:r>
              <a:rPr lang="en-US" sz="1200" dirty="0" smtClean="0">
                <a:sym typeface="Wingdings"/>
              </a:rPr>
              <a:t> (</a:t>
            </a:r>
            <a:r>
              <a:rPr lang="en-US" sz="1200" dirty="0" err="1" smtClean="0">
                <a:sym typeface="Wingdings"/>
              </a:rPr>
              <a:t>déclenchée</a:t>
            </a:r>
            <a:r>
              <a:rPr lang="en-US" sz="1200" dirty="0" smtClean="0">
                <a:sym typeface="Wingdings"/>
              </a:rPr>
              <a:t> par stimulation des </a:t>
            </a:r>
            <a:r>
              <a:rPr lang="en-US" sz="1200" dirty="0" err="1" smtClean="0">
                <a:sym typeface="Wingdings"/>
              </a:rPr>
              <a:t>noyaux</a:t>
            </a:r>
            <a:r>
              <a:rPr lang="en-US" sz="1200" dirty="0" smtClean="0">
                <a:sym typeface="Wingdings"/>
              </a:rPr>
              <a:t> </a:t>
            </a:r>
            <a:r>
              <a:rPr lang="en-US" sz="1200" dirty="0" err="1" smtClean="0">
                <a:sym typeface="Wingdings"/>
              </a:rPr>
              <a:t>ventro-médian</a:t>
            </a:r>
            <a:r>
              <a:rPr lang="en-US" sz="1200" dirty="0" smtClean="0">
                <a:sym typeface="Wingdings"/>
              </a:rPr>
              <a:t>) </a:t>
            </a:r>
            <a:r>
              <a:rPr lang="en-US" sz="1200" dirty="0" err="1" smtClean="0">
                <a:sym typeface="Wingdings"/>
              </a:rPr>
              <a:t>survient</a:t>
            </a:r>
            <a:r>
              <a:rPr lang="en-US" sz="1200" dirty="0" smtClean="0">
                <a:sym typeface="Wingdings"/>
              </a:rPr>
              <a:t> après la stimulation de </a:t>
            </a:r>
            <a:r>
              <a:rPr lang="en-US" sz="1200" dirty="0" err="1" smtClean="0">
                <a:sym typeface="Wingdings"/>
              </a:rPr>
              <a:t>l’ADH</a:t>
            </a:r>
            <a:r>
              <a:rPr lang="en-US" sz="1200" dirty="0" smtClean="0">
                <a:sym typeface="Wingdings"/>
              </a:rPr>
              <a:t> </a:t>
            </a:r>
            <a:r>
              <a:rPr lang="en-US" sz="1200" dirty="0" err="1" smtClean="0">
                <a:sym typeface="Wingdings"/>
              </a:rPr>
              <a:t>à</a:t>
            </a:r>
            <a:r>
              <a:rPr lang="en-US" sz="1200" dirty="0" smtClean="0">
                <a:sym typeface="Wingdings"/>
              </a:rPr>
              <a:t> des </a:t>
            </a:r>
            <a:r>
              <a:rPr lang="en-US" sz="1200" dirty="0" err="1" smtClean="0">
                <a:sym typeface="Wingdings"/>
              </a:rPr>
              <a:t>valeurs</a:t>
            </a:r>
            <a:r>
              <a:rPr lang="en-US" sz="1200" dirty="0" smtClean="0">
                <a:sym typeface="Wingdings"/>
              </a:rPr>
              <a:t> plus haute </a:t>
            </a:r>
            <a:r>
              <a:rPr lang="en-US" sz="1200" dirty="0" err="1" smtClean="0">
                <a:sym typeface="Wingdings"/>
              </a:rPr>
              <a:t>d’osmolarité</a:t>
            </a:r>
            <a:r>
              <a:rPr lang="en-US" sz="1200" dirty="0" smtClean="0">
                <a:sym typeface="Wingdings"/>
              </a:rPr>
              <a:t>.</a:t>
            </a:r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 smtClean="0">
                <a:sym typeface="Wingdings"/>
              </a:rPr>
              <a:t>Non </a:t>
            </a:r>
            <a:r>
              <a:rPr lang="en-US" sz="2400" dirty="0" err="1" smtClean="0">
                <a:sym typeface="Wingdings"/>
              </a:rPr>
              <a:t>osmotique</a:t>
            </a:r>
            <a:r>
              <a:rPr lang="en-US" sz="2400" dirty="0" smtClean="0">
                <a:sym typeface="Wingdings"/>
              </a:rPr>
              <a:t> par stimulation de </a:t>
            </a:r>
            <a:r>
              <a:rPr lang="en-US" sz="2400" dirty="0" err="1" smtClean="0">
                <a:sym typeface="Wingdings"/>
              </a:rPr>
              <a:t>baro-récepteur</a:t>
            </a:r>
            <a:r>
              <a:rPr lang="en-US" sz="2400" dirty="0" smtClean="0">
                <a:sym typeface="Wingdings"/>
              </a:rPr>
              <a:t> (</a:t>
            </a:r>
            <a:r>
              <a:rPr lang="en-US" sz="2400" dirty="0" err="1" smtClean="0">
                <a:sym typeface="Wingdings"/>
              </a:rPr>
              <a:t>atriaux</a:t>
            </a:r>
            <a:r>
              <a:rPr lang="en-US" sz="2400" dirty="0" smtClean="0">
                <a:sym typeface="Wingdings"/>
              </a:rPr>
              <a:t>, arc </a:t>
            </a:r>
            <a:r>
              <a:rPr lang="en-US" sz="2400" dirty="0" err="1" smtClean="0">
                <a:sym typeface="Wingdings"/>
              </a:rPr>
              <a:t>aortique</a:t>
            </a:r>
            <a:r>
              <a:rPr lang="en-US" sz="2400" dirty="0" smtClean="0">
                <a:sym typeface="Wingdings"/>
              </a:rPr>
              <a:t>, </a:t>
            </a:r>
            <a:r>
              <a:rPr lang="en-US" sz="2400" dirty="0" err="1" smtClean="0">
                <a:sym typeface="Wingdings"/>
              </a:rPr>
              <a:t>carotidien</a:t>
            </a:r>
            <a:r>
              <a:rPr lang="en-US" sz="2400" dirty="0" smtClean="0">
                <a:sym typeface="Wingdings"/>
              </a:rPr>
              <a:t> et </a:t>
            </a:r>
            <a:r>
              <a:rPr lang="en-US" sz="2400" dirty="0" err="1" smtClean="0">
                <a:sym typeface="Wingdings"/>
              </a:rPr>
              <a:t>dans</a:t>
            </a:r>
            <a:r>
              <a:rPr lang="en-US" sz="2400" dirty="0" smtClean="0">
                <a:sym typeface="Wingdings"/>
              </a:rPr>
              <a:t> le </a:t>
            </a:r>
            <a:r>
              <a:rPr lang="en-US" sz="2400" dirty="0" err="1" smtClean="0">
                <a:sym typeface="Wingdings"/>
              </a:rPr>
              <a:t>système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veineux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pulmonaire</a:t>
            </a:r>
            <a:r>
              <a:rPr lang="en-US" sz="2400" dirty="0" smtClean="0">
                <a:sym typeface="Wingdings"/>
              </a:rPr>
              <a:t>) </a:t>
            </a:r>
            <a:r>
              <a:rPr lang="en-US" sz="2400" dirty="0" err="1" smtClean="0">
                <a:sym typeface="Wingdings"/>
              </a:rPr>
              <a:t>dès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une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perte</a:t>
            </a:r>
            <a:r>
              <a:rPr lang="en-US" sz="2400" dirty="0" smtClean="0">
                <a:sym typeface="Wingdings"/>
              </a:rPr>
              <a:t> de volume </a:t>
            </a:r>
            <a:r>
              <a:rPr lang="en-US" sz="2400" dirty="0" err="1" smtClean="0">
                <a:sym typeface="Wingdings"/>
              </a:rPr>
              <a:t>plasmatique</a:t>
            </a:r>
            <a:r>
              <a:rPr lang="en-US" sz="2400" dirty="0" smtClean="0">
                <a:sym typeface="Wingdings"/>
              </a:rPr>
              <a:t>  de </a:t>
            </a:r>
            <a:r>
              <a:rPr lang="en-US" sz="2400" b="1" dirty="0" smtClean="0">
                <a:sym typeface="Wingdings"/>
              </a:rPr>
              <a:t>5-10%</a:t>
            </a:r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400" b="1" dirty="0" smtClean="0">
              <a:sym typeface="Wingdings"/>
            </a:endParaRPr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400" b="1" dirty="0" smtClean="0">
              <a:sym typeface="Wingdings"/>
            </a:endParaRPr>
          </a:p>
          <a:p>
            <a:r>
              <a:rPr lang="en-US" dirty="0" err="1" smtClean="0"/>
              <a:t>Traitement</a:t>
            </a:r>
            <a:r>
              <a:rPr lang="en-US" dirty="0" smtClean="0"/>
              <a:t> (</a:t>
            </a:r>
            <a:r>
              <a:rPr lang="en-US" sz="1000" i="1" dirty="0" smtClean="0"/>
              <a:t>Pediatrics in Review 2018;39;27</a:t>
            </a:r>
            <a:r>
              <a:rPr lang="en-US" dirty="0" smtClean="0"/>
              <a:t>):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Restriction </a:t>
            </a:r>
            <a:r>
              <a:rPr lang="en-US" dirty="0" err="1" smtClean="0"/>
              <a:t>hydrique</a:t>
            </a:r>
            <a:r>
              <a:rPr lang="en-US" dirty="0" smtClean="0"/>
              <a:t> (</a:t>
            </a:r>
            <a:r>
              <a:rPr lang="en-US" dirty="0" err="1" smtClean="0"/>
              <a:t>mais</a:t>
            </a:r>
            <a:r>
              <a:rPr lang="en-US" dirty="0" smtClean="0"/>
              <a:t> pas de consensus </a:t>
            </a:r>
            <a:r>
              <a:rPr lang="en-US" dirty="0" err="1" smtClean="0"/>
              <a:t>sur</a:t>
            </a:r>
            <a:r>
              <a:rPr lang="en-US" dirty="0" smtClean="0"/>
              <a:t> </a:t>
            </a:r>
            <a:r>
              <a:rPr lang="en-US" dirty="0" err="1" smtClean="0"/>
              <a:t>combien</a:t>
            </a:r>
            <a:r>
              <a:rPr lang="en-US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Furosémide</a:t>
            </a:r>
            <a:r>
              <a:rPr lang="en-US" dirty="0" smtClean="0"/>
              <a:t> (car </a:t>
            </a:r>
            <a:r>
              <a:rPr lang="en-US" dirty="0" err="1" smtClean="0"/>
              <a:t>perte</a:t>
            </a:r>
            <a:r>
              <a:rPr lang="en-US" dirty="0" smtClean="0"/>
              <a:t> H</a:t>
            </a:r>
            <a:r>
              <a:rPr lang="en-US" baseline="-25000" dirty="0" smtClean="0"/>
              <a:t>2</a:t>
            </a:r>
            <a:r>
              <a:rPr lang="en-US" dirty="0" smtClean="0"/>
              <a:t>O &gt; </a:t>
            </a:r>
            <a:r>
              <a:rPr lang="en-US" dirty="0" err="1" smtClean="0"/>
              <a:t>perte</a:t>
            </a:r>
            <a:r>
              <a:rPr lang="en-US" dirty="0" smtClean="0"/>
              <a:t> Na</a:t>
            </a:r>
            <a:r>
              <a:rPr lang="en-US" baseline="30000" dirty="0" smtClean="0"/>
              <a:t>+</a:t>
            </a:r>
            <a:r>
              <a:rPr lang="en-US" dirty="0" smtClean="0"/>
              <a:t> et K</a:t>
            </a:r>
            <a:r>
              <a:rPr lang="en-US" baseline="30000" dirty="0" smtClean="0"/>
              <a:t>+</a:t>
            </a:r>
            <a:r>
              <a:rPr lang="en-US" dirty="0" smtClean="0"/>
              <a:t>) </a:t>
            </a:r>
            <a:r>
              <a:rPr lang="en-US" dirty="0" smtClean="0">
                <a:sym typeface="Wingdings"/>
              </a:rPr>
              <a:t> compensation </a:t>
            </a:r>
            <a:r>
              <a:rPr lang="en-US" dirty="0" err="1" smtClean="0">
                <a:sym typeface="Wingdings"/>
              </a:rPr>
              <a:t>perte</a:t>
            </a:r>
            <a:r>
              <a:rPr lang="en-US" dirty="0" smtClean="0">
                <a:sym typeface="Wingdings"/>
              </a:rPr>
              <a:t> par </a:t>
            </a:r>
            <a:r>
              <a:rPr lang="en-US" dirty="0" smtClean="0"/>
              <a:t> </a:t>
            </a:r>
            <a:r>
              <a:rPr lang="en-US" dirty="0" err="1" smtClean="0"/>
              <a:t>apports</a:t>
            </a:r>
            <a:r>
              <a:rPr lang="en-US" dirty="0" smtClean="0"/>
              <a:t> </a:t>
            </a:r>
            <a:r>
              <a:rPr lang="en-US" dirty="0" err="1" smtClean="0"/>
              <a:t>supplémentaires</a:t>
            </a:r>
            <a:r>
              <a:rPr lang="en-US" dirty="0" smtClean="0"/>
              <a:t> Na et K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Supplémenter</a:t>
            </a:r>
            <a:r>
              <a:rPr lang="en-US" dirty="0" smtClean="0"/>
              <a:t> en </a:t>
            </a:r>
            <a:r>
              <a:rPr lang="en-US" dirty="0" err="1" smtClean="0"/>
              <a:t>urée</a:t>
            </a:r>
            <a:r>
              <a:rPr lang="en-US" dirty="0" smtClean="0"/>
              <a:t> car </a:t>
            </a:r>
            <a:r>
              <a:rPr lang="en-US" dirty="0" err="1" smtClean="0"/>
              <a:t>entrâine</a:t>
            </a:r>
            <a:r>
              <a:rPr lang="en-US" dirty="0" smtClean="0"/>
              <a:t> de </a:t>
            </a:r>
            <a:r>
              <a:rPr lang="en-US" dirty="0" err="1" smtClean="0"/>
              <a:t>l’eau</a:t>
            </a:r>
            <a:r>
              <a:rPr lang="en-US" dirty="0" smtClean="0"/>
              <a:t> avec.</a:t>
            </a:r>
          </a:p>
          <a:p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400" b="1" dirty="0" smtClean="0"/>
          </a:p>
          <a:p>
            <a:pPr marL="0" indent="0">
              <a:buFont typeface="Arial"/>
              <a:buNone/>
            </a:pPr>
            <a:endParaRPr lang="en-US" sz="1200" dirty="0" smtClean="0">
              <a:sym typeface="Wingdings"/>
            </a:endParaRPr>
          </a:p>
          <a:p>
            <a:pPr marL="171450" indent="-171450">
              <a:buFont typeface="Arial"/>
              <a:buChar char="•"/>
            </a:pPr>
            <a:endParaRPr lang="en-US" sz="1200" dirty="0" smtClean="0"/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87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09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53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29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altLang="fr-FR" dirty="0" smtClean="0"/>
              <a:t>Avantages PO: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Simple 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Évite l’hospitalisation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Économique  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Personnel spécialisé non nécessaire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Incidence de complications faible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Plus confortable pour le patient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Moins risque complication iatrogénique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Implique la famille et rassure les parents sur leurs capacités de jouer un rôle dans les soins de leur enfant.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Rapide: aucun retard dans la réhydratation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Peut être utilisée dans tous les types de déshydratation</a:t>
            </a:r>
          </a:p>
          <a:p>
            <a:pPr eaLnBrk="1" hangingPunct="1"/>
            <a:endParaRPr lang="fr-CA" altLang="fr-FR" dirty="0" smtClean="0"/>
          </a:p>
          <a:p>
            <a:pPr eaLnBrk="1" hangingPunct="1"/>
            <a:r>
              <a:rPr lang="fr-CA" altLang="fr-FR" dirty="0" smtClean="0"/>
              <a:t>Contre-indications à la réhydratation orale: 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Choc, déshydratation sévère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État de conscience altéré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err="1" smtClean="0"/>
              <a:t>Hypernatrémie</a:t>
            </a:r>
            <a:r>
              <a:rPr lang="fr-CA" altLang="fr-FR" dirty="0" smtClean="0"/>
              <a:t> sévère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Suspicion d’abdomen chirurgical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Incapacité de compenser les pertes liquidiennes</a:t>
            </a:r>
            <a:r>
              <a:rPr lang="fr-CA" altLang="fr-FR" baseline="0" dirty="0" smtClean="0"/>
              <a:t> </a:t>
            </a:r>
            <a:endParaRPr lang="fr-CA" altLang="fr-FR" dirty="0" smtClean="0"/>
          </a:p>
          <a:p>
            <a:pPr eaLnBrk="1" hangingPunct="1"/>
            <a:endParaRPr lang="fr-CA" altLang="fr-FR" dirty="0" smtClean="0"/>
          </a:p>
          <a:p>
            <a:pPr eaLnBrk="1" hangingPunct="1"/>
            <a:r>
              <a:rPr lang="fr-CA" altLang="fr-FR" dirty="0" smtClean="0"/>
              <a:t>Réticences: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Manque d’informations?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Résistance au changement?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Dépendance face à la réhydratation intraveineuse?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Disponibilité des parents essentielle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Contexte hospitalier…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21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dirty="0" smtClean="0"/>
              <a:t>Les </a:t>
            </a:r>
            <a:r>
              <a:rPr lang="fr-FR" sz="1200" b="1" dirty="0" smtClean="0"/>
              <a:t>parasites acquis en Europe </a:t>
            </a:r>
            <a:r>
              <a:rPr lang="fr-FR" sz="1200" dirty="0" smtClean="0"/>
              <a:t>(</a:t>
            </a:r>
            <a:r>
              <a:rPr lang="fr-FR" sz="1200" dirty="0" err="1" smtClean="0"/>
              <a:t>Cryptosporidium</a:t>
            </a:r>
            <a:r>
              <a:rPr lang="fr-FR" sz="1200" dirty="0" smtClean="0"/>
              <a:t> et Giardia) ne font habituellement </a:t>
            </a:r>
            <a:r>
              <a:rPr lang="fr-FR" sz="1200" b="1" dirty="0" smtClean="0"/>
              <a:t>pas de diarrhées</a:t>
            </a:r>
            <a:r>
              <a:rPr lang="fr-FR" sz="1200" dirty="0" smtClean="0"/>
              <a:t> chez l’enfant sain ou alors elles sont </a:t>
            </a:r>
            <a:r>
              <a:rPr lang="fr-FR" sz="1200" b="1" dirty="0" smtClean="0"/>
              <a:t>chroniques</a:t>
            </a:r>
            <a:r>
              <a:rPr lang="fr-FR" sz="1200" dirty="0" smtClean="0"/>
              <a:t>. </a:t>
            </a:r>
          </a:p>
          <a:p>
            <a:pPr lvl="0"/>
            <a:r>
              <a:rPr lang="fr-FR" sz="1200" dirty="0" smtClean="0"/>
              <a:t>Par contre les parasites issus des </a:t>
            </a:r>
            <a:r>
              <a:rPr lang="fr-FR" sz="1200" b="1" dirty="0" smtClean="0"/>
              <a:t>pays en développement </a:t>
            </a:r>
            <a:r>
              <a:rPr lang="fr-FR" sz="1200" dirty="0" smtClean="0"/>
              <a:t>(</a:t>
            </a:r>
            <a:r>
              <a:rPr lang="fr-FR" sz="1200" dirty="0" err="1" smtClean="0"/>
              <a:t>Isoospora</a:t>
            </a:r>
            <a:r>
              <a:rPr lang="fr-FR" sz="1200" dirty="0" smtClean="0"/>
              <a:t> belli, </a:t>
            </a:r>
            <a:r>
              <a:rPr lang="fr-FR" sz="1200" dirty="0" err="1" smtClean="0"/>
              <a:t>Strongyloides</a:t>
            </a:r>
            <a:r>
              <a:rPr lang="fr-FR" sz="1200" dirty="0" smtClean="0"/>
              <a:t> </a:t>
            </a:r>
            <a:r>
              <a:rPr lang="fr-FR" sz="1200" dirty="0" err="1" smtClean="0"/>
              <a:t>stercoralis</a:t>
            </a:r>
            <a:r>
              <a:rPr lang="fr-FR" sz="1200" dirty="0" smtClean="0"/>
              <a:t>, </a:t>
            </a:r>
            <a:r>
              <a:rPr lang="fr-FR" sz="1200" dirty="0" err="1" smtClean="0"/>
              <a:t>Trichuris</a:t>
            </a:r>
            <a:r>
              <a:rPr lang="fr-FR" sz="1200" dirty="0" smtClean="0"/>
              <a:t> </a:t>
            </a:r>
            <a:r>
              <a:rPr lang="fr-FR" sz="1200" dirty="0" err="1" smtClean="0"/>
              <a:t>trichiuria</a:t>
            </a:r>
            <a:r>
              <a:rPr lang="fr-FR" sz="1200" dirty="0" smtClean="0"/>
              <a:t>, </a:t>
            </a:r>
            <a:r>
              <a:rPr lang="fr-FR" sz="1200" dirty="0" err="1" smtClean="0"/>
              <a:t>Entamoeba</a:t>
            </a:r>
            <a:r>
              <a:rPr lang="fr-FR" sz="1200" dirty="0" smtClean="0"/>
              <a:t> </a:t>
            </a:r>
            <a:r>
              <a:rPr lang="fr-FR" sz="1200" dirty="0" err="1" smtClean="0"/>
              <a:t>histolytica</a:t>
            </a:r>
            <a:r>
              <a:rPr lang="fr-FR" sz="1200" dirty="0" smtClean="0"/>
              <a:t>) font des diarrhées.</a:t>
            </a: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09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Abnormal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turgor, and abnormal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respiratory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pattern to be the best predictors. (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Pediatrics in Review 2015;36;274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37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43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4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Pediatrics in Review 2015;36;274</a:t>
            </a:r>
            <a:endParaRPr lang="en-US" dirty="0" smtClean="0"/>
          </a:p>
          <a:p>
            <a:pPr marL="914400" lvl="2" indent="0">
              <a:buFont typeface="Arial"/>
              <a:buNone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lvl="2" indent="-171450">
              <a:buFont typeface="Arial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Gazométrie (souvent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normale ad déshydratation modérée-sévère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Mesurer: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543050" lvl="3" indent="-171450">
              <a:buFont typeface="Arial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sodium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DH sévère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c’est dans ce cas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l’anomalie la</a:t>
            </a:r>
            <a:r>
              <a:rPr lang="fr-F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 plus fréquente </a:t>
            </a:r>
            <a:r>
              <a:rPr lang="fr-F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et permet d’orienter le type de solution de réhydratation</a:t>
            </a:r>
          </a:p>
          <a:p>
            <a:pPr marL="1543050" lvl="3" indent="-171450">
              <a:buFont typeface="Arial"/>
              <a:buChar char="•"/>
            </a:pPr>
            <a:r>
              <a:rPr lang="fr-F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Le </a:t>
            </a:r>
            <a:r>
              <a:rPr lang="fr-F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potassium surtout si diarrhées </a:t>
            </a:r>
            <a:r>
              <a:rPr lang="fr-F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+++ (risque de </a:t>
            </a:r>
            <a:r>
              <a:rPr lang="fr-F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troubles du rythme et iléus paralytique</a:t>
            </a:r>
            <a:r>
              <a:rPr lang="fr-F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)</a:t>
            </a:r>
            <a:endParaRPr lang="fr-FR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543050" marR="0" lvl="3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bicarbonates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sont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bien corrélés à la déshydratation sévère si &lt; 17 </a:t>
            </a:r>
            <a:r>
              <a:rPr lang="fr-FR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mmol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/L</a:t>
            </a:r>
            <a:r>
              <a:rPr lang="fr-F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lvl="2" indent="-171450">
              <a:buFont typeface="Arial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Cultures/recherche virales de selles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germe utile à traiter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Shigellose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Campylobacter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 Salmonella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typhii</a:t>
            </a:r>
            <a:endParaRPr lang="fr-FR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914400" lvl="2" indent="0">
              <a:buFont typeface="Arial"/>
              <a:buNone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	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Tests rapides dans selles pour infection bactérienne:</a:t>
            </a:r>
            <a:endParaRPr lang="fr-FR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000250" lvl="4" indent="-171450">
              <a:buFont typeface="Arial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Leuco dans selles (LR+ 4,5, LR-0,32)</a:t>
            </a:r>
            <a:endParaRPr lang="fr-FR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000250" lvl="4" indent="-171450">
              <a:buFont typeface="Arial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 occulte dans selles (LR+ 3,4, LR-0,37)</a:t>
            </a:r>
            <a:endParaRPr lang="fr-FR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000250" lvl="4" indent="-171450">
              <a:buFont typeface="Arial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Lactoferrine dans selles (LR+ 4,3, LR-0,1)</a:t>
            </a:r>
            <a:endParaRPr lang="fr-FR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lvl="2" indent="-171450">
              <a:buFont typeface="Arial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Urée est aussi bon marqueur de la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32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47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purpose of this study was to evaluate the response of urine specific gravity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urine osmolality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Uosm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when compared with plasma osmolality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euhydration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3% dehydration and then a 2-hour rehydration period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Fifty-six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male and female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collegiate athletes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fr-CH" b="1" dirty="0" smtClean="0"/>
          </a:p>
          <a:p>
            <a:endParaRPr lang="fr-CH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7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733C-5E7E-4B34-A42E-41014DD8A05E}" type="datetimeFigureOut">
              <a:rPr lang="fr-CH" smtClean="0"/>
              <a:t>24.04.2018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AE76-06D2-441A-B128-7CE999D6AB7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33324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733C-5E7E-4B34-A42E-41014DD8A05E}" type="datetimeFigureOut">
              <a:rPr lang="fr-CH" smtClean="0"/>
              <a:t>24.04.2018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AE76-06D2-441A-B128-7CE999D6AB7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7745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733C-5E7E-4B34-A42E-41014DD8A05E}" type="datetimeFigureOut">
              <a:rPr lang="fr-CH" smtClean="0"/>
              <a:t>24.04.2018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AE76-06D2-441A-B128-7CE999D6AB7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2526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733C-5E7E-4B34-A42E-41014DD8A05E}" type="datetimeFigureOut">
              <a:rPr lang="fr-CH" smtClean="0"/>
              <a:t>24.04.2018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AE76-06D2-441A-B128-7CE999D6AB7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4146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733C-5E7E-4B34-A42E-41014DD8A05E}" type="datetimeFigureOut">
              <a:rPr lang="fr-CH" smtClean="0"/>
              <a:t>24.04.2018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AE76-06D2-441A-B128-7CE999D6AB7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6114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733C-5E7E-4B34-A42E-41014DD8A05E}" type="datetimeFigureOut">
              <a:rPr lang="fr-CH" smtClean="0"/>
              <a:t>24.04.2018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AE76-06D2-441A-B128-7CE999D6AB7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4645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733C-5E7E-4B34-A42E-41014DD8A05E}" type="datetimeFigureOut">
              <a:rPr lang="fr-CH" smtClean="0"/>
              <a:t>24.04.2018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AE76-06D2-441A-B128-7CE999D6AB7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0327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733C-5E7E-4B34-A42E-41014DD8A05E}" type="datetimeFigureOut">
              <a:rPr lang="fr-CH" smtClean="0"/>
              <a:t>24.04.2018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AE76-06D2-441A-B128-7CE999D6AB7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6211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733C-5E7E-4B34-A42E-41014DD8A05E}" type="datetimeFigureOut">
              <a:rPr lang="fr-CH" smtClean="0"/>
              <a:t>24.04.2018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AE76-06D2-441A-B128-7CE999D6AB7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87550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733C-5E7E-4B34-A42E-41014DD8A05E}" type="datetimeFigureOut">
              <a:rPr lang="fr-CH" smtClean="0"/>
              <a:t>24.04.2018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AE76-06D2-441A-B128-7CE999D6AB7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9168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733C-5E7E-4B34-A42E-41014DD8A05E}" type="datetimeFigureOut">
              <a:rPr lang="fr-CH" smtClean="0"/>
              <a:t>24.04.2018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AE76-06D2-441A-B128-7CE999D6AB7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1908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9733C-5E7E-4B34-A42E-41014DD8A05E}" type="datetimeFigureOut">
              <a:rPr lang="fr-CH" smtClean="0"/>
              <a:t>24.04.2018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8AE76-06D2-441A-B128-7CE999D6AB7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4659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H" b="1" dirty="0" smtClean="0"/>
              <a:t>GEA ET DESHYDRATATION - </a:t>
            </a:r>
            <a:br>
              <a:rPr lang="fr-CH" b="1" dirty="0" smtClean="0"/>
            </a:br>
            <a:r>
              <a:rPr lang="fr-CH" b="1" dirty="0" smtClean="0"/>
              <a:t>BOUSCULER LES IDÉES REÇUES</a:t>
            </a:r>
            <a:endParaRPr lang="fr-CH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5906384" y="6488668"/>
            <a:ext cx="322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Dr </a:t>
            </a:r>
            <a:r>
              <a:rPr lang="fr-CH" dirty="0" err="1" smtClean="0"/>
              <a:t>M.Martinez</a:t>
            </a:r>
            <a:r>
              <a:rPr lang="fr-CH" dirty="0" smtClean="0"/>
              <a:t>, HRC 24.04.2018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1314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3" y="1412776"/>
            <a:ext cx="8971681" cy="320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8"/>
          <p:cNvSpPr/>
          <p:nvPr/>
        </p:nvSpPr>
        <p:spPr>
          <a:xfrm>
            <a:off x="9570" y="-30480"/>
            <a:ext cx="69386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 smtClean="0"/>
              <a:t>PUISSANCES DES </a:t>
            </a:r>
            <a:r>
              <a:rPr lang="fr-FR" sz="4000" b="1" dirty="0" smtClean="0"/>
              <a:t>SCORES </a:t>
            </a:r>
            <a:r>
              <a:rPr lang="fr-FR" sz="4000" b="1" dirty="0" smtClean="0"/>
              <a:t>DE </a:t>
            </a:r>
            <a:r>
              <a:rPr lang="fr-FR" sz="4000" b="1" dirty="0" smtClean="0"/>
              <a:t>DH</a:t>
            </a:r>
            <a:endParaRPr lang="fr-CH" sz="4000" dirty="0"/>
          </a:p>
        </p:txBody>
      </p:sp>
      <p:sp>
        <p:nvSpPr>
          <p:cNvPr id="2" name="Rectangle 1"/>
          <p:cNvSpPr/>
          <p:nvPr/>
        </p:nvSpPr>
        <p:spPr>
          <a:xfrm>
            <a:off x="6372200" y="4520153"/>
            <a:ext cx="2419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i="1" dirty="0"/>
              <a:t>Eur J Pediatr (2017) 176:1021–1026</a:t>
            </a:r>
            <a:endParaRPr lang="fr-FR" sz="1200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5013176"/>
            <a:ext cx="805894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800" dirty="0" smtClean="0"/>
              <a:t>Ces scores </a:t>
            </a:r>
            <a:r>
              <a:rPr lang="fr-CH" sz="2800" dirty="0" smtClean="0"/>
              <a:t>cliniques </a:t>
            </a:r>
            <a:r>
              <a:rPr lang="fr-CH" sz="2800" dirty="0" smtClean="0"/>
              <a:t>ont </a:t>
            </a:r>
            <a:r>
              <a:rPr lang="fr-CH" sz="2800" dirty="0" smtClean="0"/>
              <a:t>une </a:t>
            </a:r>
            <a:r>
              <a:rPr lang="fr-CH" sz="2800" u="sng" dirty="0" smtClean="0">
                <a:solidFill>
                  <a:srgbClr val="FF0000"/>
                </a:solidFill>
              </a:rPr>
              <a:t>faible sensibilité </a:t>
            </a:r>
            <a:r>
              <a:rPr lang="fr-CH" sz="2800" u="sng" dirty="0" smtClean="0">
                <a:solidFill>
                  <a:srgbClr val="FF0000"/>
                </a:solidFill>
              </a:rPr>
              <a:t>ou/et spécificité</a:t>
            </a:r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1838673" y="1772816"/>
            <a:ext cx="2445295" cy="2736304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482245" y="1772816"/>
            <a:ext cx="2538027" cy="2736304"/>
          </a:xfrm>
          <a:prstGeom prst="rect">
            <a:avLst/>
          </a:prstGeom>
          <a:solidFill>
            <a:srgbClr val="0070C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103418" y="1772816"/>
            <a:ext cx="1688356" cy="2736304"/>
          </a:xfrm>
          <a:prstGeom prst="rect">
            <a:avLst/>
          </a:prstGeom>
          <a:solidFill>
            <a:srgbClr val="9DE799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86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2"/>
          <a:stretch/>
        </p:blipFill>
        <p:spPr bwMode="auto">
          <a:xfrm>
            <a:off x="1187624" y="1385646"/>
            <a:ext cx="4607078" cy="34982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597427" y="4803976"/>
            <a:ext cx="24180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err="1"/>
              <a:t>Eur</a:t>
            </a:r>
            <a:r>
              <a:rPr lang="en-US" sz="1200" i="1" dirty="0"/>
              <a:t> J </a:t>
            </a:r>
            <a:r>
              <a:rPr lang="en-US" sz="1200" i="1" dirty="0" err="1"/>
              <a:t>Pediatr</a:t>
            </a:r>
            <a:r>
              <a:rPr lang="en-US" sz="1200" i="1" dirty="0"/>
              <a:t> (2017) 176:1021</a:t>
            </a:r>
            <a:r>
              <a:rPr lang="en-US" sz="1200" b="1" i="1" dirty="0"/>
              <a:t>–</a:t>
            </a:r>
            <a:r>
              <a:rPr lang="en-US" sz="1200" i="1" dirty="0"/>
              <a:t>1026</a:t>
            </a:r>
            <a:endParaRPr lang="fr-CH" sz="1200" dirty="0"/>
          </a:p>
        </p:txBody>
      </p:sp>
      <p:sp>
        <p:nvSpPr>
          <p:cNvPr id="3" name="Rectangle 2"/>
          <p:cNvSpPr/>
          <p:nvPr/>
        </p:nvSpPr>
        <p:spPr>
          <a:xfrm>
            <a:off x="5973690" y="2332941"/>
            <a:ext cx="21602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ZoneTexte 3"/>
          <p:cNvSpPr txBox="1"/>
          <p:nvPr/>
        </p:nvSpPr>
        <p:spPr>
          <a:xfrm>
            <a:off x="6189714" y="2292291"/>
            <a:ext cx="287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dH</a:t>
            </a:r>
            <a:r>
              <a:rPr lang="fr-CH" dirty="0" smtClean="0"/>
              <a:t> </a:t>
            </a:r>
            <a:r>
              <a:rPr lang="fr-CH" dirty="0" smtClean="0"/>
              <a:t>mesurée (perte de poids)</a:t>
            </a:r>
            <a:endParaRPr lang="fr-CH" dirty="0"/>
          </a:p>
        </p:txBody>
      </p:sp>
      <p:sp>
        <p:nvSpPr>
          <p:cNvPr id="10" name="Rectangle 9"/>
          <p:cNvSpPr/>
          <p:nvPr/>
        </p:nvSpPr>
        <p:spPr>
          <a:xfrm>
            <a:off x="5973690" y="2796347"/>
            <a:ext cx="216024" cy="288032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6189714" y="2755697"/>
            <a:ext cx="2915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dH</a:t>
            </a:r>
            <a:r>
              <a:rPr lang="fr-CH" dirty="0" smtClean="0"/>
              <a:t> </a:t>
            </a:r>
            <a:r>
              <a:rPr lang="fr-CH" dirty="0" smtClean="0"/>
              <a:t>estimée (scores cliniques)</a:t>
            </a:r>
            <a:endParaRPr lang="fr-CH" dirty="0"/>
          </a:p>
        </p:txBody>
      </p:sp>
      <p:sp>
        <p:nvSpPr>
          <p:cNvPr id="13" name="Flèche vers le bas 12"/>
          <p:cNvSpPr/>
          <p:nvPr/>
        </p:nvSpPr>
        <p:spPr>
          <a:xfrm>
            <a:off x="2373291" y="3556412"/>
            <a:ext cx="144016" cy="360040"/>
          </a:xfrm>
          <a:prstGeom prst="downArrow">
            <a:avLst/>
          </a:prstGeom>
          <a:solidFill>
            <a:schemeClr val="accent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ZoneTexte 16"/>
          <p:cNvSpPr txBox="1"/>
          <p:nvPr/>
        </p:nvSpPr>
        <p:spPr>
          <a:xfrm>
            <a:off x="997446" y="5166338"/>
            <a:ext cx="82550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H" b="1" i="1" dirty="0" smtClean="0"/>
              <a:t>AVEC LES SCORES CLINIQUES, LES MÉDECINS ASSISTANTS: </a:t>
            </a:r>
            <a:endParaRPr lang="fr-CH" b="1" i="1" dirty="0" smtClean="0"/>
          </a:p>
        </p:txBody>
      </p:sp>
      <p:grpSp>
        <p:nvGrpSpPr>
          <p:cNvPr id="23" name="Groupe 22"/>
          <p:cNvGrpSpPr/>
          <p:nvPr/>
        </p:nvGrpSpPr>
        <p:grpSpPr>
          <a:xfrm>
            <a:off x="3093371" y="1923656"/>
            <a:ext cx="1008112" cy="1656184"/>
            <a:chOff x="3851920" y="2348880"/>
            <a:chExt cx="1008112" cy="1656184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3851920" y="2348880"/>
              <a:ext cx="0" cy="1440160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headEnd type="stealth" w="med" len="lg"/>
              <a:tailEnd type="stealth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860032" y="3212976"/>
              <a:ext cx="0" cy="792088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headEnd type="stealth" w="med" len="lg"/>
              <a:tailEnd type="stealth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/>
          <p:cNvGrpSpPr/>
          <p:nvPr/>
        </p:nvGrpSpPr>
        <p:grpSpPr>
          <a:xfrm>
            <a:off x="3222901" y="1895701"/>
            <a:ext cx="2967607" cy="2076450"/>
            <a:chOff x="3981450" y="2320925"/>
            <a:chExt cx="2967607" cy="2076450"/>
          </a:xfrm>
        </p:grpSpPr>
        <p:sp>
          <p:nvSpPr>
            <p:cNvPr id="7" name="Forme libre 6"/>
            <p:cNvSpPr/>
            <p:nvPr/>
          </p:nvSpPr>
          <p:spPr>
            <a:xfrm>
              <a:off x="3981450" y="2320925"/>
              <a:ext cx="403225" cy="2060575"/>
            </a:xfrm>
            <a:custGeom>
              <a:avLst/>
              <a:gdLst>
                <a:gd name="connsiteX0" fmla="*/ 0 w 403225"/>
                <a:gd name="connsiteY0" fmla="*/ 2060575 h 2060575"/>
                <a:gd name="connsiteX1" fmla="*/ 0 w 403225"/>
                <a:gd name="connsiteY1" fmla="*/ 73025 h 2060575"/>
                <a:gd name="connsiteX2" fmla="*/ 82550 w 403225"/>
                <a:gd name="connsiteY2" fmla="*/ 0 h 2060575"/>
                <a:gd name="connsiteX3" fmla="*/ 396875 w 403225"/>
                <a:gd name="connsiteY3" fmla="*/ 6350 h 2060575"/>
                <a:gd name="connsiteX4" fmla="*/ 403225 w 403225"/>
                <a:gd name="connsiteY4" fmla="*/ 1978025 h 2060575"/>
                <a:gd name="connsiteX5" fmla="*/ 327025 w 403225"/>
                <a:gd name="connsiteY5" fmla="*/ 2054225 h 2060575"/>
                <a:gd name="connsiteX6" fmla="*/ 0 w 403225"/>
                <a:gd name="connsiteY6" fmla="*/ 2060575 h 206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225" h="2060575">
                  <a:moveTo>
                    <a:pt x="0" y="2060575"/>
                  </a:moveTo>
                  <a:lnTo>
                    <a:pt x="0" y="73025"/>
                  </a:lnTo>
                  <a:lnTo>
                    <a:pt x="82550" y="0"/>
                  </a:lnTo>
                  <a:lnTo>
                    <a:pt x="396875" y="6350"/>
                  </a:lnTo>
                  <a:cubicBezTo>
                    <a:pt x="398992" y="663575"/>
                    <a:pt x="401108" y="1320800"/>
                    <a:pt x="403225" y="1978025"/>
                  </a:cubicBezTo>
                  <a:lnTo>
                    <a:pt x="327025" y="2054225"/>
                  </a:lnTo>
                  <a:lnTo>
                    <a:pt x="0" y="2060575"/>
                  </a:lnTo>
                  <a:close/>
                </a:path>
              </a:pathLst>
            </a:custGeom>
            <a:solidFill>
              <a:srgbClr val="FF0000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2" name="Forme libre 11"/>
            <p:cNvSpPr/>
            <p:nvPr/>
          </p:nvSpPr>
          <p:spPr>
            <a:xfrm>
              <a:off x="4962525" y="3200400"/>
              <a:ext cx="403225" cy="1184275"/>
            </a:xfrm>
            <a:custGeom>
              <a:avLst/>
              <a:gdLst>
                <a:gd name="connsiteX0" fmla="*/ 0 w 403225"/>
                <a:gd name="connsiteY0" fmla="*/ 1184275 h 1184275"/>
                <a:gd name="connsiteX1" fmla="*/ 6350 w 403225"/>
                <a:gd name="connsiteY1" fmla="*/ 88900 h 1184275"/>
                <a:gd name="connsiteX2" fmla="*/ 82550 w 403225"/>
                <a:gd name="connsiteY2" fmla="*/ 0 h 1184275"/>
                <a:gd name="connsiteX3" fmla="*/ 400050 w 403225"/>
                <a:gd name="connsiteY3" fmla="*/ 0 h 1184275"/>
                <a:gd name="connsiteX4" fmla="*/ 403225 w 403225"/>
                <a:gd name="connsiteY4" fmla="*/ 1104900 h 1184275"/>
                <a:gd name="connsiteX5" fmla="*/ 330200 w 403225"/>
                <a:gd name="connsiteY5" fmla="*/ 1174750 h 1184275"/>
                <a:gd name="connsiteX6" fmla="*/ 0 w 403225"/>
                <a:gd name="connsiteY6" fmla="*/ 1184275 h 118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225" h="1184275">
                  <a:moveTo>
                    <a:pt x="0" y="1184275"/>
                  </a:moveTo>
                  <a:cubicBezTo>
                    <a:pt x="2117" y="819150"/>
                    <a:pt x="4233" y="454025"/>
                    <a:pt x="6350" y="88900"/>
                  </a:cubicBezTo>
                  <a:lnTo>
                    <a:pt x="82550" y="0"/>
                  </a:lnTo>
                  <a:lnTo>
                    <a:pt x="400050" y="0"/>
                  </a:lnTo>
                  <a:cubicBezTo>
                    <a:pt x="401108" y="368300"/>
                    <a:pt x="402167" y="736600"/>
                    <a:pt x="403225" y="1104900"/>
                  </a:cubicBezTo>
                  <a:lnTo>
                    <a:pt x="330200" y="1174750"/>
                  </a:lnTo>
                  <a:lnTo>
                    <a:pt x="0" y="1184275"/>
                  </a:lnTo>
                  <a:close/>
                </a:path>
              </a:pathLst>
            </a:custGeom>
            <a:solidFill>
              <a:srgbClr val="FF0000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5" name="Forme libre 11"/>
            <p:cNvSpPr/>
            <p:nvPr/>
          </p:nvSpPr>
          <p:spPr>
            <a:xfrm>
              <a:off x="6732241" y="3217739"/>
              <a:ext cx="216816" cy="293414"/>
            </a:xfrm>
            <a:custGeom>
              <a:avLst/>
              <a:gdLst>
                <a:gd name="connsiteX0" fmla="*/ 0 w 403225"/>
                <a:gd name="connsiteY0" fmla="*/ 1184275 h 1184275"/>
                <a:gd name="connsiteX1" fmla="*/ 6350 w 403225"/>
                <a:gd name="connsiteY1" fmla="*/ 88900 h 1184275"/>
                <a:gd name="connsiteX2" fmla="*/ 82550 w 403225"/>
                <a:gd name="connsiteY2" fmla="*/ 0 h 1184275"/>
                <a:gd name="connsiteX3" fmla="*/ 400050 w 403225"/>
                <a:gd name="connsiteY3" fmla="*/ 0 h 1184275"/>
                <a:gd name="connsiteX4" fmla="*/ 403225 w 403225"/>
                <a:gd name="connsiteY4" fmla="*/ 1104900 h 1184275"/>
                <a:gd name="connsiteX5" fmla="*/ 330200 w 403225"/>
                <a:gd name="connsiteY5" fmla="*/ 1174750 h 1184275"/>
                <a:gd name="connsiteX6" fmla="*/ 0 w 403225"/>
                <a:gd name="connsiteY6" fmla="*/ 1184275 h 1184275"/>
                <a:gd name="connsiteX0" fmla="*/ 0 w 403225"/>
                <a:gd name="connsiteY0" fmla="*/ 1184275 h 1184275"/>
                <a:gd name="connsiteX1" fmla="*/ 6350 w 403225"/>
                <a:gd name="connsiteY1" fmla="*/ 88900 h 1184275"/>
                <a:gd name="connsiteX2" fmla="*/ 2544 w 403225"/>
                <a:gd name="connsiteY2" fmla="*/ 19012 h 1184275"/>
                <a:gd name="connsiteX3" fmla="*/ 400050 w 403225"/>
                <a:gd name="connsiteY3" fmla="*/ 0 h 1184275"/>
                <a:gd name="connsiteX4" fmla="*/ 403225 w 403225"/>
                <a:gd name="connsiteY4" fmla="*/ 1104900 h 1184275"/>
                <a:gd name="connsiteX5" fmla="*/ 330200 w 403225"/>
                <a:gd name="connsiteY5" fmla="*/ 1174750 h 1184275"/>
                <a:gd name="connsiteX6" fmla="*/ 0 w 403225"/>
                <a:gd name="connsiteY6" fmla="*/ 1184275 h 1184275"/>
                <a:gd name="connsiteX0" fmla="*/ 0 w 403225"/>
                <a:gd name="connsiteY0" fmla="*/ 1165263 h 1165263"/>
                <a:gd name="connsiteX1" fmla="*/ 6350 w 403225"/>
                <a:gd name="connsiteY1" fmla="*/ 69888 h 1165263"/>
                <a:gd name="connsiteX2" fmla="*/ 2544 w 403225"/>
                <a:gd name="connsiteY2" fmla="*/ 0 h 1165263"/>
                <a:gd name="connsiteX3" fmla="*/ 395606 w 403225"/>
                <a:gd name="connsiteY3" fmla="*/ 19016 h 1165263"/>
                <a:gd name="connsiteX4" fmla="*/ 403225 w 403225"/>
                <a:gd name="connsiteY4" fmla="*/ 1085888 h 1165263"/>
                <a:gd name="connsiteX5" fmla="*/ 330200 w 403225"/>
                <a:gd name="connsiteY5" fmla="*/ 1155738 h 1165263"/>
                <a:gd name="connsiteX6" fmla="*/ 0 w 403225"/>
                <a:gd name="connsiteY6" fmla="*/ 1165263 h 1165263"/>
                <a:gd name="connsiteX0" fmla="*/ 0 w 398781"/>
                <a:gd name="connsiteY0" fmla="*/ 1165263 h 1190468"/>
                <a:gd name="connsiteX1" fmla="*/ 6350 w 398781"/>
                <a:gd name="connsiteY1" fmla="*/ 69888 h 1190468"/>
                <a:gd name="connsiteX2" fmla="*/ 2544 w 398781"/>
                <a:gd name="connsiteY2" fmla="*/ 0 h 1190468"/>
                <a:gd name="connsiteX3" fmla="*/ 395606 w 398781"/>
                <a:gd name="connsiteY3" fmla="*/ 19016 h 1190468"/>
                <a:gd name="connsiteX4" fmla="*/ 398781 w 398781"/>
                <a:gd name="connsiteY4" fmla="*/ 1190468 h 1190468"/>
                <a:gd name="connsiteX5" fmla="*/ 330200 w 398781"/>
                <a:gd name="connsiteY5" fmla="*/ 1155738 h 1190468"/>
                <a:gd name="connsiteX6" fmla="*/ 0 w 398781"/>
                <a:gd name="connsiteY6" fmla="*/ 1165263 h 1190468"/>
                <a:gd name="connsiteX0" fmla="*/ 0 w 403227"/>
                <a:gd name="connsiteY0" fmla="*/ 1165263 h 1171452"/>
                <a:gd name="connsiteX1" fmla="*/ 6350 w 403227"/>
                <a:gd name="connsiteY1" fmla="*/ 69888 h 1171452"/>
                <a:gd name="connsiteX2" fmla="*/ 2544 w 403227"/>
                <a:gd name="connsiteY2" fmla="*/ 0 h 1171452"/>
                <a:gd name="connsiteX3" fmla="*/ 395606 w 403227"/>
                <a:gd name="connsiteY3" fmla="*/ 19016 h 1171452"/>
                <a:gd name="connsiteX4" fmla="*/ 403227 w 403227"/>
                <a:gd name="connsiteY4" fmla="*/ 1171452 h 1171452"/>
                <a:gd name="connsiteX5" fmla="*/ 330200 w 403227"/>
                <a:gd name="connsiteY5" fmla="*/ 1155738 h 1171452"/>
                <a:gd name="connsiteX6" fmla="*/ 0 w 403227"/>
                <a:gd name="connsiteY6" fmla="*/ 1165263 h 1171452"/>
                <a:gd name="connsiteX0" fmla="*/ 0 w 404703"/>
                <a:gd name="connsiteY0" fmla="*/ 1165263 h 1171452"/>
                <a:gd name="connsiteX1" fmla="*/ 6350 w 404703"/>
                <a:gd name="connsiteY1" fmla="*/ 69888 h 1171452"/>
                <a:gd name="connsiteX2" fmla="*/ 2544 w 404703"/>
                <a:gd name="connsiteY2" fmla="*/ 0 h 1171452"/>
                <a:gd name="connsiteX3" fmla="*/ 404496 w 404703"/>
                <a:gd name="connsiteY3" fmla="*/ 19016 h 1171452"/>
                <a:gd name="connsiteX4" fmla="*/ 403227 w 404703"/>
                <a:gd name="connsiteY4" fmla="*/ 1171452 h 1171452"/>
                <a:gd name="connsiteX5" fmla="*/ 330200 w 404703"/>
                <a:gd name="connsiteY5" fmla="*/ 1155738 h 1171452"/>
                <a:gd name="connsiteX6" fmla="*/ 0 w 404703"/>
                <a:gd name="connsiteY6" fmla="*/ 1165263 h 1171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4703" h="1171452">
                  <a:moveTo>
                    <a:pt x="0" y="1165263"/>
                  </a:moveTo>
                  <a:cubicBezTo>
                    <a:pt x="2117" y="800138"/>
                    <a:pt x="4233" y="435013"/>
                    <a:pt x="6350" y="69888"/>
                  </a:cubicBezTo>
                  <a:lnTo>
                    <a:pt x="2544" y="0"/>
                  </a:lnTo>
                  <a:cubicBezTo>
                    <a:pt x="108377" y="0"/>
                    <a:pt x="298663" y="19016"/>
                    <a:pt x="404496" y="19016"/>
                  </a:cubicBezTo>
                  <a:cubicBezTo>
                    <a:pt x="405554" y="387316"/>
                    <a:pt x="402169" y="803152"/>
                    <a:pt x="403227" y="1171452"/>
                  </a:cubicBezTo>
                  <a:lnTo>
                    <a:pt x="330200" y="1155738"/>
                  </a:lnTo>
                  <a:lnTo>
                    <a:pt x="0" y="1165263"/>
                  </a:lnTo>
                  <a:close/>
                </a:path>
              </a:pathLst>
            </a:custGeom>
            <a:solidFill>
              <a:srgbClr val="FF0000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934869" y="4279106"/>
              <a:ext cx="415926" cy="118269"/>
            </a:xfrm>
            <a:custGeom>
              <a:avLst/>
              <a:gdLst>
                <a:gd name="connsiteX0" fmla="*/ 82550 w 412750"/>
                <a:gd name="connsiteY0" fmla="*/ 0 h 120650"/>
                <a:gd name="connsiteX1" fmla="*/ 0 w 412750"/>
                <a:gd name="connsiteY1" fmla="*/ 120650 h 120650"/>
                <a:gd name="connsiteX2" fmla="*/ 317500 w 412750"/>
                <a:gd name="connsiteY2" fmla="*/ 114300 h 120650"/>
                <a:gd name="connsiteX3" fmla="*/ 412750 w 412750"/>
                <a:gd name="connsiteY3" fmla="*/ 12700 h 120650"/>
                <a:gd name="connsiteX4" fmla="*/ 82550 w 412750"/>
                <a:gd name="connsiteY4" fmla="*/ 0 h 120650"/>
                <a:gd name="connsiteX0" fmla="*/ 84931 w 415131"/>
                <a:gd name="connsiteY0" fmla="*/ 0 h 130175"/>
                <a:gd name="connsiteX1" fmla="*/ 0 w 415131"/>
                <a:gd name="connsiteY1" fmla="*/ 130175 h 130175"/>
                <a:gd name="connsiteX2" fmla="*/ 319881 w 415131"/>
                <a:gd name="connsiteY2" fmla="*/ 114300 h 130175"/>
                <a:gd name="connsiteX3" fmla="*/ 415131 w 415131"/>
                <a:gd name="connsiteY3" fmla="*/ 12700 h 130175"/>
                <a:gd name="connsiteX4" fmla="*/ 84931 w 415131"/>
                <a:gd name="connsiteY4" fmla="*/ 0 h 130175"/>
                <a:gd name="connsiteX0" fmla="*/ 84931 w 415131"/>
                <a:gd name="connsiteY0" fmla="*/ 0 h 130175"/>
                <a:gd name="connsiteX1" fmla="*/ 0 w 415131"/>
                <a:gd name="connsiteY1" fmla="*/ 130175 h 130175"/>
                <a:gd name="connsiteX2" fmla="*/ 334168 w 415131"/>
                <a:gd name="connsiteY2" fmla="*/ 126206 h 130175"/>
                <a:gd name="connsiteX3" fmla="*/ 415131 w 415131"/>
                <a:gd name="connsiteY3" fmla="*/ 12700 h 130175"/>
                <a:gd name="connsiteX4" fmla="*/ 84931 w 415131"/>
                <a:gd name="connsiteY4" fmla="*/ 0 h 130175"/>
                <a:gd name="connsiteX0" fmla="*/ 84931 w 415926"/>
                <a:gd name="connsiteY0" fmla="*/ 0 h 130175"/>
                <a:gd name="connsiteX1" fmla="*/ 0 w 415926"/>
                <a:gd name="connsiteY1" fmla="*/ 130175 h 130175"/>
                <a:gd name="connsiteX2" fmla="*/ 334168 w 415926"/>
                <a:gd name="connsiteY2" fmla="*/ 126206 h 130175"/>
                <a:gd name="connsiteX3" fmla="*/ 415926 w 415926"/>
                <a:gd name="connsiteY3" fmla="*/ 47625 h 130175"/>
                <a:gd name="connsiteX4" fmla="*/ 415131 w 415926"/>
                <a:gd name="connsiteY4" fmla="*/ 12700 h 130175"/>
                <a:gd name="connsiteX5" fmla="*/ 84931 w 415926"/>
                <a:gd name="connsiteY5" fmla="*/ 0 h 130175"/>
                <a:gd name="connsiteX0" fmla="*/ 94456 w 415926"/>
                <a:gd name="connsiteY0" fmla="*/ 0 h 118269"/>
                <a:gd name="connsiteX1" fmla="*/ 0 w 415926"/>
                <a:gd name="connsiteY1" fmla="*/ 118269 h 118269"/>
                <a:gd name="connsiteX2" fmla="*/ 334168 w 415926"/>
                <a:gd name="connsiteY2" fmla="*/ 114300 h 118269"/>
                <a:gd name="connsiteX3" fmla="*/ 415926 w 415926"/>
                <a:gd name="connsiteY3" fmla="*/ 35719 h 118269"/>
                <a:gd name="connsiteX4" fmla="*/ 415131 w 415926"/>
                <a:gd name="connsiteY4" fmla="*/ 794 h 118269"/>
                <a:gd name="connsiteX5" fmla="*/ 94456 w 415926"/>
                <a:gd name="connsiteY5" fmla="*/ 0 h 118269"/>
                <a:gd name="connsiteX0" fmla="*/ 94456 w 415926"/>
                <a:gd name="connsiteY0" fmla="*/ 0 h 118269"/>
                <a:gd name="connsiteX1" fmla="*/ 3969 w 415926"/>
                <a:gd name="connsiteY1" fmla="*/ 95250 h 118269"/>
                <a:gd name="connsiteX2" fmla="*/ 0 w 415926"/>
                <a:gd name="connsiteY2" fmla="*/ 118269 h 118269"/>
                <a:gd name="connsiteX3" fmla="*/ 334168 w 415926"/>
                <a:gd name="connsiteY3" fmla="*/ 114300 h 118269"/>
                <a:gd name="connsiteX4" fmla="*/ 415926 w 415926"/>
                <a:gd name="connsiteY4" fmla="*/ 35719 h 118269"/>
                <a:gd name="connsiteX5" fmla="*/ 415131 w 415926"/>
                <a:gd name="connsiteY5" fmla="*/ 794 h 118269"/>
                <a:gd name="connsiteX6" fmla="*/ 94456 w 415926"/>
                <a:gd name="connsiteY6" fmla="*/ 0 h 11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5926" h="118269">
                  <a:moveTo>
                    <a:pt x="94456" y="0"/>
                  </a:moveTo>
                  <a:cubicBezTo>
                    <a:pt x="67469" y="31750"/>
                    <a:pt x="30956" y="63500"/>
                    <a:pt x="3969" y="95250"/>
                  </a:cubicBezTo>
                  <a:lnTo>
                    <a:pt x="0" y="118269"/>
                  </a:lnTo>
                  <a:lnTo>
                    <a:pt x="334168" y="114300"/>
                  </a:lnTo>
                  <a:cubicBezTo>
                    <a:pt x="351896" y="90488"/>
                    <a:pt x="398198" y="59531"/>
                    <a:pt x="415926" y="35719"/>
                  </a:cubicBezTo>
                  <a:lnTo>
                    <a:pt x="415131" y="794"/>
                  </a:lnTo>
                  <a:lnTo>
                    <a:pt x="94456" y="0"/>
                  </a:lnTo>
                  <a:close/>
                </a:path>
              </a:pathLst>
            </a:custGeom>
            <a:solidFill>
              <a:srgbClr val="FF0000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Rectangle 26"/>
          <p:cNvSpPr/>
          <p:nvPr/>
        </p:nvSpPr>
        <p:spPr>
          <a:xfrm>
            <a:off x="-4237" y="-26283"/>
            <a:ext cx="56563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SCORES</a:t>
            </a:r>
            <a:r>
              <a:rPr lang="fr-FR" sz="4000" b="1" dirty="0" smtClean="0"/>
              <a:t> CLINIQUES </a:t>
            </a:r>
            <a:r>
              <a:rPr lang="fr-FR" sz="4000" b="1" dirty="0" smtClean="0"/>
              <a:t>DE DH</a:t>
            </a:r>
            <a:endParaRPr lang="fr-CH" sz="4000" dirty="0"/>
          </a:p>
        </p:txBody>
      </p:sp>
      <p:grpSp>
        <p:nvGrpSpPr>
          <p:cNvPr id="34" name="Groupe 33"/>
          <p:cNvGrpSpPr/>
          <p:nvPr/>
        </p:nvGrpSpPr>
        <p:grpSpPr>
          <a:xfrm>
            <a:off x="4749555" y="836712"/>
            <a:ext cx="813043" cy="602633"/>
            <a:chOff x="5631165" y="1261936"/>
            <a:chExt cx="813043" cy="602633"/>
          </a:xfrm>
        </p:grpSpPr>
        <p:sp>
          <p:nvSpPr>
            <p:cNvPr id="20" name="TextBox 19"/>
            <p:cNvSpPr txBox="1"/>
            <p:nvPr/>
          </p:nvSpPr>
          <p:spPr>
            <a:xfrm>
              <a:off x="5724128" y="1556792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  <a:latin typeface="ＭＳ ゴシック"/>
                  <a:ea typeface="ＭＳ ゴシック"/>
                  <a:cs typeface="ＭＳ ゴシック"/>
                </a:rPr>
                <a:t>≅</a:t>
              </a:r>
              <a:r>
                <a:rPr lang="en-US" sz="1400" b="1" dirty="0">
                  <a:solidFill>
                    <a:srgbClr val="FF0000"/>
                  </a:solidFill>
                </a:rPr>
                <a:t>2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%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17"/>
            <p:cNvSpPr txBox="1"/>
            <p:nvPr/>
          </p:nvSpPr>
          <p:spPr>
            <a:xfrm>
              <a:off x="5631165" y="1261936"/>
              <a:ext cx="813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FF0000"/>
                  </a:solidFill>
                  <a:latin typeface="ＭＳ ゴシック"/>
                  <a:ea typeface="ＭＳ ゴシック"/>
                </a:rPr>
                <a:t>Sévères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1776272" y="836712"/>
            <a:ext cx="813043" cy="582888"/>
            <a:chOff x="2534821" y="1261936"/>
            <a:chExt cx="813043" cy="582888"/>
          </a:xfrm>
        </p:grpSpPr>
        <p:sp>
          <p:nvSpPr>
            <p:cNvPr id="6" name="TextBox 5"/>
            <p:cNvSpPr txBox="1"/>
            <p:nvPr/>
          </p:nvSpPr>
          <p:spPr>
            <a:xfrm>
              <a:off x="2586614" y="1537047"/>
              <a:ext cx="5886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B050"/>
                  </a:solidFill>
                  <a:latin typeface="ＭＳ ゴシック"/>
                  <a:ea typeface="ＭＳ ゴシック"/>
                  <a:cs typeface="ＭＳ ゴシック"/>
                </a:rPr>
                <a:t>≅</a:t>
              </a:r>
              <a:r>
                <a:rPr lang="en-US" sz="1400" b="1" dirty="0">
                  <a:solidFill>
                    <a:srgbClr val="00B050"/>
                  </a:solidFill>
                </a:rPr>
                <a:t>7</a:t>
              </a:r>
              <a:r>
                <a:rPr lang="en-US" sz="1400" b="1" dirty="0" smtClean="0">
                  <a:solidFill>
                    <a:srgbClr val="00B050"/>
                  </a:solidFill>
                </a:rPr>
                <a:t>0%</a:t>
              </a:r>
              <a:endParaRPr 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30" name="TextBox 17"/>
            <p:cNvSpPr txBox="1"/>
            <p:nvPr/>
          </p:nvSpPr>
          <p:spPr>
            <a:xfrm>
              <a:off x="2534821" y="1261936"/>
              <a:ext cx="813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00B050"/>
                  </a:solidFill>
                  <a:latin typeface="ＭＳ ゴシック"/>
                  <a:ea typeface="ＭＳ ゴシック"/>
                </a:rPr>
                <a:t>Légères</a:t>
              </a:r>
              <a:endParaRPr lang="en-US" sz="14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3126976" y="836712"/>
            <a:ext cx="1415908" cy="602633"/>
            <a:chOff x="3885525" y="1261936"/>
            <a:chExt cx="1415908" cy="602633"/>
          </a:xfrm>
        </p:grpSpPr>
        <p:sp>
          <p:nvSpPr>
            <p:cNvPr id="18" name="TextBox 17"/>
            <p:cNvSpPr txBox="1"/>
            <p:nvPr/>
          </p:nvSpPr>
          <p:spPr>
            <a:xfrm>
              <a:off x="3885525" y="1556792"/>
              <a:ext cx="5886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6">
                      <a:lumMod val="75000"/>
                    </a:schemeClr>
                  </a:solidFill>
                  <a:latin typeface="ＭＳ ゴシック"/>
                  <a:ea typeface="ＭＳ ゴシック"/>
                  <a:cs typeface="ＭＳ ゴシック"/>
                </a:rPr>
                <a:t>≅</a:t>
              </a:r>
              <a:r>
                <a:rPr lang="en-US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15%</a:t>
              </a:r>
              <a:endParaRPr lang="en-US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16016" y="1556792"/>
              <a:ext cx="5854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ＭＳ ゴシック"/>
                  <a:ea typeface="ＭＳ ゴシック"/>
                  <a:cs typeface="ＭＳ ゴシック"/>
                </a:rPr>
                <a:t>≅</a:t>
              </a:r>
              <a:r>
                <a:rPr lang="en-US" sz="14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13%</a:t>
              </a:r>
              <a:endPara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8" name="TextBox 17"/>
            <p:cNvSpPr txBox="1"/>
            <p:nvPr/>
          </p:nvSpPr>
          <p:spPr>
            <a:xfrm>
              <a:off x="4139952" y="1261936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chemeClr val="accent6">
                      <a:lumMod val="75000"/>
                    </a:schemeClr>
                  </a:solidFill>
                  <a:latin typeface="ＭＳ ゴシック"/>
                  <a:ea typeface="ＭＳ ゴシック"/>
                </a:rPr>
                <a:t>Modérées</a:t>
              </a:r>
              <a:endParaRPr lang="en-US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31" name="Connecteur droit 30"/>
            <p:cNvCxnSpPr>
              <a:stCxn id="18" idx="0"/>
              <a:endCxn id="19" idx="0"/>
            </p:cNvCxnSpPr>
            <p:nvPr/>
          </p:nvCxnSpPr>
          <p:spPr>
            <a:xfrm>
              <a:off x="4179837" y="1556792"/>
              <a:ext cx="828888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ZoneTexte 35"/>
          <p:cNvSpPr txBox="1"/>
          <p:nvPr/>
        </p:nvSpPr>
        <p:spPr>
          <a:xfrm>
            <a:off x="1141462" y="5401526"/>
            <a:ext cx="825507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b="1" i="1" dirty="0" smtClean="0">
                <a:solidFill>
                  <a:srgbClr val="0070C0"/>
                </a:solidFill>
              </a:rPr>
              <a:t>SOUS </a:t>
            </a:r>
            <a:r>
              <a:rPr lang="fr-CH" sz="1600" b="1" i="1" dirty="0" smtClean="0">
                <a:solidFill>
                  <a:srgbClr val="0070C0"/>
                </a:solidFill>
              </a:rPr>
              <a:t>ESTIMENT </a:t>
            </a:r>
            <a:r>
              <a:rPr lang="fr-CH" sz="1600" b="1" i="1" dirty="0" smtClean="0"/>
              <a:t>SYSTÉMATIQUEMENT</a:t>
            </a:r>
            <a:r>
              <a:rPr lang="fr-CH" sz="1600" b="1" i="1" dirty="0" smtClean="0">
                <a:solidFill>
                  <a:srgbClr val="0070C0"/>
                </a:solidFill>
              </a:rPr>
              <a:t> </a:t>
            </a:r>
            <a:r>
              <a:rPr lang="fr-CH" sz="1600" b="1" i="1" dirty="0" smtClean="0"/>
              <a:t>LES </a:t>
            </a:r>
            <a:r>
              <a:rPr lang="fr-CH" sz="1600" b="1" i="1" dirty="0" smtClean="0"/>
              <a:t>DÉSHYDRATATION </a:t>
            </a:r>
            <a:r>
              <a:rPr lang="fr-CH" sz="1600" b="1" i="1" dirty="0" smtClean="0">
                <a:solidFill>
                  <a:srgbClr val="0070C0"/>
                </a:solidFill>
              </a:rPr>
              <a:t>LÉGÈRES</a:t>
            </a:r>
            <a:endParaRPr lang="fr-CH" sz="1600" b="1" i="1" dirty="0" smtClean="0">
              <a:solidFill>
                <a:srgbClr val="0070C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1141462" y="5639399"/>
            <a:ext cx="825507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b="1" i="1" dirty="0" smtClean="0">
                <a:solidFill>
                  <a:srgbClr val="FF0000"/>
                </a:solidFill>
              </a:rPr>
              <a:t>SUR </a:t>
            </a:r>
            <a:r>
              <a:rPr lang="fr-CH" sz="1600" b="1" i="1" dirty="0" smtClean="0">
                <a:solidFill>
                  <a:srgbClr val="FF0000"/>
                </a:solidFill>
              </a:rPr>
              <a:t>ESTIMENT </a:t>
            </a:r>
            <a:r>
              <a:rPr lang="fr-CH" sz="1600" b="1" i="1" dirty="0" smtClean="0"/>
              <a:t>LES DÉSHYDRATATIONS </a:t>
            </a:r>
            <a:r>
              <a:rPr lang="fr-CH" sz="1600" b="1" i="1" dirty="0" smtClean="0">
                <a:solidFill>
                  <a:srgbClr val="FF0000"/>
                </a:solidFill>
              </a:rPr>
              <a:t>MODÉRÉES</a:t>
            </a:r>
            <a:r>
              <a:rPr lang="fr-CH" sz="1600" b="1" i="1" dirty="0"/>
              <a:t> </a:t>
            </a:r>
            <a:r>
              <a:rPr lang="fr-CH" sz="1600" b="1" i="1" dirty="0" smtClean="0"/>
              <a:t>(</a:t>
            </a:r>
            <a:r>
              <a:rPr lang="fr-CH" sz="1600" b="1" i="1" dirty="0" smtClean="0"/>
              <a:t>EN </a:t>
            </a:r>
            <a:r>
              <a:rPr lang="fr-CH" sz="1600" b="1" i="1" dirty="0" smtClean="0"/>
              <a:t>MOYENNE </a:t>
            </a:r>
            <a:r>
              <a:rPr lang="fr-CH" sz="1600" b="1" i="1" dirty="0" smtClean="0">
                <a:solidFill>
                  <a:srgbClr val="FF0000"/>
                </a:solidFill>
              </a:rPr>
              <a:t>DE 3</a:t>
            </a:r>
            <a:r>
              <a:rPr lang="fr-CH" sz="1600" b="1" i="1" dirty="0" smtClean="0">
                <a:solidFill>
                  <a:srgbClr val="FF0000"/>
                </a:solidFill>
              </a:rPr>
              <a:t>% </a:t>
            </a:r>
            <a:r>
              <a:rPr lang="fr-CH" sz="1600" b="1" i="1" dirty="0" smtClean="0"/>
              <a:t>)</a:t>
            </a:r>
            <a:endParaRPr lang="fr-CH" sz="1600" b="1" i="1" dirty="0" smtClean="0"/>
          </a:p>
        </p:txBody>
      </p:sp>
      <p:sp>
        <p:nvSpPr>
          <p:cNvPr id="38" name="ZoneTexte 37"/>
          <p:cNvSpPr txBox="1"/>
          <p:nvPr/>
        </p:nvSpPr>
        <p:spPr>
          <a:xfrm>
            <a:off x="1141462" y="5877272"/>
            <a:ext cx="825507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b="1" i="1" dirty="0" smtClean="0"/>
              <a:t>ESTIMENT CORRECTEMENT LES </a:t>
            </a:r>
            <a:r>
              <a:rPr lang="fr-CH" sz="1600" b="1" i="1" dirty="0" smtClean="0"/>
              <a:t>DÉSHYDRATATIONS </a:t>
            </a:r>
            <a:r>
              <a:rPr lang="fr-CH" sz="1600" b="1" i="1" dirty="0" smtClean="0"/>
              <a:t>SEVERES</a:t>
            </a:r>
            <a:endParaRPr lang="fr-CH" sz="1600" b="1" i="1" dirty="0" smtClean="0"/>
          </a:p>
        </p:txBody>
      </p:sp>
      <p:grpSp>
        <p:nvGrpSpPr>
          <p:cNvPr id="41" name="Groupe 40"/>
          <p:cNvGrpSpPr/>
          <p:nvPr/>
        </p:nvGrpSpPr>
        <p:grpSpPr>
          <a:xfrm>
            <a:off x="4749555" y="3501008"/>
            <a:ext cx="3926901" cy="923330"/>
            <a:chOff x="4749555" y="3501008"/>
            <a:chExt cx="3926901" cy="923330"/>
          </a:xfrm>
        </p:grpSpPr>
        <p:grpSp>
          <p:nvGrpSpPr>
            <p:cNvPr id="9" name="Group 8"/>
            <p:cNvGrpSpPr/>
            <p:nvPr/>
          </p:nvGrpSpPr>
          <p:grpSpPr>
            <a:xfrm>
              <a:off x="4749555" y="3501008"/>
              <a:ext cx="3926901" cy="923330"/>
              <a:chOff x="5508104" y="3926232"/>
              <a:chExt cx="3926901" cy="923330"/>
            </a:xfrm>
          </p:grpSpPr>
          <p:sp>
            <p:nvSpPr>
              <p:cNvPr id="14" name="Ellipse 13"/>
              <p:cNvSpPr/>
              <p:nvPr/>
            </p:nvSpPr>
            <p:spPr>
              <a:xfrm>
                <a:off x="5508104" y="3981636"/>
                <a:ext cx="1045147" cy="743508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6903671" y="3926232"/>
                <a:ext cx="253133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Correct mais </a:t>
                </a:r>
                <a:r>
                  <a:rPr lang="fr-CH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ne concerne que 2</a:t>
                </a:r>
                <a:r>
                  <a:rPr lang="fr-CH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% des patients…</a:t>
                </a:r>
                <a:endParaRPr lang="fr-CH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cxnSp>
          <p:nvCxnSpPr>
            <p:cNvPr id="40" name="Connecteur droit avec flèche 39"/>
            <p:cNvCxnSpPr>
              <a:endCxn id="16" idx="1"/>
            </p:cNvCxnSpPr>
            <p:nvPr/>
          </p:nvCxnSpPr>
          <p:spPr>
            <a:xfrm>
              <a:off x="5794702" y="3956276"/>
              <a:ext cx="350420" cy="6397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186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479599" y="116632"/>
            <a:ext cx="41086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 smtClean="0"/>
              <a:t>POURQUOI CELA ?</a:t>
            </a:r>
            <a:endParaRPr lang="fr-CH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931" y="1018094"/>
            <a:ext cx="6008457" cy="3519732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</p:pic>
      <p:grpSp>
        <p:nvGrpSpPr>
          <p:cNvPr id="21" name="Groupe 20"/>
          <p:cNvGrpSpPr/>
          <p:nvPr/>
        </p:nvGrpSpPr>
        <p:grpSpPr>
          <a:xfrm>
            <a:off x="899592" y="1734773"/>
            <a:ext cx="7225995" cy="3638443"/>
            <a:chOff x="899592" y="1734773"/>
            <a:chExt cx="7225995" cy="3638443"/>
          </a:xfrm>
        </p:grpSpPr>
        <p:sp>
          <p:nvSpPr>
            <p:cNvPr id="23" name="TextBox 22"/>
            <p:cNvSpPr txBox="1"/>
            <p:nvPr/>
          </p:nvSpPr>
          <p:spPr>
            <a:xfrm>
              <a:off x="899592" y="5096217"/>
              <a:ext cx="7225995" cy="27699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>
                  <a:sym typeface="Wingdings"/>
                </a:rPr>
                <a:t>S</a:t>
              </a:r>
              <a:r>
                <a:rPr lang="en-US" sz="1200" dirty="0" err="1" smtClean="0">
                  <a:sym typeface="Wingdings"/>
                </a:rPr>
                <a:t>ignes</a:t>
              </a:r>
              <a:r>
                <a:rPr lang="en-US" sz="1200" dirty="0" smtClean="0">
                  <a:sym typeface="Wingdings"/>
                </a:rPr>
                <a:t> </a:t>
              </a:r>
              <a:r>
                <a:rPr lang="en-US" sz="1200" b="1" dirty="0" smtClean="0">
                  <a:sym typeface="Wingdings"/>
                </a:rPr>
                <a:t>NON SPÉCIFIQUES </a:t>
              </a:r>
              <a:r>
                <a:rPr lang="en-US" sz="1200" dirty="0" err="1" smtClean="0">
                  <a:sym typeface="Wingdings"/>
                </a:rPr>
                <a:t>présent</a:t>
              </a:r>
              <a:r>
                <a:rPr lang="en-US" sz="1200" dirty="0" smtClean="0">
                  <a:sym typeface="Wingdings"/>
                </a:rPr>
                <a:t> </a:t>
              </a:r>
              <a:r>
                <a:rPr lang="en-US" sz="1200" dirty="0" err="1" smtClean="0">
                  <a:sym typeface="Wingdings"/>
                </a:rPr>
                <a:t>aussi</a:t>
              </a:r>
              <a:r>
                <a:rPr lang="en-US" sz="1200" dirty="0" smtClean="0">
                  <a:sym typeface="Wingdings"/>
                </a:rPr>
                <a:t> </a:t>
              </a:r>
              <a:r>
                <a:rPr lang="en-US" sz="1200" dirty="0" err="1" smtClean="0">
                  <a:sym typeface="Wingdings"/>
                </a:rPr>
                <a:t>lors</a:t>
              </a:r>
              <a:r>
                <a:rPr lang="en-US" sz="1200" dirty="0" smtClean="0">
                  <a:sym typeface="Wingdings"/>
                </a:rPr>
                <a:t> de </a:t>
              </a:r>
              <a:r>
                <a:rPr lang="en-US" sz="1200" dirty="0" err="1" smtClean="0">
                  <a:sym typeface="Wingdings"/>
                </a:rPr>
                <a:t>stress,pleurs</a:t>
              </a:r>
              <a:r>
                <a:rPr lang="en-US" sz="1200" dirty="0" smtClean="0">
                  <a:sym typeface="Wingdings"/>
                </a:rPr>
                <a:t>, etc.  </a:t>
              </a:r>
              <a:r>
                <a:rPr lang="en-US" sz="1200" b="1" dirty="0" smtClean="0">
                  <a:sym typeface="Wingdings"/>
                </a:rPr>
                <a:t>SUR ESTIMATION</a:t>
              </a:r>
              <a:endParaRPr lang="en-US" sz="1200" b="1" dirty="0">
                <a:sym typeface="Wingdings"/>
              </a:endParaRPr>
            </a:p>
          </p:txBody>
        </p:sp>
        <p:grpSp>
          <p:nvGrpSpPr>
            <p:cNvPr id="18" name="Groupe 17"/>
            <p:cNvGrpSpPr/>
            <p:nvPr/>
          </p:nvGrpSpPr>
          <p:grpSpPr>
            <a:xfrm>
              <a:off x="4501528" y="1734773"/>
              <a:ext cx="1277530" cy="2721356"/>
              <a:chOff x="4501528" y="1734773"/>
              <a:chExt cx="1277530" cy="2721356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4501528" y="1734773"/>
                <a:ext cx="1277530" cy="329380"/>
              </a:xfrm>
              <a:prstGeom prst="rect">
                <a:avLst/>
              </a:prstGeom>
              <a:solidFill>
                <a:srgbClr val="C0504D">
                  <a:alpha val="30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501528" y="2284377"/>
                <a:ext cx="1277530" cy="317491"/>
              </a:xfrm>
              <a:prstGeom prst="rect">
                <a:avLst/>
              </a:prstGeom>
              <a:solidFill>
                <a:srgbClr val="C0504D">
                  <a:alpha val="30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501528" y="4093282"/>
                <a:ext cx="1277530" cy="362847"/>
              </a:xfrm>
              <a:prstGeom prst="rect">
                <a:avLst/>
              </a:prstGeom>
              <a:solidFill>
                <a:srgbClr val="C0504D">
                  <a:alpha val="30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501528" y="3412943"/>
                <a:ext cx="1277530" cy="357941"/>
              </a:xfrm>
              <a:prstGeom prst="rect">
                <a:avLst/>
              </a:prstGeom>
              <a:solidFill>
                <a:srgbClr val="C0504D">
                  <a:alpha val="30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7" name="Groupe 36"/>
          <p:cNvGrpSpPr/>
          <p:nvPr/>
        </p:nvGrpSpPr>
        <p:grpSpPr>
          <a:xfrm>
            <a:off x="899592" y="2064154"/>
            <a:ext cx="7225994" cy="3676779"/>
            <a:chOff x="899592" y="2064154"/>
            <a:chExt cx="7225994" cy="3676779"/>
          </a:xfrm>
        </p:grpSpPr>
        <p:sp>
          <p:nvSpPr>
            <p:cNvPr id="14" name="Rectangle 13"/>
            <p:cNvSpPr/>
            <p:nvPr/>
          </p:nvSpPr>
          <p:spPr>
            <a:xfrm>
              <a:off x="4501528" y="2614712"/>
              <a:ext cx="1277530" cy="798232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01528" y="3775790"/>
              <a:ext cx="1277530" cy="317491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500321" y="2064154"/>
              <a:ext cx="1277530" cy="220223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1" name="TextBox 22"/>
            <p:cNvSpPr txBox="1"/>
            <p:nvPr/>
          </p:nvSpPr>
          <p:spPr>
            <a:xfrm>
              <a:off x="899592" y="5463934"/>
              <a:ext cx="7225994" cy="27699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ym typeface="Wingdings"/>
                </a:rPr>
                <a:t>Signes</a:t>
              </a:r>
              <a:r>
                <a:rPr lang="en-US" sz="1200" dirty="0" smtClean="0">
                  <a:sym typeface="Wingdings"/>
                </a:rPr>
                <a:t> avec </a:t>
              </a:r>
              <a:r>
                <a:rPr lang="en-US" sz="1200" dirty="0" err="1" smtClean="0">
                  <a:sym typeface="Wingdings"/>
                </a:rPr>
                <a:t>définition</a:t>
              </a:r>
              <a:r>
                <a:rPr lang="en-US" sz="1200" dirty="0" smtClean="0">
                  <a:sym typeface="Wingdings"/>
                </a:rPr>
                <a:t> </a:t>
              </a:r>
              <a:r>
                <a:rPr lang="en-US" sz="1200" b="1" dirty="0" smtClean="0">
                  <a:sym typeface="Wingdings"/>
                </a:rPr>
                <a:t>FLOUE</a:t>
              </a:r>
              <a:r>
                <a:rPr lang="en-US" sz="1200" dirty="0" smtClean="0">
                  <a:sym typeface="Wingdings"/>
                </a:rPr>
                <a:t> </a:t>
              </a:r>
              <a:r>
                <a:rPr lang="en-US" sz="1200" dirty="0" smtClean="0">
                  <a:sym typeface="Wingdings"/>
                </a:rPr>
                <a:t>OU DURS A INTERPRTER pour des </a:t>
              </a:r>
              <a:r>
                <a:rPr lang="en-US" sz="1200" dirty="0" err="1" smtClean="0">
                  <a:sym typeface="Wingdings"/>
                </a:rPr>
                <a:t>jeunes</a:t>
              </a:r>
              <a:r>
                <a:rPr lang="en-US" sz="1200" dirty="0" smtClean="0">
                  <a:sym typeface="Wingdings"/>
                </a:rPr>
                <a:t> </a:t>
              </a:r>
              <a:r>
                <a:rPr lang="en-US" sz="1200" dirty="0" err="1" smtClean="0">
                  <a:sym typeface="Wingdings"/>
                </a:rPr>
                <a:t>médecins</a:t>
              </a:r>
              <a:r>
                <a:rPr lang="en-US" sz="1200" dirty="0" smtClean="0">
                  <a:sym typeface="Wingdings" panose="05000000000000000000" pitchFamily="2" charset="2"/>
                </a:rPr>
                <a:t> </a:t>
              </a:r>
              <a:r>
                <a:rPr lang="en-US" sz="1200" b="1" dirty="0" smtClean="0">
                  <a:sym typeface="Wingdings" panose="05000000000000000000" pitchFamily="2" charset="2"/>
                </a:rPr>
                <a:t>SUR- et SOUS ESTIMATION</a:t>
              </a:r>
              <a:r>
                <a:rPr lang="en-US" sz="1200" b="1" dirty="0" smtClean="0">
                  <a:sym typeface="Wingdings"/>
                </a:rPr>
                <a:t> </a:t>
              </a:r>
              <a:endParaRPr lang="en-US" sz="1200" b="1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899592" y="1733819"/>
            <a:ext cx="7225994" cy="3285852"/>
            <a:chOff x="899592" y="1733819"/>
            <a:chExt cx="7225994" cy="3285852"/>
          </a:xfrm>
        </p:grpSpPr>
        <p:sp>
          <p:nvSpPr>
            <p:cNvPr id="7" name="Rectangle 6"/>
            <p:cNvSpPr/>
            <p:nvPr/>
          </p:nvSpPr>
          <p:spPr>
            <a:xfrm>
              <a:off x="3203848" y="1733819"/>
              <a:ext cx="1297679" cy="2722309"/>
            </a:xfrm>
            <a:prstGeom prst="rect">
              <a:avLst/>
            </a:prstGeom>
            <a:solidFill>
              <a:srgbClr val="7F7F7F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6" name="TextBox 21"/>
            <p:cNvSpPr txBox="1"/>
            <p:nvPr/>
          </p:nvSpPr>
          <p:spPr>
            <a:xfrm>
              <a:off x="899592" y="4742672"/>
              <a:ext cx="7225994" cy="2769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/>
                <a:t>Déshydratation</a:t>
              </a:r>
              <a:r>
                <a:rPr lang="en-US" sz="1200" dirty="0" smtClean="0"/>
                <a:t>  </a:t>
              </a:r>
              <a:r>
                <a:rPr lang="en-US" sz="1200" dirty="0" err="1"/>
                <a:t>légère</a:t>
              </a:r>
              <a:r>
                <a:rPr lang="en-US" sz="1200" dirty="0"/>
                <a:t> </a:t>
              </a:r>
              <a:r>
                <a:rPr lang="en-US" sz="1200" dirty="0" smtClean="0">
                  <a:sym typeface="Wingdings"/>
                </a:rPr>
                <a:t> </a:t>
              </a:r>
              <a:r>
                <a:rPr lang="en-US" sz="1200" dirty="0" err="1" smtClean="0">
                  <a:sym typeface="Wingdings"/>
                </a:rPr>
                <a:t>mais</a:t>
              </a:r>
              <a:r>
                <a:rPr lang="en-US" sz="1200" dirty="0" smtClean="0">
                  <a:sym typeface="Wingdings"/>
                </a:rPr>
                <a:t> </a:t>
              </a:r>
              <a:r>
                <a:rPr lang="en-US" sz="1200" dirty="0" err="1">
                  <a:sym typeface="Wingdings"/>
                </a:rPr>
                <a:t>il</a:t>
              </a:r>
              <a:r>
                <a:rPr lang="en-US" sz="1200" dirty="0">
                  <a:sym typeface="Wingdings"/>
                </a:rPr>
                <a:t> </a:t>
              </a:r>
              <a:r>
                <a:rPr lang="en-US" sz="1200" dirty="0" err="1">
                  <a:sym typeface="Wingdings"/>
                </a:rPr>
                <a:t>n’y</a:t>
              </a:r>
              <a:r>
                <a:rPr lang="en-US" sz="1200" dirty="0">
                  <a:sym typeface="Wingdings"/>
                </a:rPr>
                <a:t> a </a:t>
              </a:r>
              <a:r>
                <a:rPr lang="en-US" sz="1200" dirty="0" err="1">
                  <a:sym typeface="Wingdings"/>
                </a:rPr>
                <a:t>rien</a:t>
              </a:r>
              <a:r>
                <a:rPr lang="en-US" sz="1200" dirty="0">
                  <a:sym typeface="Wingdings"/>
                </a:rPr>
                <a:t> à </a:t>
              </a:r>
              <a:r>
                <a:rPr lang="en-US" sz="1200" dirty="0" err="1">
                  <a:sym typeface="Wingdings"/>
                </a:rPr>
                <a:t>voir</a:t>
              </a:r>
              <a:r>
                <a:rPr lang="en-US" sz="1200" dirty="0">
                  <a:sym typeface="Wingdings"/>
                </a:rPr>
                <a:t> </a:t>
              </a:r>
              <a:r>
                <a:rPr lang="en-US" sz="1200" dirty="0" smtClean="0">
                  <a:sym typeface="Wingdings"/>
                </a:rPr>
                <a:t>!  </a:t>
              </a:r>
              <a:r>
                <a:rPr lang="en-US" sz="1200" b="1" dirty="0" smtClean="0">
                  <a:sym typeface="Wingdings"/>
                </a:rPr>
                <a:t>SOUS ESTIMATION</a:t>
              </a:r>
              <a:endParaRPr lang="en-US" sz="1200" b="1" dirty="0"/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899592" y="1739624"/>
            <a:ext cx="7225994" cy="4353672"/>
            <a:chOff x="899592" y="1739624"/>
            <a:chExt cx="7225994" cy="4353672"/>
          </a:xfrm>
        </p:grpSpPr>
        <p:grpSp>
          <p:nvGrpSpPr>
            <p:cNvPr id="39" name="Groupe 38"/>
            <p:cNvGrpSpPr/>
            <p:nvPr/>
          </p:nvGrpSpPr>
          <p:grpSpPr>
            <a:xfrm>
              <a:off x="899592" y="2064153"/>
              <a:ext cx="7225994" cy="4029143"/>
              <a:chOff x="899592" y="2064153"/>
              <a:chExt cx="7225994" cy="4029143"/>
            </a:xfrm>
          </p:grpSpPr>
          <p:grpSp>
            <p:nvGrpSpPr>
              <p:cNvPr id="38" name="Groupe 37"/>
              <p:cNvGrpSpPr/>
              <p:nvPr/>
            </p:nvGrpSpPr>
            <p:grpSpPr>
              <a:xfrm>
                <a:off x="5772313" y="2064153"/>
                <a:ext cx="1307147" cy="2391974"/>
                <a:chOff x="5772313" y="2064153"/>
                <a:chExt cx="1307147" cy="2391974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5779058" y="2064153"/>
                  <a:ext cx="1300402" cy="220224"/>
                </a:xfrm>
                <a:prstGeom prst="rect">
                  <a:avLst/>
                </a:prstGeom>
                <a:solidFill>
                  <a:srgbClr val="00B050">
                    <a:alpha val="3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5779058" y="2817875"/>
                  <a:ext cx="1300402" cy="595069"/>
                </a:xfrm>
                <a:prstGeom prst="rect">
                  <a:avLst/>
                </a:prstGeom>
                <a:solidFill>
                  <a:srgbClr val="00B050">
                    <a:alpha val="3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5779058" y="3770882"/>
                  <a:ext cx="1300402" cy="685245"/>
                </a:xfrm>
                <a:prstGeom prst="rect">
                  <a:avLst/>
                </a:prstGeom>
                <a:solidFill>
                  <a:srgbClr val="00B050">
                    <a:alpha val="3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5772313" y="2597651"/>
                  <a:ext cx="1300402" cy="220224"/>
                </a:xfrm>
                <a:prstGeom prst="rect">
                  <a:avLst/>
                </a:prstGeom>
                <a:solidFill>
                  <a:srgbClr val="00B050">
                    <a:alpha val="3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</p:grpSp>
          <p:sp>
            <p:nvSpPr>
              <p:cNvPr id="33" name="TextBox 22"/>
              <p:cNvSpPr txBox="1"/>
              <p:nvPr/>
            </p:nvSpPr>
            <p:spPr>
              <a:xfrm>
                <a:off x="899592" y="5816297"/>
                <a:ext cx="7225994" cy="276999"/>
              </a:xfrm>
              <a:prstGeom prst="rect">
                <a:avLst/>
              </a:prstGeom>
              <a:solidFill>
                <a:srgbClr val="9DE799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err="1" smtClean="0">
                    <a:sym typeface="Wingdings"/>
                  </a:rPr>
                  <a:t>Signes</a:t>
                </a:r>
                <a:r>
                  <a:rPr lang="en-US" sz="1200" dirty="0" smtClean="0">
                    <a:sym typeface="Wingdings"/>
                  </a:rPr>
                  <a:t> </a:t>
                </a:r>
                <a:r>
                  <a:rPr lang="en-US" sz="1200" dirty="0" err="1" smtClean="0">
                    <a:sym typeface="Wingdings"/>
                  </a:rPr>
                  <a:t>objectifs</a:t>
                </a:r>
                <a:r>
                  <a:rPr lang="en-US" sz="1200" dirty="0" smtClean="0">
                    <a:sym typeface="Wingdings"/>
                  </a:rPr>
                  <a:t> </a:t>
                </a:r>
                <a:r>
                  <a:rPr lang="en-US" sz="1200" dirty="0" err="1" smtClean="0">
                    <a:sym typeface="Wingdings"/>
                  </a:rPr>
                  <a:t>facilement</a:t>
                </a:r>
                <a:r>
                  <a:rPr lang="en-US" sz="1200" dirty="0" smtClean="0">
                    <a:sym typeface="Wingdings"/>
                  </a:rPr>
                  <a:t> visible/</a:t>
                </a:r>
                <a:r>
                  <a:rPr lang="en-US" sz="1200" dirty="0" err="1" smtClean="0">
                    <a:sym typeface="Wingdings"/>
                  </a:rPr>
                  <a:t>mesurables</a:t>
                </a:r>
                <a:r>
                  <a:rPr lang="en-US" sz="1200" b="1" dirty="0" smtClean="0">
                    <a:sym typeface="Wingdings" panose="05000000000000000000" pitchFamily="2" charset="2"/>
                  </a:rPr>
                  <a:t> CORRECT MAIS TARDIF</a:t>
                </a:r>
                <a:r>
                  <a:rPr lang="en-US" sz="1200" b="1" dirty="0" smtClean="0">
                    <a:sym typeface="Wingdings"/>
                  </a:rPr>
                  <a:t> </a:t>
                </a:r>
                <a:endParaRPr lang="en-US" sz="1200" b="1" dirty="0"/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5790493" y="1739624"/>
              <a:ext cx="1277530" cy="324529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757576" y="2289591"/>
              <a:ext cx="1321884" cy="324529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757576" y="3399600"/>
              <a:ext cx="1321884" cy="362848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699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7524" y="1247983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 algn="ctr"/>
            <a:r>
              <a:rPr lang="fr-FR" sz="3600" b="1" dirty="0" smtClean="0"/>
              <a:t>Quel est le meilleur signe clinique qui permet d’estimer une déshydratation?</a:t>
            </a:r>
            <a:endParaRPr lang="fr-FR" sz="3600" b="1" dirty="0"/>
          </a:p>
        </p:txBody>
      </p:sp>
      <p:sp>
        <p:nvSpPr>
          <p:cNvPr id="29" name="Rectangle 28"/>
          <p:cNvSpPr/>
          <p:nvPr/>
        </p:nvSpPr>
        <p:spPr>
          <a:xfrm>
            <a:off x="2987824" y="3284984"/>
            <a:ext cx="2808312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800" b="1" dirty="0" smtClean="0">
                <a:latin typeface="Calisto MT" panose="02040603050505030304" pitchFamily="18" charset="0"/>
              </a:rPr>
              <a:t>LE POIDS !</a:t>
            </a:r>
            <a:endParaRPr lang="fr-FR" sz="4800" b="1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2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83671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Patient </a:t>
            </a:r>
            <a:r>
              <a:rPr lang="en-US" dirty="0" smtClean="0"/>
              <a:t>de 4 </a:t>
            </a:r>
            <a:r>
              <a:rPr lang="en-US" dirty="0" err="1" smtClean="0"/>
              <a:t>ans</a:t>
            </a:r>
            <a:r>
              <a:rPr lang="en-US" dirty="0" smtClean="0"/>
              <a:t> et demi, pas de </a:t>
            </a:r>
            <a:r>
              <a:rPr lang="en-US" dirty="0" err="1" smtClean="0"/>
              <a:t>poids</a:t>
            </a:r>
            <a:r>
              <a:rPr lang="en-US" dirty="0" smtClean="0"/>
              <a:t> </a:t>
            </a:r>
            <a:r>
              <a:rPr lang="en-US" dirty="0" err="1" smtClean="0"/>
              <a:t>depuis</a:t>
            </a:r>
            <a:r>
              <a:rPr lang="en-US" dirty="0" smtClean="0"/>
              <a:t> dernier RDV pédiatre </a:t>
            </a:r>
            <a:r>
              <a:rPr lang="en-US" dirty="0" err="1" smtClean="0"/>
              <a:t>il</a:t>
            </a:r>
            <a:r>
              <a:rPr lang="en-US" dirty="0" smtClean="0"/>
              <a:t> y a 6 </a:t>
            </a:r>
            <a:r>
              <a:rPr lang="en-US" dirty="0" err="1" smtClean="0"/>
              <a:t>mois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fr-CH" dirty="0">
                <a:sym typeface="Wingdings"/>
              </a:rPr>
              <a:t>O</a:t>
            </a:r>
            <a:r>
              <a:rPr lang="fr-CH" dirty="0" smtClean="0">
                <a:sym typeface="Wingdings"/>
              </a:rPr>
              <a:t>n fait </a:t>
            </a:r>
            <a:r>
              <a:rPr lang="fr-CH" dirty="0" smtClean="0">
                <a:sym typeface="Wingdings"/>
              </a:rPr>
              <a:t>comment ?...</a:t>
            </a:r>
            <a:endParaRPr lang="en-US" dirty="0"/>
          </a:p>
        </p:txBody>
      </p:sp>
      <p:grpSp>
        <p:nvGrpSpPr>
          <p:cNvPr id="5" name="Groupe 4"/>
          <p:cNvGrpSpPr/>
          <p:nvPr/>
        </p:nvGrpSpPr>
        <p:grpSpPr>
          <a:xfrm>
            <a:off x="899592" y="1700808"/>
            <a:ext cx="7237610" cy="3971017"/>
            <a:chOff x="899592" y="855876"/>
            <a:chExt cx="7237610" cy="3971017"/>
          </a:xfrm>
        </p:grpSpPr>
        <p:grpSp>
          <p:nvGrpSpPr>
            <p:cNvPr id="3" name="Group 2"/>
            <p:cNvGrpSpPr/>
            <p:nvPr/>
          </p:nvGrpSpPr>
          <p:grpSpPr>
            <a:xfrm>
              <a:off x="899592" y="1556792"/>
              <a:ext cx="7237610" cy="3270101"/>
              <a:chOff x="899592" y="1556792"/>
              <a:chExt cx="7237610" cy="3270101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b="1112"/>
              <a:stretch/>
            </p:blipFill>
            <p:spPr bwMode="auto">
              <a:xfrm>
                <a:off x="905748" y="1788633"/>
                <a:ext cx="7231454" cy="3038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Forme libre 25"/>
              <p:cNvSpPr/>
              <p:nvPr/>
            </p:nvSpPr>
            <p:spPr>
              <a:xfrm>
                <a:off x="899592" y="1556792"/>
                <a:ext cx="1499669" cy="940470"/>
              </a:xfrm>
              <a:custGeom>
                <a:avLst/>
                <a:gdLst>
                  <a:gd name="connsiteX0" fmla="*/ 1123950 w 1123950"/>
                  <a:gd name="connsiteY0" fmla="*/ 0 h 704850"/>
                  <a:gd name="connsiteX1" fmla="*/ 180975 w 1123950"/>
                  <a:gd name="connsiteY1" fmla="*/ 704850 h 704850"/>
                  <a:gd name="connsiteX2" fmla="*/ 0 w 1123950"/>
                  <a:gd name="connsiteY2" fmla="*/ 695325 h 704850"/>
                  <a:gd name="connsiteX3" fmla="*/ 9525 w 1123950"/>
                  <a:gd name="connsiteY3" fmla="*/ 47625 h 704850"/>
                  <a:gd name="connsiteX4" fmla="*/ 1123950 w 1123950"/>
                  <a:gd name="connsiteY4" fmla="*/ 0 h 7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3950" h="704850">
                    <a:moveTo>
                      <a:pt x="1123950" y="0"/>
                    </a:moveTo>
                    <a:lnTo>
                      <a:pt x="180975" y="704850"/>
                    </a:lnTo>
                    <a:lnTo>
                      <a:pt x="0" y="695325"/>
                    </a:lnTo>
                    <a:lnTo>
                      <a:pt x="9525" y="47625"/>
                    </a:lnTo>
                    <a:lnTo>
                      <a:pt x="112395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</p:grpSp>
        <p:sp>
          <p:nvSpPr>
            <p:cNvPr id="21" name="Organigramme : Connecteur 20"/>
            <p:cNvSpPr/>
            <p:nvPr/>
          </p:nvSpPr>
          <p:spPr>
            <a:xfrm>
              <a:off x="2468533" y="3294275"/>
              <a:ext cx="96079" cy="96079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 flipV="1">
              <a:off x="2516572" y="3454811"/>
              <a:ext cx="0" cy="864712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rganigramme : Connecteur 3"/>
            <p:cNvSpPr/>
            <p:nvPr/>
          </p:nvSpPr>
          <p:spPr>
            <a:xfrm>
              <a:off x="1219504" y="3743049"/>
              <a:ext cx="96079" cy="9607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" name="Organigramme : Connecteur 5"/>
            <p:cNvSpPr/>
            <p:nvPr/>
          </p:nvSpPr>
          <p:spPr>
            <a:xfrm>
              <a:off x="1434036" y="3646969"/>
              <a:ext cx="96079" cy="9607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7" name="Organigramme : Connecteur 6"/>
            <p:cNvSpPr/>
            <p:nvPr/>
          </p:nvSpPr>
          <p:spPr>
            <a:xfrm>
              <a:off x="1603821" y="3550890"/>
              <a:ext cx="96079" cy="9607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8" name="Organigramme : Connecteur 7"/>
            <p:cNvSpPr/>
            <p:nvPr/>
          </p:nvSpPr>
          <p:spPr>
            <a:xfrm>
              <a:off x="2267744" y="3356992"/>
              <a:ext cx="96079" cy="9607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cxnSp>
          <p:nvCxnSpPr>
            <p:cNvPr id="23" name="Connecteur droit avec flèche 22"/>
            <p:cNvCxnSpPr/>
            <p:nvPr/>
          </p:nvCxnSpPr>
          <p:spPr>
            <a:xfrm flipH="1">
              <a:off x="1219504" y="3342315"/>
              <a:ext cx="115295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315287" y="855876"/>
              <a:ext cx="4248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i="1" dirty="0" smtClean="0"/>
                <a:t>Pensez au carnet de </a:t>
              </a:r>
              <a:r>
                <a:rPr lang="fr-CH" sz="2800" i="1" dirty="0" smtClean="0"/>
                <a:t>santé !</a:t>
              </a:r>
              <a:endParaRPr lang="en-US" sz="2800" i="1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45670" y="-26283"/>
            <a:ext cx="80344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SIGNES CLINIQUES- </a:t>
            </a:r>
            <a:r>
              <a:rPr lang="fr-FR" sz="4000" b="1" dirty="0" smtClean="0">
                <a:solidFill>
                  <a:srgbClr val="FF0000"/>
                </a:solidFill>
              </a:rPr>
              <a:t>CAS PARTICULIER</a:t>
            </a:r>
            <a:endParaRPr lang="fr-CH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27223" y="2968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400" b="1" u="sng" dirty="0" smtClean="0">
                <a:solidFill>
                  <a:srgbClr val="FF0000"/>
                </a:solidFill>
              </a:rPr>
              <a:t>MESSAGES</a:t>
            </a:r>
            <a:endParaRPr lang="fr-CH" sz="4400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0" y="836712"/>
            <a:ext cx="871296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La déshydratation est légère dans 70% des cas, modérée dans 28% des cas et sévère dans </a:t>
            </a:r>
            <a:r>
              <a:rPr lang="fr-FR" sz="2400" b="1" dirty="0" smtClean="0"/>
              <a:t>seulement 2</a:t>
            </a:r>
            <a:r>
              <a:rPr lang="fr-FR" sz="2400" b="1" dirty="0"/>
              <a:t>% </a:t>
            </a:r>
            <a:r>
              <a:rPr lang="fr-FR" sz="2400" b="1" dirty="0" smtClean="0"/>
              <a:t> </a:t>
            </a:r>
            <a:r>
              <a:rPr lang="fr-FR" sz="2400" b="1" dirty="0"/>
              <a:t>des cas</a:t>
            </a:r>
            <a:endParaRPr lang="fr-CH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smtClean="0"/>
              <a:t>Les signes cliniques de déshydratation sont soit difficiles à objectiver soit peu spécifiques.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smtClean="0"/>
              <a:t>Plusieurs scores </a:t>
            </a:r>
            <a:r>
              <a:rPr lang="fr-FR" sz="2400" b="1" dirty="0" smtClean="0"/>
              <a:t>cliniques existent </a:t>
            </a:r>
            <a:r>
              <a:rPr lang="fr-FR" sz="2400" b="1" dirty="0" smtClean="0"/>
              <a:t>pour estimer la déshydratation mais </a:t>
            </a:r>
            <a:r>
              <a:rPr lang="fr-FR" sz="2400" b="1" dirty="0" smtClean="0"/>
              <a:t>leur sensibilité </a:t>
            </a:r>
            <a:r>
              <a:rPr lang="fr-FR" sz="2400" b="1" dirty="0" smtClean="0"/>
              <a:t>ou </a:t>
            </a:r>
            <a:r>
              <a:rPr lang="fr-FR" sz="2400" b="1" dirty="0" smtClean="0"/>
              <a:t>spécificité dépend de l’expérience de l’examinateur</a:t>
            </a:r>
            <a:r>
              <a:rPr lang="fr-FR" sz="2400" b="1" dirty="0" smtClean="0">
                <a:sym typeface="Wingdings" panose="05000000000000000000" pitchFamily="2" charset="2"/>
              </a:rPr>
              <a:t>.</a:t>
            </a:r>
            <a:endParaRPr lang="fr-FR" sz="2400" b="1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400" b="1" dirty="0"/>
              <a:t>Les scores cliniques de déshydratation ont tendance à </a:t>
            </a:r>
            <a:r>
              <a:rPr lang="fr-CH" sz="2400" b="1" dirty="0" smtClean="0"/>
              <a:t>entrainer:</a:t>
            </a:r>
            <a:endParaRPr lang="fr-CH" sz="2400" b="1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CH" sz="2400" b="1" dirty="0"/>
              <a:t>Une </a:t>
            </a:r>
            <a:r>
              <a:rPr lang="fr-CH" sz="2400" b="1" dirty="0">
                <a:solidFill>
                  <a:srgbClr val="0000FF"/>
                </a:solidFill>
              </a:rPr>
              <a:t>sous estimation</a:t>
            </a:r>
            <a:r>
              <a:rPr lang="fr-CH" sz="2400" b="1" dirty="0"/>
              <a:t> des déshydratation </a:t>
            </a:r>
            <a:r>
              <a:rPr lang="fr-CH" sz="2400" b="1" dirty="0">
                <a:solidFill>
                  <a:srgbClr val="0000FF"/>
                </a:solidFill>
              </a:rPr>
              <a:t>légères</a:t>
            </a:r>
            <a:r>
              <a:rPr lang="fr-CH" sz="2400" b="1" dirty="0"/>
              <a:t>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CH" sz="2400" b="1" dirty="0"/>
              <a:t>Une </a:t>
            </a:r>
            <a:r>
              <a:rPr lang="fr-CH" sz="2400" b="1" dirty="0">
                <a:solidFill>
                  <a:srgbClr val="FF0000"/>
                </a:solidFill>
              </a:rPr>
              <a:t>sur estimation </a:t>
            </a:r>
            <a:r>
              <a:rPr lang="fr-CH" sz="2400" b="1" dirty="0"/>
              <a:t>des déshydratations </a:t>
            </a:r>
            <a:r>
              <a:rPr lang="fr-CH" sz="2400" b="1" dirty="0">
                <a:solidFill>
                  <a:srgbClr val="FF0000"/>
                </a:solidFill>
              </a:rPr>
              <a:t>modérées</a:t>
            </a:r>
            <a:r>
              <a:rPr lang="fr-CH" sz="2400" b="1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400" b="1" dirty="0" smtClean="0"/>
              <a:t>La </a:t>
            </a:r>
            <a:r>
              <a:rPr lang="fr-CH" sz="2400" b="1" u="sng" dirty="0" smtClean="0"/>
              <a:t>perte de poids récente </a:t>
            </a:r>
            <a:r>
              <a:rPr lang="fr-CH" sz="2400" b="1" dirty="0" smtClean="0"/>
              <a:t>est le meilleur élément pour estimer une déshydratation.</a:t>
            </a:r>
            <a:endParaRPr lang="fr-CH" sz="2400" b="1" dirty="0"/>
          </a:p>
        </p:txBody>
      </p:sp>
    </p:spTree>
    <p:extLst>
      <p:ext uri="{BB962C8B-B14F-4D97-AF65-F5344CB8AC3E}">
        <p14:creationId xmlns:p14="http://schemas.microsoft.com/office/powerpoint/2010/main" val="131509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1640" y="1628800"/>
            <a:ext cx="6480720" cy="30243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Rectangle 1"/>
          <p:cNvSpPr/>
          <p:nvPr/>
        </p:nvSpPr>
        <p:spPr>
          <a:xfrm>
            <a:off x="1776988" y="2465601"/>
            <a:ext cx="570842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 smtClean="0"/>
              <a:t>LE LABORATOIRE DANS LA</a:t>
            </a:r>
          </a:p>
          <a:p>
            <a:pPr algn="ctr"/>
            <a:r>
              <a:rPr lang="fr-FR" sz="4000" b="1" dirty="0" smtClean="0"/>
              <a:t>DESHYDRATATION</a:t>
            </a:r>
            <a:endParaRPr lang="fr-CH" sz="4000" dirty="0"/>
          </a:p>
        </p:txBody>
      </p:sp>
    </p:spTree>
    <p:extLst>
      <p:ext uri="{BB962C8B-B14F-4D97-AF65-F5344CB8AC3E}">
        <p14:creationId xmlns:p14="http://schemas.microsoft.com/office/powerpoint/2010/main" val="167867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49292.png"/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075392"/>
            <a:ext cx="2281439" cy="228143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 rot="1845303">
            <a:off x="1357898" y="1768276"/>
            <a:ext cx="2231136" cy="2124456"/>
            <a:chOff x="1187624" y="692696"/>
            <a:chExt cx="2231136" cy="2124456"/>
          </a:xfrm>
        </p:grpSpPr>
        <p:pic>
          <p:nvPicPr>
            <p:cNvPr id="12" name="Picture 11" descr="Untitled-1.ps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240964" y="639356"/>
              <a:ext cx="2124456" cy="2231136"/>
            </a:xfrm>
            <a:prstGeom prst="rect">
              <a:avLst/>
            </a:prstGeom>
          </p:spPr>
        </p:pic>
        <p:sp>
          <p:nvSpPr>
            <p:cNvPr id="13" name="ZoneTexte 2"/>
            <p:cNvSpPr txBox="1"/>
            <p:nvPr/>
          </p:nvSpPr>
          <p:spPr>
            <a:xfrm rot="18439001">
              <a:off x="1834773" y="1364339"/>
              <a:ext cx="1482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dirty="0" smtClean="0">
                  <a:latin typeface="Lucida Handwriting"/>
                  <a:cs typeface="Lucida Handwriting"/>
                </a:rPr>
                <a:t>Natrémie</a:t>
              </a:r>
              <a:endParaRPr lang="fr-CH" b="1" dirty="0">
                <a:latin typeface="Lucida Handwriting"/>
                <a:cs typeface="Lucida Handwriting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48776" y="3795472"/>
            <a:ext cx="2231136" cy="2124456"/>
            <a:chOff x="3608314" y="957863"/>
            <a:chExt cx="2231136" cy="2124456"/>
          </a:xfrm>
        </p:grpSpPr>
        <p:sp>
          <p:nvSpPr>
            <p:cNvPr id="4" name="ZoneTexte 3"/>
            <p:cNvSpPr txBox="1"/>
            <p:nvPr/>
          </p:nvSpPr>
          <p:spPr>
            <a:xfrm rot="20589476">
              <a:off x="4354668" y="1737039"/>
              <a:ext cx="14055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b="1">
                  <a:latin typeface="Lucida Handwriting"/>
                  <a:cs typeface="Lucida Handwriting"/>
                </a:defRPr>
              </a:lvl1pPr>
            </a:lstStyle>
            <a:p>
              <a:r>
                <a:rPr lang="fr-CH" dirty="0"/>
                <a:t>Densité </a:t>
              </a:r>
              <a:endParaRPr lang="fr-CH" dirty="0" smtClean="0"/>
            </a:p>
            <a:p>
              <a:r>
                <a:rPr lang="fr-CH" dirty="0" smtClean="0"/>
                <a:t>urinaire</a:t>
              </a:r>
              <a:endParaRPr lang="fr-CH" dirty="0"/>
            </a:p>
          </p:txBody>
        </p:sp>
        <p:pic>
          <p:nvPicPr>
            <p:cNvPr id="14" name="Picture 13" descr="Untitled-1.ps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25742">
              <a:off x="3661654" y="904523"/>
              <a:ext cx="2124456" cy="2231136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 rot="18081554">
            <a:off x="2561741" y="4930284"/>
            <a:ext cx="2124456" cy="2231136"/>
            <a:chOff x="6353553" y="4108042"/>
            <a:chExt cx="2124456" cy="2231136"/>
          </a:xfrm>
        </p:grpSpPr>
        <p:sp>
          <p:nvSpPr>
            <p:cNvPr id="7" name="ZoneTexte 6"/>
            <p:cNvSpPr txBox="1"/>
            <p:nvPr/>
          </p:nvSpPr>
          <p:spPr>
            <a:xfrm rot="2601178">
              <a:off x="6864247" y="5367250"/>
              <a:ext cx="1354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dirty="0" smtClean="0">
                  <a:latin typeface="Lucida Handwriting"/>
                  <a:cs typeface="Lucida Handwriting"/>
                </a:rPr>
                <a:t>Cultures</a:t>
              </a:r>
              <a:endParaRPr lang="fr-CH" b="1" dirty="0">
                <a:latin typeface="Lucida Handwriting"/>
                <a:cs typeface="Lucida Handwriting"/>
              </a:endParaRPr>
            </a:p>
          </p:txBody>
        </p:sp>
        <p:pic>
          <p:nvPicPr>
            <p:cNvPr id="15" name="Picture 14" descr="Untitled-1.ps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3669">
              <a:off x="6353553" y="4108042"/>
              <a:ext cx="2124456" cy="2231136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 rot="19908239">
            <a:off x="4172557" y="689022"/>
            <a:ext cx="2266050" cy="2231136"/>
            <a:chOff x="2742635" y="2719954"/>
            <a:chExt cx="2266050" cy="2231136"/>
          </a:xfrm>
        </p:grpSpPr>
        <p:pic>
          <p:nvPicPr>
            <p:cNvPr id="16" name="Picture 15" descr="Untitled-1.ps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95046">
              <a:off x="2742635" y="2719954"/>
              <a:ext cx="2124456" cy="2231136"/>
            </a:xfrm>
            <a:prstGeom prst="rect">
              <a:avLst/>
            </a:prstGeom>
          </p:spPr>
        </p:pic>
        <p:sp>
          <p:nvSpPr>
            <p:cNvPr id="17" name="ZoneTexte 2"/>
            <p:cNvSpPr txBox="1"/>
            <p:nvPr/>
          </p:nvSpPr>
          <p:spPr>
            <a:xfrm rot="755948">
              <a:off x="3366679" y="3824573"/>
              <a:ext cx="16420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b="1" dirty="0">
                  <a:latin typeface="Lucida Handwriting"/>
                  <a:cs typeface="Lucida Handwriting"/>
                </a:rPr>
                <a:t>Base Excess</a:t>
              </a:r>
            </a:p>
            <a:p>
              <a:r>
                <a:rPr lang="fr-CH" sz="1400" b="1" dirty="0" smtClean="0">
                  <a:latin typeface="Lucida Handwriting"/>
                  <a:cs typeface="Lucida Handwriting"/>
                </a:rPr>
                <a:t>/ HCO3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149176" y="4587560"/>
            <a:ext cx="2231136" cy="2124456"/>
            <a:chOff x="5697924" y="1930341"/>
            <a:chExt cx="2231136" cy="2124456"/>
          </a:xfrm>
        </p:grpSpPr>
        <p:pic>
          <p:nvPicPr>
            <p:cNvPr id="18" name="Picture 17" descr="Untitled-1.ps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75544">
              <a:off x="5751264" y="1877001"/>
              <a:ext cx="2124456" cy="2231136"/>
            </a:xfrm>
            <a:prstGeom prst="rect">
              <a:avLst/>
            </a:prstGeom>
          </p:spPr>
        </p:pic>
        <p:sp>
          <p:nvSpPr>
            <p:cNvPr id="19" name="ZoneTexte 2"/>
            <p:cNvSpPr txBox="1"/>
            <p:nvPr/>
          </p:nvSpPr>
          <p:spPr>
            <a:xfrm rot="20723370">
              <a:off x="6541130" y="2737312"/>
              <a:ext cx="103497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600" b="1" dirty="0" smtClean="0">
                  <a:latin typeface="Lucida Handwriting"/>
                  <a:cs typeface="Lucida Handwriting"/>
                </a:rPr>
                <a:t>Urée </a:t>
              </a:r>
            </a:p>
            <a:p>
              <a:r>
                <a:rPr lang="fr-CH" sz="1600" b="1" dirty="0" smtClean="0">
                  <a:latin typeface="Lucida Handwriting"/>
                  <a:cs typeface="Lucida Handwriting"/>
                </a:rPr>
                <a:t>Plasm-</a:t>
              </a:r>
              <a:endParaRPr lang="fr-CH" sz="1600" b="1" dirty="0">
                <a:latin typeface="Lucida Handwriting"/>
                <a:cs typeface="Lucida Handwriting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rot="937200">
            <a:off x="6272516" y="3264528"/>
            <a:ext cx="2231136" cy="2124456"/>
            <a:chOff x="3882421" y="4779736"/>
            <a:chExt cx="2231136" cy="2124456"/>
          </a:xfrm>
        </p:grpSpPr>
        <p:pic>
          <p:nvPicPr>
            <p:cNvPr id="20" name="Picture 19" descr="Untitled-1.ps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31241">
              <a:off x="3935761" y="4726396"/>
              <a:ext cx="2124456" cy="2231136"/>
            </a:xfrm>
            <a:prstGeom prst="rect">
              <a:avLst/>
            </a:prstGeom>
          </p:spPr>
        </p:pic>
        <p:sp>
          <p:nvSpPr>
            <p:cNvPr id="21" name="ZoneTexte 2"/>
            <p:cNvSpPr txBox="1"/>
            <p:nvPr/>
          </p:nvSpPr>
          <p:spPr>
            <a:xfrm rot="19932285">
              <a:off x="4154145" y="5575503"/>
              <a:ext cx="100372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400">
                  <a:latin typeface="Lucida Handwriting"/>
                  <a:cs typeface="Lucida Handwriting"/>
                </a:defRPr>
              </a:lvl1pPr>
            </a:lstStyle>
            <a:p>
              <a:r>
                <a:rPr lang="fr-CH" sz="1600" b="1" dirty="0"/>
                <a:t>Osm.</a:t>
              </a:r>
            </a:p>
            <a:p>
              <a:r>
                <a:rPr lang="fr-CH" sz="1600" b="1" dirty="0"/>
                <a:t>Plasm.</a:t>
              </a:r>
            </a:p>
          </p:txBody>
        </p:sp>
      </p:grpSp>
      <p:grpSp>
        <p:nvGrpSpPr>
          <p:cNvPr id="28" name="Group 21"/>
          <p:cNvGrpSpPr/>
          <p:nvPr/>
        </p:nvGrpSpPr>
        <p:grpSpPr>
          <a:xfrm rot="20124349">
            <a:off x="6010670" y="1635050"/>
            <a:ext cx="2124456" cy="2231136"/>
            <a:chOff x="2742635" y="2719954"/>
            <a:chExt cx="2124456" cy="2231136"/>
          </a:xfrm>
        </p:grpSpPr>
        <p:pic>
          <p:nvPicPr>
            <p:cNvPr id="30" name="Picture 15" descr="Untitled-1.ps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95046">
              <a:off x="2742635" y="2719954"/>
              <a:ext cx="2124456" cy="2231136"/>
            </a:xfrm>
            <a:prstGeom prst="rect">
              <a:avLst/>
            </a:prstGeom>
          </p:spPr>
        </p:pic>
        <p:sp>
          <p:nvSpPr>
            <p:cNvPr id="31" name="ZoneTexte 2"/>
            <p:cNvSpPr txBox="1"/>
            <p:nvPr/>
          </p:nvSpPr>
          <p:spPr>
            <a:xfrm rot="755948">
              <a:off x="3366397" y="3677966"/>
              <a:ext cx="14055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dirty="0" smtClean="0">
                  <a:latin typeface="Lucida Handwriting"/>
                  <a:cs typeface="Lucida Handwriting"/>
                </a:rPr>
                <a:t>Cétose</a:t>
              </a:r>
            </a:p>
            <a:p>
              <a:r>
                <a:rPr lang="fr-CH" b="1" dirty="0" smtClean="0">
                  <a:latin typeface="Lucida Handwriting"/>
                  <a:cs typeface="Lucida Handwriting"/>
                </a:rPr>
                <a:t>urinaire</a:t>
              </a:r>
              <a:endParaRPr lang="fr-CH" b="1" dirty="0">
                <a:latin typeface="Lucida Handwriting"/>
                <a:cs typeface="Lucida Handwriting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9" name="Rectangle 38"/>
          <p:cNvSpPr/>
          <p:nvPr/>
        </p:nvSpPr>
        <p:spPr>
          <a:xfrm>
            <a:off x="35925" y="-26283"/>
            <a:ext cx="48471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GEA ET </a:t>
            </a:r>
            <a:r>
              <a:rPr lang="fr-FR" sz="4000" b="1" dirty="0" smtClean="0">
                <a:solidFill>
                  <a:srgbClr val="FF0000"/>
                </a:solidFill>
              </a:rPr>
              <a:t>LABORATOIRE</a:t>
            </a:r>
            <a:endParaRPr lang="fr-CH" sz="4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368" y="548680"/>
            <a:ext cx="1328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00B050"/>
                </a:solidFill>
              </a:rPr>
              <a:t>UTILES</a:t>
            </a:r>
            <a:endParaRPr lang="en-US" sz="3200" b="1" u="sng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02336" y="622429"/>
            <a:ext cx="2881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chemeClr val="accent6"/>
                </a:solidFill>
              </a:rPr>
              <a:t>PEU PRATIQUES</a:t>
            </a:r>
            <a:endParaRPr lang="en-US" sz="3200" b="1" u="sng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6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0.00185 C 0.00642 0.00903 -0.07309 0.06065 -0.10712 0.04699 C -0.14115 0.03333 -0.16094 -0.05324 -0.175 -0.07963 " pathEditMode="relative" rAng="0" ptsTypes="aaa">
                                      <p:cBhvr>
                                        <p:cTn id="1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77 4.07407E-6 C -0.0059 0.03958 -0.22934 0.20092 -0.31962 0.2375 C -0.40989 0.27407 -0.45034 0.22291 -0.48472 0.21898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3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0.05787 C -0.14254 0.13981 -0.2724 0.21875 -0.3849 0.24861 C -0.4974 0.27847 -0.62257 0.23981 -0.68507 0.2375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67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37 2.22222E-6 C -0.03437 -0.07084 -0.05503 -0.14144 -0.04392 -0.1875 C -0.03281 -0.2338 0.03767 -0.26227 0.05417 -0.2770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1.85185E-6 C -0.00955 -0.11273 -0.00677 -0.23194 0.01493 -0.28796 C 0.03663 -0.34375 0.10573 -0.32592 0.12968 -0.33611 " pathEditMode="relative" rAng="0" ptsTypes="aaa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C 0.04566 0.00996 0.20105 0.10046 0.27448 0.06019 C 0.34792 0.01991 0.40643 -0.17847 0.44115 -0.2412 " pathEditMode="relative" rAng="0" ptsTypes="aaa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9" y="-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C 0.03993 0.01621 0.15087 0.07662 0.24062 0.09676 C 0.33038 0.1169 0.47674 0.11574 0.53889 0.12084 " pathEditMode="relative" rAng="0" ptsTypes="aaa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44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5"/>
          <p:cNvSpPr/>
          <p:nvPr/>
        </p:nvSpPr>
        <p:spPr>
          <a:xfrm>
            <a:off x="35925" y="-26283"/>
            <a:ext cx="75448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LA </a:t>
            </a:r>
            <a:r>
              <a:rPr lang="fr-FR" sz="4000" b="1" dirty="0" smtClean="0">
                <a:solidFill>
                  <a:srgbClr val="FF0000"/>
                </a:solidFill>
              </a:rPr>
              <a:t>DENSITE URINAIRE </a:t>
            </a:r>
            <a:r>
              <a:rPr lang="fr-FR" sz="4000" b="1" dirty="0" smtClean="0"/>
              <a:t>DANS LA DH</a:t>
            </a:r>
            <a:endParaRPr lang="fr-CH" sz="4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462" y="5219135"/>
            <a:ext cx="5207652" cy="7301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562" y="698769"/>
            <a:ext cx="5963185" cy="107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5856" y="4560140"/>
            <a:ext cx="38917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/>
              <a:t>Pediatric Emergency Care  Volume 23, Number 5, May 2007</a:t>
            </a:r>
            <a:endParaRPr lang="fr-CH" sz="1200" i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989" y="2877542"/>
            <a:ext cx="5400600" cy="168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88024" y="3448281"/>
            <a:ext cx="1584176" cy="2705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2"/>
          <p:cNvSpPr/>
          <p:nvPr/>
        </p:nvSpPr>
        <p:spPr>
          <a:xfrm>
            <a:off x="80906" y="1988840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Etude </a:t>
            </a:r>
            <a:r>
              <a:rPr lang="en-US" sz="2000" b="1" dirty="0" smtClean="0"/>
              <a:t>prospective</a:t>
            </a:r>
            <a:r>
              <a:rPr lang="en-US" sz="2000" dirty="0" smtClean="0"/>
              <a:t> sur des </a:t>
            </a:r>
            <a:r>
              <a:rPr lang="en-US" sz="2000" dirty="0" err="1" smtClean="0"/>
              <a:t>enfants</a:t>
            </a:r>
            <a:r>
              <a:rPr lang="en-US" sz="2000" dirty="0" smtClean="0"/>
              <a:t> entre </a:t>
            </a:r>
            <a:r>
              <a:rPr lang="en-US" sz="2000" b="1" dirty="0" smtClean="0"/>
              <a:t>3 et 36 </a:t>
            </a:r>
            <a:r>
              <a:rPr lang="en-US" sz="2000" b="1" dirty="0" err="1" smtClean="0"/>
              <a:t>mois</a:t>
            </a:r>
            <a:r>
              <a:rPr lang="en-US" sz="2000" b="1" dirty="0" smtClean="0"/>
              <a:t> </a:t>
            </a:r>
            <a:r>
              <a:rPr lang="en-US" sz="2000" dirty="0" smtClean="0"/>
              <a:t>avec GEA et </a:t>
            </a:r>
            <a:r>
              <a:rPr lang="en-US" sz="2000" dirty="0" err="1" smtClean="0"/>
              <a:t>déshydratation</a:t>
            </a:r>
            <a:r>
              <a:rPr lang="en-US" sz="2000" dirty="0" smtClean="0"/>
              <a:t> </a:t>
            </a:r>
            <a:r>
              <a:rPr lang="en-US" sz="2000" dirty="0" err="1" smtClean="0"/>
              <a:t>estimée</a:t>
            </a:r>
            <a:r>
              <a:rPr lang="en-US" sz="2000" dirty="0" smtClean="0"/>
              <a:t> </a:t>
            </a:r>
            <a:r>
              <a:rPr lang="en-US" sz="2000" dirty="0" smtClean="0"/>
              <a:t>entre </a:t>
            </a:r>
            <a:r>
              <a:rPr lang="en-US" sz="2000" b="1" dirty="0" smtClean="0"/>
              <a:t>3-5</a:t>
            </a:r>
            <a:r>
              <a:rPr lang="en-US" sz="2000" b="1" dirty="0" smtClean="0"/>
              <a:t>%</a:t>
            </a:r>
            <a:r>
              <a:rPr lang="en-US" sz="2000" dirty="0" smtClean="0"/>
              <a:t> (</a:t>
            </a:r>
            <a:r>
              <a:rPr lang="en-US" sz="2000" dirty="0" err="1" smtClean="0"/>
              <a:t>selon</a:t>
            </a:r>
            <a:r>
              <a:rPr lang="en-US" sz="2000" dirty="0" smtClean="0"/>
              <a:t> la </a:t>
            </a:r>
            <a:r>
              <a:rPr lang="en-US" sz="2000" dirty="0" err="1" smtClean="0"/>
              <a:t>perte</a:t>
            </a:r>
            <a:r>
              <a:rPr lang="en-US" sz="2000" dirty="0" smtClean="0"/>
              <a:t> de </a:t>
            </a:r>
            <a:r>
              <a:rPr lang="en-US" sz="2000" dirty="0" err="1" smtClean="0"/>
              <a:t>poids</a:t>
            </a:r>
            <a:r>
              <a:rPr lang="en-US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0578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5"/>
          <p:cNvSpPr/>
          <p:nvPr/>
        </p:nvSpPr>
        <p:spPr>
          <a:xfrm>
            <a:off x="35925" y="-26283"/>
            <a:ext cx="62071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LA </a:t>
            </a:r>
            <a:r>
              <a:rPr lang="fr-FR" sz="4000" b="1" dirty="0" smtClean="0">
                <a:solidFill>
                  <a:srgbClr val="FF0000"/>
                </a:solidFill>
              </a:rPr>
              <a:t>DENSITE URINAIRE </a:t>
            </a:r>
            <a:r>
              <a:rPr lang="fr-FR" sz="4000" b="1" dirty="0" smtClean="0"/>
              <a:t>ET DH</a:t>
            </a:r>
            <a:endParaRPr lang="fr-CH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87307"/>
            <a:ext cx="6342562" cy="1414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63"/>
          <a:stretch/>
        </p:blipFill>
        <p:spPr bwMode="auto">
          <a:xfrm>
            <a:off x="2164309" y="764704"/>
            <a:ext cx="4490965" cy="86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2633642" y="5949280"/>
            <a:ext cx="3994372" cy="645905"/>
            <a:chOff x="1187624" y="5301207"/>
            <a:chExt cx="7306392" cy="1201918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5301208"/>
              <a:ext cx="7306392" cy="12019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193647" y="5301207"/>
              <a:ext cx="611465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8" name="Rectangle 7"/>
          <p:cNvSpPr/>
          <p:nvPr/>
        </p:nvSpPr>
        <p:spPr>
          <a:xfrm>
            <a:off x="2777658" y="4077072"/>
            <a:ext cx="50156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J</a:t>
            </a:r>
            <a:r>
              <a:rPr lang="en-US" sz="1200" i="1" dirty="0" smtClean="0"/>
              <a:t>ournal of strength and conditioning research</a:t>
            </a:r>
            <a:r>
              <a:rPr lang="en-US" sz="1200" i="1" dirty="0"/>
              <a:t>.</a:t>
            </a:r>
            <a:r>
              <a:rPr lang="en-US" sz="1200" i="1" dirty="0" smtClean="0"/>
              <a:t> 2016, volume 30, </a:t>
            </a:r>
            <a:r>
              <a:rPr lang="en-US" sz="1200" i="1" dirty="0" err="1" smtClean="0"/>
              <a:t>Nb</a:t>
            </a:r>
            <a:r>
              <a:rPr lang="en-US" sz="1200" i="1" dirty="0" smtClean="0"/>
              <a:t> 8, p. 2219</a:t>
            </a:r>
            <a:endParaRPr lang="fr-CH" sz="1200" i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84153"/>
            <a:ext cx="6342562" cy="255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2361584" y="1801140"/>
            <a:ext cx="4293690" cy="423589"/>
            <a:chOff x="2361584" y="1801140"/>
            <a:chExt cx="4293690" cy="423589"/>
          </a:xfrm>
        </p:grpSpPr>
        <p:sp>
          <p:nvSpPr>
            <p:cNvPr id="10" name="Forme libre 9"/>
            <p:cNvSpPr/>
            <p:nvPr/>
          </p:nvSpPr>
          <p:spPr>
            <a:xfrm>
              <a:off x="2361584" y="1801140"/>
              <a:ext cx="2159794" cy="421481"/>
            </a:xfrm>
            <a:custGeom>
              <a:avLst/>
              <a:gdLst>
                <a:gd name="connsiteX0" fmla="*/ 0 w 2159794"/>
                <a:gd name="connsiteY0" fmla="*/ 0 h 421481"/>
                <a:gd name="connsiteX1" fmla="*/ 4763 w 2159794"/>
                <a:gd name="connsiteY1" fmla="*/ 421481 h 421481"/>
                <a:gd name="connsiteX2" fmla="*/ 2159794 w 2159794"/>
                <a:gd name="connsiteY2" fmla="*/ 416719 h 421481"/>
                <a:gd name="connsiteX3" fmla="*/ 2155031 w 2159794"/>
                <a:gd name="connsiteY3" fmla="*/ 0 h 421481"/>
                <a:gd name="connsiteX4" fmla="*/ 0 w 2159794"/>
                <a:gd name="connsiteY4" fmla="*/ 0 h 421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794" h="421481">
                  <a:moveTo>
                    <a:pt x="0" y="0"/>
                  </a:moveTo>
                  <a:cubicBezTo>
                    <a:pt x="1588" y="140494"/>
                    <a:pt x="3175" y="280987"/>
                    <a:pt x="4763" y="421481"/>
                  </a:cubicBezTo>
                  <a:lnTo>
                    <a:pt x="2159794" y="416719"/>
                  </a:lnTo>
                  <a:cubicBezTo>
                    <a:pt x="2158206" y="277813"/>
                    <a:pt x="2156619" y="138906"/>
                    <a:pt x="215503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2" name="Forme libre 21"/>
            <p:cNvSpPr/>
            <p:nvPr/>
          </p:nvSpPr>
          <p:spPr>
            <a:xfrm>
              <a:off x="4519293" y="1803248"/>
              <a:ext cx="2135981" cy="421481"/>
            </a:xfrm>
            <a:custGeom>
              <a:avLst/>
              <a:gdLst>
                <a:gd name="connsiteX0" fmla="*/ 0 w 2159794"/>
                <a:gd name="connsiteY0" fmla="*/ 0 h 421481"/>
                <a:gd name="connsiteX1" fmla="*/ 4763 w 2159794"/>
                <a:gd name="connsiteY1" fmla="*/ 421481 h 421481"/>
                <a:gd name="connsiteX2" fmla="*/ 2159794 w 2159794"/>
                <a:gd name="connsiteY2" fmla="*/ 416719 h 421481"/>
                <a:gd name="connsiteX3" fmla="*/ 2155031 w 2159794"/>
                <a:gd name="connsiteY3" fmla="*/ 0 h 421481"/>
                <a:gd name="connsiteX4" fmla="*/ 0 w 2159794"/>
                <a:gd name="connsiteY4" fmla="*/ 0 h 421481"/>
                <a:gd name="connsiteX0" fmla="*/ 0 w 2155112"/>
                <a:gd name="connsiteY0" fmla="*/ 0 h 421481"/>
                <a:gd name="connsiteX1" fmla="*/ 4763 w 2155112"/>
                <a:gd name="connsiteY1" fmla="*/ 421481 h 421481"/>
                <a:gd name="connsiteX2" fmla="*/ 2135981 w 2155112"/>
                <a:gd name="connsiteY2" fmla="*/ 402431 h 421481"/>
                <a:gd name="connsiteX3" fmla="*/ 2155031 w 2155112"/>
                <a:gd name="connsiteY3" fmla="*/ 0 h 421481"/>
                <a:gd name="connsiteX4" fmla="*/ 0 w 2155112"/>
                <a:gd name="connsiteY4" fmla="*/ 0 h 421481"/>
                <a:gd name="connsiteX0" fmla="*/ 0 w 2135981"/>
                <a:gd name="connsiteY0" fmla="*/ 0 h 421481"/>
                <a:gd name="connsiteX1" fmla="*/ 4763 w 2135981"/>
                <a:gd name="connsiteY1" fmla="*/ 421481 h 421481"/>
                <a:gd name="connsiteX2" fmla="*/ 2135981 w 2135981"/>
                <a:gd name="connsiteY2" fmla="*/ 402431 h 421481"/>
                <a:gd name="connsiteX3" fmla="*/ 2131219 w 2135981"/>
                <a:gd name="connsiteY3" fmla="*/ 4763 h 421481"/>
                <a:gd name="connsiteX4" fmla="*/ 0 w 2135981"/>
                <a:gd name="connsiteY4" fmla="*/ 0 h 421481"/>
                <a:gd name="connsiteX0" fmla="*/ 0 w 2135981"/>
                <a:gd name="connsiteY0" fmla="*/ 0 h 421481"/>
                <a:gd name="connsiteX1" fmla="*/ 4763 w 2135981"/>
                <a:gd name="connsiteY1" fmla="*/ 421481 h 421481"/>
                <a:gd name="connsiteX2" fmla="*/ 2135981 w 2135981"/>
                <a:gd name="connsiteY2" fmla="*/ 407193 h 421481"/>
                <a:gd name="connsiteX3" fmla="*/ 2131219 w 2135981"/>
                <a:gd name="connsiteY3" fmla="*/ 4763 h 421481"/>
                <a:gd name="connsiteX4" fmla="*/ 0 w 2135981"/>
                <a:gd name="connsiteY4" fmla="*/ 0 h 421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981" h="421481">
                  <a:moveTo>
                    <a:pt x="0" y="0"/>
                  </a:moveTo>
                  <a:cubicBezTo>
                    <a:pt x="1588" y="140494"/>
                    <a:pt x="3175" y="280987"/>
                    <a:pt x="4763" y="421481"/>
                  </a:cubicBezTo>
                  <a:lnTo>
                    <a:pt x="2135981" y="407193"/>
                  </a:lnTo>
                  <a:cubicBezTo>
                    <a:pt x="2134393" y="268287"/>
                    <a:pt x="2132807" y="143669"/>
                    <a:pt x="2131219" y="47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66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2633642" y="2224729"/>
            <a:ext cx="432048" cy="3951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3" name="Groupe 2"/>
          <p:cNvGrpSpPr/>
          <p:nvPr/>
        </p:nvGrpSpPr>
        <p:grpSpPr>
          <a:xfrm>
            <a:off x="3598322" y="2224729"/>
            <a:ext cx="2678937" cy="397247"/>
            <a:chOff x="3598322" y="2224729"/>
            <a:chExt cx="2678937" cy="397247"/>
          </a:xfrm>
        </p:grpSpPr>
        <p:sp>
          <p:nvSpPr>
            <p:cNvPr id="24" name="Rectangle 23"/>
            <p:cNvSpPr/>
            <p:nvPr/>
          </p:nvSpPr>
          <p:spPr>
            <a:xfrm>
              <a:off x="3598322" y="2224729"/>
              <a:ext cx="547273" cy="395189"/>
            </a:xfrm>
            <a:custGeom>
              <a:avLst/>
              <a:gdLst>
                <a:gd name="connsiteX0" fmla="*/ 0 w 575848"/>
                <a:gd name="connsiteY0" fmla="*/ 0 h 395189"/>
                <a:gd name="connsiteX1" fmla="*/ 575848 w 575848"/>
                <a:gd name="connsiteY1" fmla="*/ 0 h 395189"/>
                <a:gd name="connsiteX2" fmla="*/ 575848 w 575848"/>
                <a:gd name="connsiteY2" fmla="*/ 395189 h 395189"/>
                <a:gd name="connsiteX3" fmla="*/ 0 w 575848"/>
                <a:gd name="connsiteY3" fmla="*/ 395189 h 395189"/>
                <a:gd name="connsiteX4" fmla="*/ 0 w 575848"/>
                <a:gd name="connsiteY4" fmla="*/ 0 h 395189"/>
                <a:gd name="connsiteX0" fmla="*/ 0 w 575848"/>
                <a:gd name="connsiteY0" fmla="*/ 0 h 395189"/>
                <a:gd name="connsiteX1" fmla="*/ 575848 w 575848"/>
                <a:gd name="connsiteY1" fmla="*/ 0 h 395189"/>
                <a:gd name="connsiteX2" fmla="*/ 575848 w 575848"/>
                <a:gd name="connsiteY2" fmla="*/ 395189 h 395189"/>
                <a:gd name="connsiteX3" fmla="*/ 28575 w 575848"/>
                <a:gd name="connsiteY3" fmla="*/ 395189 h 395189"/>
                <a:gd name="connsiteX4" fmla="*/ 0 w 575848"/>
                <a:gd name="connsiteY4" fmla="*/ 0 h 395189"/>
                <a:gd name="connsiteX0" fmla="*/ 4762 w 547273"/>
                <a:gd name="connsiteY0" fmla="*/ 0 h 395189"/>
                <a:gd name="connsiteX1" fmla="*/ 547273 w 547273"/>
                <a:gd name="connsiteY1" fmla="*/ 0 h 395189"/>
                <a:gd name="connsiteX2" fmla="*/ 547273 w 547273"/>
                <a:gd name="connsiteY2" fmla="*/ 395189 h 395189"/>
                <a:gd name="connsiteX3" fmla="*/ 0 w 547273"/>
                <a:gd name="connsiteY3" fmla="*/ 395189 h 395189"/>
                <a:gd name="connsiteX4" fmla="*/ 4762 w 547273"/>
                <a:gd name="connsiteY4" fmla="*/ 0 h 39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273" h="395189">
                  <a:moveTo>
                    <a:pt x="4762" y="0"/>
                  </a:moveTo>
                  <a:lnTo>
                    <a:pt x="547273" y="0"/>
                  </a:lnTo>
                  <a:lnTo>
                    <a:pt x="547273" y="395189"/>
                  </a:lnTo>
                  <a:lnTo>
                    <a:pt x="0" y="395189"/>
                  </a:lnTo>
                  <a:cubicBezTo>
                    <a:pt x="1587" y="263459"/>
                    <a:pt x="3175" y="131730"/>
                    <a:pt x="4762" y="0"/>
                  </a:cubicBezTo>
                  <a:close/>
                </a:path>
              </a:pathLst>
            </a:cu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6" name="Rectangle 23"/>
            <p:cNvSpPr/>
            <p:nvPr/>
          </p:nvSpPr>
          <p:spPr>
            <a:xfrm>
              <a:off x="5729986" y="2226787"/>
              <a:ext cx="547273" cy="395189"/>
            </a:xfrm>
            <a:custGeom>
              <a:avLst/>
              <a:gdLst>
                <a:gd name="connsiteX0" fmla="*/ 0 w 575848"/>
                <a:gd name="connsiteY0" fmla="*/ 0 h 395189"/>
                <a:gd name="connsiteX1" fmla="*/ 575848 w 575848"/>
                <a:gd name="connsiteY1" fmla="*/ 0 h 395189"/>
                <a:gd name="connsiteX2" fmla="*/ 575848 w 575848"/>
                <a:gd name="connsiteY2" fmla="*/ 395189 h 395189"/>
                <a:gd name="connsiteX3" fmla="*/ 0 w 575848"/>
                <a:gd name="connsiteY3" fmla="*/ 395189 h 395189"/>
                <a:gd name="connsiteX4" fmla="*/ 0 w 575848"/>
                <a:gd name="connsiteY4" fmla="*/ 0 h 395189"/>
                <a:gd name="connsiteX0" fmla="*/ 0 w 575848"/>
                <a:gd name="connsiteY0" fmla="*/ 0 h 395189"/>
                <a:gd name="connsiteX1" fmla="*/ 575848 w 575848"/>
                <a:gd name="connsiteY1" fmla="*/ 0 h 395189"/>
                <a:gd name="connsiteX2" fmla="*/ 575848 w 575848"/>
                <a:gd name="connsiteY2" fmla="*/ 395189 h 395189"/>
                <a:gd name="connsiteX3" fmla="*/ 28575 w 575848"/>
                <a:gd name="connsiteY3" fmla="*/ 395189 h 395189"/>
                <a:gd name="connsiteX4" fmla="*/ 0 w 575848"/>
                <a:gd name="connsiteY4" fmla="*/ 0 h 395189"/>
                <a:gd name="connsiteX0" fmla="*/ 4762 w 547273"/>
                <a:gd name="connsiteY0" fmla="*/ 0 h 395189"/>
                <a:gd name="connsiteX1" fmla="*/ 547273 w 547273"/>
                <a:gd name="connsiteY1" fmla="*/ 0 h 395189"/>
                <a:gd name="connsiteX2" fmla="*/ 547273 w 547273"/>
                <a:gd name="connsiteY2" fmla="*/ 395189 h 395189"/>
                <a:gd name="connsiteX3" fmla="*/ 0 w 547273"/>
                <a:gd name="connsiteY3" fmla="*/ 395189 h 395189"/>
                <a:gd name="connsiteX4" fmla="*/ 4762 w 547273"/>
                <a:gd name="connsiteY4" fmla="*/ 0 h 39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273" h="395189">
                  <a:moveTo>
                    <a:pt x="4762" y="0"/>
                  </a:moveTo>
                  <a:lnTo>
                    <a:pt x="547273" y="0"/>
                  </a:lnTo>
                  <a:lnTo>
                    <a:pt x="547273" y="395189"/>
                  </a:lnTo>
                  <a:lnTo>
                    <a:pt x="0" y="395189"/>
                  </a:lnTo>
                  <a:cubicBezTo>
                    <a:pt x="1587" y="263459"/>
                    <a:pt x="3175" y="131730"/>
                    <a:pt x="4762" y="0"/>
                  </a:cubicBezTo>
                  <a:close/>
                </a:path>
              </a:pathLst>
            </a:custGeom>
            <a:solidFill>
              <a:srgbClr val="FF0066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</p:spTree>
    <p:extLst>
      <p:ext uri="{BB962C8B-B14F-4D97-AF65-F5344CB8AC3E}">
        <p14:creationId xmlns:p14="http://schemas.microsoft.com/office/powerpoint/2010/main" val="347630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340768"/>
            <a:ext cx="9036496" cy="4525963"/>
          </a:xfrm>
        </p:spPr>
        <p:txBody>
          <a:bodyPr>
            <a:normAutofit fontScale="92500" lnSpcReduction="20000"/>
          </a:bodyPr>
          <a:lstStyle/>
          <a:p>
            <a:pPr lvl="1" eaLnBrk="1" hangingPunct="1"/>
            <a:r>
              <a:rPr lang="fr-CA" altLang="fr-FR" dirty="0" smtClean="0"/>
              <a:t>Est-ce bien une gastro-entérite?</a:t>
            </a:r>
          </a:p>
          <a:p>
            <a:pPr lvl="1" eaLnBrk="1" hangingPunct="1"/>
            <a:r>
              <a:rPr lang="fr-CA" altLang="fr-FR" dirty="0" smtClean="0"/>
              <a:t>Est-ce une GEA virale ou bactérienne?</a:t>
            </a:r>
          </a:p>
          <a:p>
            <a:pPr lvl="1" eaLnBrk="1" hangingPunct="1"/>
            <a:r>
              <a:rPr lang="fr-CA" altLang="fr-FR" dirty="0" smtClean="0"/>
              <a:t>Y-a-t-il une déshydratation et de quelle sévérité? </a:t>
            </a:r>
          </a:p>
          <a:p>
            <a:pPr lvl="1"/>
            <a:r>
              <a:rPr lang="fr-CA" altLang="fr-FR" dirty="0"/>
              <a:t>Y-a-t-il une cétose ?</a:t>
            </a:r>
          </a:p>
          <a:p>
            <a:pPr lvl="1"/>
            <a:r>
              <a:rPr lang="fr-CA" altLang="fr-FR" dirty="0" smtClean="0"/>
              <a:t>Y</a:t>
            </a:r>
            <a:r>
              <a:rPr lang="fr-CA" altLang="fr-FR" dirty="0"/>
              <a:t>-a-t-il des </a:t>
            </a:r>
            <a:r>
              <a:rPr lang="fr-CA" altLang="fr-FR" dirty="0" smtClean="0"/>
              <a:t>risque de déséquilibres </a:t>
            </a:r>
            <a:r>
              <a:rPr lang="fr-CA" altLang="fr-FR" dirty="0"/>
              <a:t>électrolytiques ou acido-basique</a:t>
            </a:r>
            <a:r>
              <a:rPr lang="fr-CA" altLang="fr-FR" dirty="0" smtClean="0"/>
              <a:t>?</a:t>
            </a:r>
          </a:p>
          <a:p>
            <a:pPr lvl="1"/>
            <a:r>
              <a:rPr lang="fr-CA" altLang="fr-FR" dirty="0" smtClean="0"/>
              <a:t>Comment réhydrater?</a:t>
            </a:r>
          </a:p>
          <a:p>
            <a:pPr lvl="2"/>
            <a:r>
              <a:rPr lang="fr-CA" altLang="fr-FR" dirty="0"/>
              <a:t>P</a:t>
            </a:r>
            <a:r>
              <a:rPr lang="fr-CA" altLang="fr-FR" dirty="0" smtClean="0"/>
              <a:t>ar voie orale, SNG ou IV ? </a:t>
            </a:r>
          </a:p>
          <a:p>
            <a:pPr lvl="2"/>
            <a:r>
              <a:rPr lang="fr-CA" altLang="fr-FR" dirty="0" smtClean="0"/>
              <a:t>Avec quoi ?</a:t>
            </a:r>
          </a:p>
          <a:p>
            <a:pPr lvl="2"/>
            <a:r>
              <a:rPr lang="fr-CA" altLang="fr-FR" dirty="0" smtClean="0"/>
              <a:t>A quelle vitesse ?</a:t>
            </a:r>
          </a:p>
          <a:p>
            <a:pPr lvl="2"/>
            <a:r>
              <a:rPr lang="fr-CA" altLang="fr-FR" dirty="0" smtClean="0"/>
              <a:t>Comment compenser les pertes (diarrhées/vomissements)</a:t>
            </a:r>
          </a:p>
          <a:p>
            <a:pPr lvl="1" eaLnBrk="1" hangingPunct="1"/>
            <a:r>
              <a:rPr lang="fr-CA" altLang="fr-FR" dirty="0" smtClean="0"/>
              <a:t>Quelles traitements en </a:t>
            </a:r>
            <a:r>
              <a:rPr lang="fr-CA" altLang="fr-FR" dirty="0" err="1" smtClean="0"/>
              <a:t>ajonction</a:t>
            </a:r>
            <a:r>
              <a:rPr lang="fr-CA" altLang="fr-FR" dirty="0" smtClean="0"/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3"/>
          <p:cNvSpPr/>
          <p:nvPr/>
        </p:nvSpPr>
        <p:spPr>
          <a:xfrm>
            <a:off x="-14804" y="-13142"/>
            <a:ext cx="52348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QUESTIONS A SE POSER</a:t>
            </a:r>
            <a:endParaRPr lang="fr-CH" sz="4000" dirty="0"/>
          </a:p>
        </p:txBody>
      </p:sp>
    </p:spTree>
    <p:extLst>
      <p:ext uri="{BB962C8B-B14F-4D97-AF65-F5344CB8AC3E}">
        <p14:creationId xmlns:p14="http://schemas.microsoft.com/office/powerpoint/2010/main" val="237083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1640" y="1628800"/>
            <a:ext cx="6480720" cy="30243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Rectangle 1"/>
          <p:cNvSpPr/>
          <p:nvPr/>
        </p:nvSpPr>
        <p:spPr>
          <a:xfrm>
            <a:off x="1458566" y="2465020"/>
            <a:ext cx="622681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6600" b="1" dirty="0" smtClean="0"/>
              <a:t>NOTIONS UTILES</a:t>
            </a:r>
            <a:endParaRPr lang="fr-CH" sz="6600" dirty="0"/>
          </a:p>
        </p:txBody>
      </p:sp>
    </p:spTree>
    <p:extLst>
      <p:ext uri="{BB962C8B-B14F-4D97-AF65-F5344CB8AC3E}">
        <p14:creationId xmlns:p14="http://schemas.microsoft.com/office/powerpoint/2010/main" val="334386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51520" y="2216472"/>
            <a:ext cx="4208992" cy="3156744"/>
            <a:chOff x="2411760" y="1196752"/>
            <a:chExt cx="4208992" cy="3156744"/>
          </a:xfrm>
        </p:grpSpPr>
        <p:pic>
          <p:nvPicPr>
            <p:cNvPr id="20" name="Picture 4" descr="repartition des compartiments hydriqu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11760" y="1196752"/>
              <a:ext cx="4208992" cy="3156744"/>
            </a:xfrm>
            <a:prstGeom prst="rect">
              <a:avLst/>
            </a:prstGeom>
            <a:noFill/>
          </p:spPr>
        </p:pic>
        <p:sp>
          <p:nvSpPr>
            <p:cNvPr id="21" name="Forme libre 20"/>
            <p:cNvSpPr/>
            <p:nvPr/>
          </p:nvSpPr>
          <p:spPr>
            <a:xfrm>
              <a:off x="3203848" y="1701580"/>
              <a:ext cx="3312368" cy="935332"/>
            </a:xfrm>
            <a:custGeom>
              <a:avLst/>
              <a:gdLst>
                <a:gd name="connsiteX0" fmla="*/ 0 w 6946900"/>
                <a:gd name="connsiteY0" fmla="*/ 0 h 2032000"/>
                <a:gd name="connsiteX1" fmla="*/ 1460500 w 6946900"/>
                <a:gd name="connsiteY1" fmla="*/ 469900 h 2032000"/>
                <a:gd name="connsiteX2" fmla="*/ 2489200 w 6946900"/>
                <a:gd name="connsiteY2" fmla="*/ 787400 h 2032000"/>
                <a:gd name="connsiteX3" fmla="*/ 3759200 w 6946900"/>
                <a:gd name="connsiteY3" fmla="*/ 1625600 h 2032000"/>
                <a:gd name="connsiteX4" fmla="*/ 5397500 w 6946900"/>
                <a:gd name="connsiteY4" fmla="*/ 1752600 h 2032000"/>
                <a:gd name="connsiteX5" fmla="*/ 6946900 w 6946900"/>
                <a:gd name="connsiteY5" fmla="*/ 2032000 h 20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46900" h="2032000">
                  <a:moveTo>
                    <a:pt x="0" y="0"/>
                  </a:moveTo>
                  <a:lnTo>
                    <a:pt x="1460500" y="469900"/>
                  </a:lnTo>
                  <a:cubicBezTo>
                    <a:pt x="1875367" y="601133"/>
                    <a:pt x="2106083" y="594783"/>
                    <a:pt x="2489200" y="787400"/>
                  </a:cubicBezTo>
                  <a:cubicBezTo>
                    <a:pt x="2872317" y="980017"/>
                    <a:pt x="3274483" y="1464733"/>
                    <a:pt x="3759200" y="1625600"/>
                  </a:cubicBezTo>
                  <a:cubicBezTo>
                    <a:pt x="4243917" y="1786467"/>
                    <a:pt x="4866217" y="1684867"/>
                    <a:pt x="5397500" y="1752600"/>
                  </a:cubicBezTo>
                  <a:cubicBezTo>
                    <a:pt x="5928783" y="1820333"/>
                    <a:pt x="6437841" y="1926166"/>
                    <a:pt x="6946900" y="2032000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/>
          </a:p>
        </p:txBody>
      </p:sp>
      <p:sp>
        <p:nvSpPr>
          <p:cNvPr id="23" name="Rectangle 22"/>
          <p:cNvSpPr/>
          <p:nvPr/>
        </p:nvSpPr>
        <p:spPr>
          <a:xfrm>
            <a:off x="45670" y="-26283"/>
            <a:ext cx="72446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DIFFERENCES ENFANTS/ADULTES</a:t>
            </a:r>
            <a:endParaRPr lang="fr-CH" sz="4000" dirty="0"/>
          </a:p>
        </p:txBody>
      </p:sp>
      <p:sp>
        <p:nvSpPr>
          <p:cNvPr id="2" name="Rectangle 1"/>
          <p:cNvSpPr/>
          <p:nvPr/>
        </p:nvSpPr>
        <p:spPr>
          <a:xfrm>
            <a:off x="4211960" y="1268760"/>
            <a:ext cx="4932040" cy="534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</a:pPr>
            <a:r>
              <a:rPr lang="fr-CA" altLang="fr-FR" sz="2400" b="1" dirty="0" smtClean="0"/>
              <a:t>Plus l’enfant </a:t>
            </a:r>
            <a:r>
              <a:rPr lang="fr-CA" altLang="fr-FR" sz="2400" b="1" dirty="0"/>
              <a:t>est jeune, plus il est à risque de déshydratation </a:t>
            </a:r>
            <a:endParaRPr lang="fr-CA" altLang="fr-FR" b="1" dirty="0" smtClean="0"/>
          </a:p>
          <a:p>
            <a:pPr marL="723900" lvl="1" indent="-177800">
              <a:lnSpc>
                <a:spcPct val="80000"/>
              </a:lnSpc>
            </a:pPr>
            <a:endParaRPr lang="fr-CA" altLang="fr-FR" b="1" dirty="0"/>
          </a:p>
          <a:p>
            <a:pPr marL="901700" lvl="1" indent="-368300">
              <a:lnSpc>
                <a:spcPct val="80000"/>
              </a:lnSpc>
              <a:buFont typeface="Courier New"/>
              <a:buChar char="o"/>
            </a:pPr>
            <a:r>
              <a:rPr lang="fr-CA" altLang="fr-FR" sz="2400" dirty="0"/>
              <a:t>Eau totale plus importante</a:t>
            </a:r>
            <a:r>
              <a:rPr lang="fr-CA" altLang="fr-FR" sz="2400" dirty="0" smtClean="0"/>
              <a:t>.</a:t>
            </a:r>
          </a:p>
          <a:p>
            <a:pPr marL="901700" lvl="1" indent="-368300">
              <a:lnSpc>
                <a:spcPct val="80000"/>
              </a:lnSpc>
              <a:buFont typeface="Courier New"/>
              <a:buChar char="o"/>
            </a:pPr>
            <a:endParaRPr lang="fr-CA" altLang="fr-FR" sz="2400" dirty="0"/>
          </a:p>
          <a:p>
            <a:pPr marL="901700" lvl="1" indent="-368300">
              <a:lnSpc>
                <a:spcPct val="80000"/>
              </a:lnSpc>
              <a:buFont typeface="Courier New"/>
              <a:buChar char="o"/>
            </a:pPr>
            <a:r>
              <a:rPr lang="fr-CH" sz="2400" dirty="0"/>
              <a:t>S</a:t>
            </a:r>
            <a:r>
              <a:rPr lang="fr-CH" sz="2400" dirty="0" smtClean="0"/>
              <a:t>urface </a:t>
            </a:r>
            <a:r>
              <a:rPr lang="fr-CH" sz="2400" dirty="0"/>
              <a:t>corporelle </a:t>
            </a:r>
            <a:r>
              <a:rPr lang="fr-CH" sz="2400" dirty="0" smtClean="0"/>
              <a:t>ad 3 </a:t>
            </a:r>
            <a:r>
              <a:rPr lang="fr-CH" sz="2400" dirty="0"/>
              <a:t>x plus élevé chez adulte </a:t>
            </a:r>
            <a:r>
              <a:rPr lang="fr-CH" sz="2400" dirty="0">
                <a:sym typeface="Wingdings"/>
              </a:rPr>
              <a:t> plus de </a:t>
            </a:r>
            <a:r>
              <a:rPr lang="fr-CH" sz="2400" dirty="0" smtClean="0">
                <a:sym typeface="Wingdings"/>
              </a:rPr>
              <a:t>pertes</a:t>
            </a:r>
          </a:p>
          <a:p>
            <a:pPr marL="901700" lvl="1" indent="-368300">
              <a:lnSpc>
                <a:spcPct val="80000"/>
              </a:lnSpc>
              <a:buFont typeface="Courier New"/>
              <a:buChar char="o"/>
            </a:pPr>
            <a:endParaRPr lang="fr-CH" sz="2400" dirty="0"/>
          </a:p>
          <a:p>
            <a:pPr marL="901700" lvl="1" indent="-368300">
              <a:lnSpc>
                <a:spcPct val="80000"/>
              </a:lnSpc>
              <a:buFont typeface="Courier New"/>
              <a:buChar char="o"/>
            </a:pPr>
            <a:r>
              <a:rPr lang="fr-CA" altLang="fr-FR" sz="2400" dirty="0"/>
              <a:t>Capacité de concentration des urines plus </a:t>
            </a:r>
            <a:r>
              <a:rPr lang="fr-CA" altLang="fr-FR" sz="2400" dirty="0" smtClean="0"/>
              <a:t>faible</a:t>
            </a:r>
          </a:p>
          <a:p>
            <a:pPr marL="901700" lvl="1" indent="-368300">
              <a:lnSpc>
                <a:spcPct val="80000"/>
              </a:lnSpc>
              <a:buFont typeface="Courier New"/>
              <a:buChar char="o"/>
            </a:pPr>
            <a:endParaRPr lang="fr-CA" altLang="fr-FR" sz="2400" dirty="0"/>
          </a:p>
          <a:p>
            <a:pPr marL="901700" lvl="1" indent="-368300">
              <a:lnSpc>
                <a:spcPct val="80000"/>
              </a:lnSpc>
              <a:buFont typeface="Courier New"/>
              <a:buChar char="o"/>
            </a:pPr>
            <a:r>
              <a:rPr lang="fr-CA" altLang="fr-FR" sz="2400" dirty="0"/>
              <a:t>Incidence plus élevée de facteur de </a:t>
            </a:r>
            <a:r>
              <a:rPr lang="fr-CA" altLang="fr-FR" sz="2400" dirty="0" smtClean="0"/>
              <a:t>perte par fièvre</a:t>
            </a:r>
            <a:r>
              <a:rPr lang="fr-CA" altLang="fr-FR" sz="2400" dirty="0"/>
              <a:t>, de la </a:t>
            </a:r>
            <a:r>
              <a:rPr lang="fr-CA" altLang="fr-FR" sz="2400" dirty="0" smtClean="0"/>
              <a:t>diarrhées</a:t>
            </a:r>
            <a:r>
              <a:rPr lang="fr-CA" altLang="fr-FR" sz="2400" dirty="0" smtClean="0"/>
              <a:t>, vomissements</a:t>
            </a:r>
            <a:r>
              <a:rPr lang="fr-CA" altLang="fr-FR" sz="2400" dirty="0" smtClean="0"/>
              <a:t>.</a:t>
            </a:r>
          </a:p>
          <a:p>
            <a:pPr marL="901700" lvl="1" indent="-368300">
              <a:lnSpc>
                <a:spcPct val="80000"/>
              </a:lnSpc>
              <a:buFont typeface="Courier New"/>
              <a:buChar char="o"/>
            </a:pPr>
            <a:endParaRPr lang="fr-CA" altLang="fr-FR" sz="2400" dirty="0"/>
          </a:p>
          <a:p>
            <a:pPr marL="901700" lvl="1" indent="-368300">
              <a:lnSpc>
                <a:spcPct val="80000"/>
              </a:lnSpc>
              <a:buFont typeface="Courier New"/>
              <a:buChar char="o"/>
            </a:pPr>
            <a:r>
              <a:rPr lang="fr-CA" altLang="fr-FR" sz="2400" dirty="0"/>
              <a:t>Dépendance des autres pour </a:t>
            </a:r>
            <a:r>
              <a:rPr lang="fr-CA" altLang="fr-FR" sz="2400" dirty="0" smtClean="0"/>
              <a:t>s’hydrater</a:t>
            </a: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94791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803239" y="1340768"/>
            <a:ext cx="5001044" cy="2304263"/>
            <a:chOff x="1803239" y="1914856"/>
            <a:chExt cx="5001044" cy="230426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3239" y="2174667"/>
              <a:ext cx="5001044" cy="2044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868479" y="1914856"/>
              <a:ext cx="33982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sz="2000" i="1" dirty="0"/>
                <a:t>Formule de </a:t>
              </a:r>
              <a:r>
                <a:rPr lang="fr-CH" sz="2000" i="1" dirty="0" err="1"/>
                <a:t>Hollyday</a:t>
              </a:r>
              <a:r>
                <a:rPr lang="fr-CH" sz="2000" i="1" dirty="0"/>
                <a:t> et </a:t>
              </a:r>
              <a:r>
                <a:rPr lang="fr-CH" sz="2000" i="1" dirty="0" err="1"/>
                <a:t>Segar</a:t>
              </a:r>
              <a:r>
                <a:rPr lang="fr-CH" sz="2000" i="1" dirty="0"/>
                <a:t> </a:t>
              </a: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2161188" y="3370542"/>
            <a:ext cx="2954419" cy="252377"/>
            <a:chOff x="2409669" y="2504470"/>
            <a:chExt cx="2954419" cy="252377"/>
          </a:xfrm>
        </p:grpSpPr>
        <p:sp>
          <p:nvSpPr>
            <p:cNvPr id="4" name="Rectangle 3"/>
            <p:cNvSpPr/>
            <p:nvPr/>
          </p:nvSpPr>
          <p:spPr>
            <a:xfrm>
              <a:off x="2409669" y="2504470"/>
              <a:ext cx="638502" cy="252377"/>
            </a:xfrm>
            <a:custGeom>
              <a:avLst/>
              <a:gdLst>
                <a:gd name="connsiteX0" fmla="*/ 0 w 720080"/>
                <a:gd name="connsiteY0" fmla="*/ 0 h 246221"/>
                <a:gd name="connsiteX1" fmla="*/ 720080 w 720080"/>
                <a:gd name="connsiteY1" fmla="*/ 0 h 246221"/>
                <a:gd name="connsiteX2" fmla="*/ 720080 w 720080"/>
                <a:gd name="connsiteY2" fmla="*/ 246221 h 246221"/>
                <a:gd name="connsiteX3" fmla="*/ 0 w 720080"/>
                <a:gd name="connsiteY3" fmla="*/ 246221 h 246221"/>
                <a:gd name="connsiteX4" fmla="*/ 0 w 720080"/>
                <a:gd name="connsiteY4" fmla="*/ 0 h 246221"/>
                <a:gd name="connsiteX0" fmla="*/ 0 w 720080"/>
                <a:gd name="connsiteY0" fmla="*/ 0 h 246221"/>
                <a:gd name="connsiteX1" fmla="*/ 720080 w 720080"/>
                <a:gd name="connsiteY1" fmla="*/ 0 h 246221"/>
                <a:gd name="connsiteX2" fmla="*/ 720080 w 720080"/>
                <a:gd name="connsiteY2" fmla="*/ 246221 h 246221"/>
                <a:gd name="connsiteX3" fmla="*/ 74645 w 720080"/>
                <a:gd name="connsiteY3" fmla="*/ 246221 h 246221"/>
                <a:gd name="connsiteX4" fmla="*/ 0 w 720080"/>
                <a:gd name="connsiteY4" fmla="*/ 0 h 246221"/>
                <a:gd name="connsiteX0" fmla="*/ 0 w 673427"/>
                <a:gd name="connsiteY0" fmla="*/ 0 h 255552"/>
                <a:gd name="connsiteX1" fmla="*/ 673427 w 673427"/>
                <a:gd name="connsiteY1" fmla="*/ 9331 h 255552"/>
                <a:gd name="connsiteX2" fmla="*/ 673427 w 673427"/>
                <a:gd name="connsiteY2" fmla="*/ 255552 h 255552"/>
                <a:gd name="connsiteX3" fmla="*/ 27992 w 673427"/>
                <a:gd name="connsiteY3" fmla="*/ 255552 h 255552"/>
                <a:gd name="connsiteX4" fmla="*/ 0 w 673427"/>
                <a:gd name="connsiteY4" fmla="*/ 0 h 255552"/>
                <a:gd name="connsiteX0" fmla="*/ 0 w 673427"/>
                <a:gd name="connsiteY0" fmla="*/ 0 h 255552"/>
                <a:gd name="connsiteX1" fmla="*/ 673427 w 673427"/>
                <a:gd name="connsiteY1" fmla="*/ 9331 h 255552"/>
                <a:gd name="connsiteX2" fmla="*/ 673427 w 673427"/>
                <a:gd name="connsiteY2" fmla="*/ 255552 h 255552"/>
                <a:gd name="connsiteX3" fmla="*/ 2592 w 673427"/>
                <a:gd name="connsiteY3" fmla="*/ 252377 h 255552"/>
                <a:gd name="connsiteX4" fmla="*/ 0 w 673427"/>
                <a:gd name="connsiteY4" fmla="*/ 0 h 255552"/>
                <a:gd name="connsiteX0" fmla="*/ 0 w 673427"/>
                <a:gd name="connsiteY0" fmla="*/ 0 h 255552"/>
                <a:gd name="connsiteX1" fmla="*/ 635327 w 673427"/>
                <a:gd name="connsiteY1" fmla="*/ 2981 h 255552"/>
                <a:gd name="connsiteX2" fmla="*/ 673427 w 673427"/>
                <a:gd name="connsiteY2" fmla="*/ 255552 h 255552"/>
                <a:gd name="connsiteX3" fmla="*/ 2592 w 673427"/>
                <a:gd name="connsiteY3" fmla="*/ 252377 h 255552"/>
                <a:gd name="connsiteX4" fmla="*/ 0 w 673427"/>
                <a:gd name="connsiteY4" fmla="*/ 0 h 255552"/>
                <a:gd name="connsiteX0" fmla="*/ 0 w 638502"/>
                <a:gd name="connsiteY0" fmla="*/ 0 h 252377"/>
                <a:gd name="connsiteX1" fmla="*/ 635327 w 638502"/>
                <a:gd name="connsiteY1" fmla="*/ 2981 h 252377"/>
                <a:gd name="connsiteX2" fmla="*/ 638502 w 638502"/>
                <a:gd name="connsiteY2" fmla="*/ 252377 h 252377"/>
                <a:gd name="connsiteX3" fmla="*/ 2592 w 638502"/>
                <a:gd name="connsiteY3" fmla="*/ 252377 h 252377"/>
                <a:gd name="connsiteX4" fmla="*/ 0 w 638502"/>
                <a:gd name="connsiteY4" fmla="*/ 0 h 252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502" h="252377">
                  <a:moveTo>
                    <a:pt x="0" y="0"/>
                  </a:moveTo>
                  <a:lnTo>
                    <a:pt x="635327" y="2981"/>
                  </a:lnTo>
                  <a:cubicBezTo>
                    <a:pt x="636385" y="86113"/>
                    <a:pt x="637444" y="169245"/>
                    <a:pt x="638502" y="252377"/>
                  </a:cubicBezTo>
                  <a:lnTo>
                    <a:pt x="2592" y="2523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251476" y="2528900"/>
              <a:ext cx="1112612" cy="216024"/>
            </a:xfrm>
            <a:prstGeom prst="rect">
              <a:avLst/>
            </a:prstGeom>
            <a:solidFill>
              <a:srgbClr val="FF0000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9" name="Rectangle 8"/>
          <p:cNvSpPr/>
          <p:nvPr/>
        </p:nvSpPr>
        <p:spPr>
          <a:xfrm>
            <a:off x="1287518" y="3935032"/>
            <a:ext cx="6718121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400" i="1" dirty="0" smtClean="0"/>
              <a:t>A QUEL POIDS A-T-ON DES VALEURS ADULTES?</a:t>
            </a:r>
          </a:p>
          <a:p>
            <a:endParaRPr lang="fr-CH" sz="800" i="1" dirty="0" smtClean="0"/>
          </a:p>
          <a:p>
            <a:pPr marL="171450" indent="-171450">
              <a:buFont typeface="Wingdings" charset="0"/>
              <a:buChar char="à"/>
            </a:pPr>
            <a:r>
              <a:rPr lang="fr-CH" sz="2400" i="1" dirty="0" smtClean="0"/>
              <a:t>2400 ml-1500ml (pour 20 </a:t>
            </a:r>
            <a:r>
              <a:rPr lang="fr-CH" sz="2400" i="1" dirty="0" smtClean="0"/>
              <a:t>kg) = 900 </a:t>
            </a:r>
            <a:r>
              <a:rPr lang="fr-CH" sz="2400" i="1" dirty="0" smtClean="0"/>
              <a:t>ml</a:t>
            </a:r>
            <a:endParaRPr lang="fr-CH" sz="2400" i="1" dirty="0"/>
          </a:p>
          <a:p>
            <a:pPr marL="171450" indent="-171450">
              <a:buFont typeface="Wingdings" charset="0"/>
              <a:buChar char="à"/>
            </a:pPr>
            <a:r>
              <a:rPr lang="fr-CH" sz="2400" i="1" dirty="0" smtClean="0"/>
              <a:t>900 ml/20 </a:t>
            </a:r>
            <a:r>
              <a:rPr lang="fr-CH" sz="2400" i="1" dirty="0" smtClean="0"/>
              <a:t>cc/kg </a:t>
            </a:r>
            <a:r>
              <a:rPr lang="fr-CH" sz="2400" i="1" dirty="0" smtClean="0"/>
              <a:t>=+ 45 </a:t>
            </a:r>
            <a:r>
              <a:rPr lang="fr-CH" sz="2400" i="1" dirty="0" smtClean="0"/>
              <a:t>kg</a:t>
            </a:r>
          </a:p>
          <a:p>
            <a:r>
              <a:rPr lang="fr-CH" sz="2400" i="1" dirty="0" smtClean="0">
                <a:sym typeface="Wingdings" panose="05000000000000000000" pitchFamily="2" charset="2"/>
              </a:rPr>
              <a:t> </a:t>
            </a:r>
            <a:r>
              <a:rPr lang="fr-CH" sz="2400" i="1" dirty="0" smtClean="0">
                <a:sym typeface="Wingdings" panose="05000000000000000000" pitchFamily="2" charset="2"/>
              </a:rPr>
              <a:t>20 kg +45 kg  </a:t>
            </a:r>
            <a:r>
              <a:rPr lang="fr-CH" sz="2400" i="1" dirty="0" smtClean="0">
                <a:sym typeface="Wingdings" panose="05000000000000000000" pitchFamily="2" charset="2"/>
              </a:rPr>
              <a:t>= 65 kg</a:t>
            </a:r>
            <a:r>
              <a:rPr lang="fr-CH" sz="2400" i="1" dirty="0" smtClean="0">
                <a:sym typeface="Wingdings"/>
              </a:rPr>
              <a:t> </a:t>
            </a:r>
            <a:r>
              <a:rPr lang="fr-CH" sz="2400" i="1" dirty="0" smtClean="0">
                <a:sym typeface="Wingdings" panose="05000000000000000000" pitchFamily="2" charset="2"/>
              </a:rPr>
              <a:t> </a:t>
            </a:r>
            <a:r>
              <a:rPr lang="fr-CH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V</a:t>
            </a:r>
            <a:r>
              <a:rPr lang="fr-CH" sz="24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aleurs adultes dès </a:t>
            </a:r>
            <a:r>
              <a:rPr lang="fr-CH" sz="2400" i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65</a:t>
            </a:r>
            <a:r>
              <a:rPr lang="fr-CH" sz="24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kg</a:t>
            </a:r>
            <a:endParaRPr lang="fr-CH" sz="2400" i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45670" y="-26283"/>
            <a:ext cx="69423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0B0F0"/>
                </a:solidFill>
              </a:rPr>
              <a:t>BESOINS HYDRIQUES </a:t>
            </a:r>
            <a:r>
              <a:rPr lang="fr-FR" sz="4000" b="1" dirty="0" smtClean="0"/>
              <a:t>AU REPOS</a:t>
            </a:r>
            <a:endParaRPr lang="fr-CH" sz="4000" dirty="0"/>
          </a:p>
        </p:txBody>
      </p:sp>
    </p:spTree>
    <p:extLst>
      <p:ext uri="{BB962C8B-B14F-4D97-AF65-F5344CB8AC3E}">
        <p14:creationId xmlns:p14="http://schemas.microsoft.com/office/powerpoint/2010/main" val="278929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/>
          <p:cNvGrpSpPr/>
          <p:nvPr/>
        </p:nvGrpSpPr>
        <p:grpSpPr>
          <a:xfrm>
            <a:off x="1619672" y="1340768"/>
            <a:ext cx="5982773" cy="5487764"/>
            <a:chOff x="1619672" y="1340768"/>
            <a:chExt cx="5982773" cy="5487764"/>
          </a:xfrm>
        </p:grpSpPr>
        <p:grpSp>
          <p:nvGrpSpPr>
            <p:cNvPr id="2" name="Groupe 1"/>
            <p:cNvGrpSpPr/>
            <p:nvPr/>
          </p:nvGrpSpPr>
          <p:grpSpPr>
            <a:xfrm>
              <a:off x="1619672" y="1340768"/>
              <a:ext cx="5982773" cy="5487764"/>
              <a:chOff x="1619672" y="1340768"/>
              <a:chExt cx="5982773" cy="5487764"/>
            </a:xfrm>
          </p:grpSpPr>
          <p:pic>
            <p:nvPicPr>
              <p:cNvPr id="5" name="Picture 4" descr="Capture d’écran 2018-04-22 à 10.36.45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9672" y="1340768"/>
                <a:ext cx="5982773" cy="5487764"/>
              </a:xfrm>
              <a:prstGeom prst="rect">
                <a:avLst/>
              </a:prstGeom>
            </p:spPr>
          </p:pic>
          <p:sp>
            <p:nvSpPr>
              <p:cNvPr id="4" name="Organigramme : Connecteur 3"/>
              <p:cNvSpPr/>
              <p:nvPr/>
            </p:nvSpPr>
            <p:spPr>
              <a:xfrm>
                <a:off x="2195736" y="5877272"/>
                <a:ext cx="72008" cy="72008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6" name="Organigramme : Connecteur 5"/>
              <p:cNvSpPr/>
              <p:nvPr/>
            </p:nvSpPr>
            <p:spPr>
              <a:xfrm>
                <a:off x="2555776" y="5733256"/>
                <a:ext cx="72008" cy="72008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7" name="Organigramme : Connecteur 6"/>
              <p:cNvSpPr/>
              <p:nvPr/>
            </p:nvSpPr>
            <p:spPr>
              <a:xfrm>
                <a:off x="2966492" y="5589240"/>
                <a:ext cx="72008" cy="72008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8" name="Organigramme : Connecteur 7"/>
              <p:cNvSpPr/>
              <p:nvPr/>
            </p:nvSpPr>
            <p:spPr>
              <a:xfrm>
                <a:off x="3347864" y="5445224"/>
                <a:ext cx="72008" cy="72008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1" name="Organigramme : Connecteur 10"/>
              <p:cNvSpPr/>
              <p:nvPr/>
            </p:nvSpPr>
            <p:spPr>
              <a:xfrm>
                <a:off x="3796680" y="5099323"/>
                <a:ext cx="72008" cy="7200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2" name="Organigramme : Connecteur 11"/>
              <p:cNvSpPr/>
              <p:nvPr/>
            </p:nvSpPr>
            <p:spPr>
              <a:xfrm>
                <a:off x="3923928" y="4941168"/>
                <a:ext cx="72008" cy="7200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3" name="Organigramme : Connecteur 12"/>
              <p:cNvSpPr/>
              <p:nvPr/>
            </p:nvSpPr>
            <p:spPr>
              <a:xfrm>
                <a:off x="4067944" y="4653136"/>
                <a:ext cx="72008" cy="7200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4" name="Organigramme : Connecteur 13"/>
              <p:cNvSpPr/>
              <p:nvPr/>
            </p:nvSpPr>
            <p:spPr>
              <a:xfrm>
                <a:off x="4211960" y="4365104"/>
                <a:ext cx="72008" cy="7200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5" name="Organigramme : Connecteur 14"/>
              <p:cNvSpPr/>
              <p:nvPr/>
            </p:nvSpPr>
            <p:spPr>
              <a:xfrm>
                <a:off x="4427984" y="4149080"/>
                <a:ext cx="72008" cy="7200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9" name="Organigramme : Connecteur 8"/>
              <p:cNvSpPr/>
              <p:nvPr/>
            </p:nvSpPr>
            <p:spPr>
              <a:xfrm>
                <a:off x="3653036" y="5301208"/>
                <a:ext cx="72008" cy="72008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</p:grpSp>
        <p:sp>
          <p:nvSpPr>
            <p:cNvPr id="17" name="Organigramme : Connecteur 16"/>
            <p:cNvSpPr/>
            <p:nvPr/>
          </p:nvSpPr>
          <p:spPr>
            <a:xfrm>
              <a:off x="4644008" y="3933056"/>
              <a:ext cx="72008" cy="72008"/>
            </a:xfrm>
            <a:prstGeom prst="flowChartConnector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567964" y="3573016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dirty="0" smtClean="0">
                  <a:solidFill>
                    <a:srgbClr val="FF0000"/>
                  </a:solidFill>
                </a:rPr>
                <a:t>?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/>
          </a:p>
        </p:txBody>
      </p:sp>
      <p:sp>
        <p:nvSpPr>
          <p:cNvPr id="23" name="Rectangle 22"/>
          <p:cNvSpPr/>
          <p:nvPr/>
        </p:nvSpPr>
        <p:spPr>
          <a:xfrm>
            <a:off x="45670" y="-26283"/>
            <a:ext cx="64034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REHYDRATATION DES </a:t>
            </a:r>
            <a:r>
              <a:rPr lang="fr-FR" sz="4000" b="1" dirty="0" smtClean="0">
                <a:solidFill>
                  <a:srgbClr val="FF0000"/>
                </a:solidFill>
              </a:rPr>
              <a:t>OBÈSES</a:t>
            </a:r>
            <a:endParaRPr lang="fr-CH" sz="4000" dirty="0">
              <a:solidFill>
                <a:srgbClr val="FF0000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511300" y="1079500"/>
            <a:ext cx="5816600" cy="3898900"/>
          </a:xfrm>
          <a:custGeom>
            <a:avLst/>
            <a:gdLst>
              <a:gd name="connsiteX0" fmla="*/ 279400 w 5816600"/>
              <a:gd name="connsiteY0" fmla="*/ 3886200 h 3898900"/>
              <a:gd name="connsiteX1" fmla="*/ 457200 w 5816600"/>
              <a:gd name="connsiteY1" fmla="*/ 3898900 h 3898900"/>
              <a:gd name="connsiteX2" fmla="*/ 5816600 w 5816600"/>
              <a:gd name="connsiteY2" fmla="*/ 0 h 3898900"/>
              <a:gd name="connsiteX3" fmla="*/ 0 w 5816600"/>
              <a:gd name="connsiteY3" fmla="*/ 0 h 3898900"/>
              <a:gd name="connsiteX4" fmla="*/ 0 w 5816600"/>
              <a:gd name="connsiteY4" fmla="*/ 3873500 h 3898900"/>
              <a:gd name="connsiteX5" fmla="*/ 279400 w 5816600"/>
              <a:gd name="connsiteY5" fmla="*/ 3886200 h 389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6600" h="3898900">
                <a:moveTo>
                  <a:pt x="279400" y="3886200"/>
                </a:moveTo>
                <a:lnTo>
                  <a:pt x="457200" y="3898900"/>
                </a:lnTo>
                <a:lnTo>
                  <a:pt x="5816600" y="0"/>
                </a:lnTo>
                <a:lnTo>
                  <a:pt x="0" y="0"/>
                </a:lnTo>
                <a:lnTo>
                  <a:pt x="0" y="3873500"/>
                </a:lnTo>
                <a:lnTo>
                  <a:pt x="279400" y="38862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4788024" y="4833156"/>
            <a:ext cx="2448272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4" name="Group 1023"/>
          <p:cNvGrpSpPr/>
          <p:nvPr/>
        </p:nvGrpSpPr>
        <p:grpSpPr>
          <a:xfrm>
            <a:off x="4644008" y="4005064"/>
            <a:ext cx="72008" cy="864096"/>
            <a:chOff x="4644008" y="4005064"/>
            <a:chExt cx="72008" cy="864096"/>
          </a:xfrm>
        </p:grpSpPr>
        <p:cxnSp>
          <p:nvCxnSpPr>
            <p:cNvPr id="18" name="Connecteur droit avec flèche 17"/>
            <p:cNvCxnSpPr/>
            <p:nvPr/>
          </p:nvCxnSpPr>
          <p:spPr>
            <a:xfrm>
              <a:off x="4680012" y="4005064"/>
              <a:ext cx="0" cy="720080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rganigramme : Connecteur 20"/>
            <p:cNvSpPr/>
            <p:nvPr/>
          </p:nvSpPr>
          <p:spPr>
            <a:xfrm>
              <a:off x="4644008" y="4797152"/>
              <a:ext cx="72008" cy="72008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63688" y="1844824"/>
            <a:ext cx="306071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o</a:t>
            </a:r>
            <a:r>
              <a:rPr lang="en-US" sz="2800" dirty="0" smtClean="0"/>
              <a:t>u P</a:t>
            </a:r>
            <a:r>
              <a:rPr lang="en-US" sz="2800" baseline="-25000" dirty="0" smtClean="0"/>
              <a:t>50</a:t>
            </a:r>
            <a:r>
              <a:rPr lang="en-US" sz="2800" dirty="0" smtClean="0"/>
              <a:t>= 10 + 2 x </a:t>
            </a:r>
            <a:r>
              <a:rPr lang="en-US" sz="2800" dirty="0" err="1" smtClean="0"/>
              <a:t>âge</a:t>
            </a:r>
            <a:endParaRPr lang="en-US" sz="2800" dirty="0"/>
          </a:p>
        </p:txBody>
      </p:sp>
      <p:sp>
        <p:nvSpPr>
          <p:cNvPr id="24" name="TextBox 1"/>
          <p:cNvSpPr txBox="1"/>
          <p:nvPr/>
        </p:nvSpPr>
        <p:spPr>
          <a:xfrm>
            <a:off x="251520" y="76470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Patient </a:t>
            </a:r>
            <a:r>
              <a:rPr lang="fr-CH" sz="2400" dirty="0" smtClean="0"/>
              <a:t>obèse </a:t>
            </a:r>
            <a:r>
              <a:rPr lang="fr-CH" sz="2400" dirty="0" smtClean="0">
                <a:sym typeface="Wingdings" panose="05000000000000000000" pitchFamily="2" charset="2"/>
              </a:rPr>
              <a:t> Quels poids garder pour les calculs?</a:t>
            </a:r>
            <a:endParaRPr lang="en-US" sz="2400" dirty="0"/>
          </a:p>
        </p:txBody>
      </p:sp>
      <p:sp>
        <p:nvSpPr>
          <p:cNvPr id="25" name="Forme libre 24"/>
          <p:cNvSpPr/>
          <p:nvPr/>
        </p:nvSpPr>
        <p:spPr>
          <a:xfrm>
            <a:off x="3806890" y="4627984"/>
            <a:ext cx="1147670" cy="671804"/>
          </a:xfrm>
          <a:custGeom>
            <a:avLst/>
            <a:gdLst>
              <a:gd name="connsiteX0" fmla="*/ 0 w 746794"/>
              <a:gd name="connsiteY0" fmla="*/ 438539 h 438539"/>
              <a:gd name="connsiteX1" fmla="*/ 625151 w 746794"/>
              <a:gd name="connsiteY1" fmla="*/ 111967 h 438539"/>
              <a:gd name="connsiteX2" fmla="*/ 746449 w 746794"/>
              <a:gd name="connsiteY2" fmla="*/ 0 h 438539"/>
              <a:gd name="connsiteX0" fmla="*/ 0 w 1147670"/>
              <a:gd name="connsiteY0" fmla="*/ 671804 h 671804"/>
              <a:gd name="connsiteX1" fmla="*/ 625151 w 1147670"/>
              <a:gd name="connsiteY1" fmla="*/ 345232 h 671804"/>
              <a:gd name="connsiteX2" fmla="*/ 1147665 w 1147670"/>
              <a:gd name="connsiteY2" fmla="*/ 0 h 671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7670" h="671804">
                <a:moveTo>
                  <a:pt x="0" y="671804"/>
                </a:moveTo>
                <a:cubicBezTo>
                  <a:pt x="250371" y="545063"/>
                  <a:pt x="433874" y="457199"/>
                  <a:pt x="625151" y="345232"/>
                </a:cubicBezTo>
                <a:cubicBezTo>
                  <a:pt x="816429" y="233265"/>
                  <a:pt x="1149220" y="19438"/>
                  <a:pt x="1147665" y="0"/>
                </a:cubicBezTo>
              </a:path>
            </a:pathLst>
          </a:cu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49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/>
          </a:p>
        </p:txBody>
      </p:sp>
      <p:grpSp>
        <p:nvGrpSpPr>
          <p:cNvPr id="4" name="Groupe 3"/>
          <p:cNvGrpSpPr/>
          <p:nvPr/>
        </p:nvGrpSpPr>
        <p:grpSpPr>
          <a:xfrm>
            <a:off x="1979831" y="1124744"/>
            <a:ext cx="4968552" cy="4608512"/>
            <a:chOff x="1979831" y="1124744"/>
            <a:chExt cx="4968552" cy="4608512"/>
          </a:xfrm>
        </p:grpSpPr>
        <p:sp>
          <p:nvSpPr>
            <p:cNvPr id="8" name="Rectangle 7"/>
            <p:cNvSpPr/>
            <p:nvPr/>
          </p:nvSpPr>
          <p:spPr>
            <a:xfrm>
              <a:off x="2096390" y="1124744"/>
              <a:ext cx="45016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/>
                <a:t>DÉPENSE ÉNERGETIQUE AU REPOS (DER)</a:t>
              </a:r>
              <a:endParaRPr lang="fr-CH" sz="2000" dirty="0"/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1979831" y="1428433"/>
              <a:ext cx="4968552" cy="4304823"/>
              <a:chOff x="1619672" y="773336"/>
              <a:chExt cx="6120680" cy="5372429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871700" y="773336"/>
                <a:ext cx="5328592" cy="2583656"/>
                <a:chOff x="1763688" y="1124745"/>
                <a:chExt cx="5328592" cy="2583656"/>
              </a:xfrm>
            </p:grpSpPr>
            <p:pic>
              <p:nvPicPr>
                <p:cNvPr id="205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3432"/>
                <a:stretch/>
              </p:blipFill>
              <p:spPr bwMode="auto">
                <a:xfrm>
                  <a:off x="1763688" y="1124745"/>
                  <a:ext cx="5328592" cy="25836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" name="Rectangle 5"/>
                <p:cNvSpPr/>
                <p:nvPr/>
              </p:nvSpPr>
              <p:spPr>
                <a:xfrm>
                  <a:off x="1763688" y="1268760"/>
                  <a:ext cx="432048" cy="28803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1871700" y="3862789"/>
                <a:ext cx="5328592" cy="2259627"/>
                <a:chOff x="1871700" y="3936538"/>
                <a:chExt cx="5328592" cy="2259627"/>
              </a:xfrm>
            </p:grpSpPr>
            <p:pic>
              <p:nvPicPr>
                <p:cNvPr id="11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1940"/>
                <a:stretch/>
              </p:blipFill>
              <p:spPr bwMode="auto">
                <a:xfrm>
                  <a:off x="1871700" y="4457824"/>
                  <a:ext cx="5328592" cy="17383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" name="TextBox 1"/>
                <p:cNvSpPr txBox="1"/>
                <p:nvPr/>
              </p:nvSpPr>
              <p:spPr>
                <a:xfrm>
                  <a:off x="2123727" y="3936538"/>
                  <a:ext cx="4824536" cy="652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 smtClean="0"/>
                    <a:t>ADAPTATION DE LA DÉPENSE ÉNERGÉTIQUE AU </a:t>
                  </a:r>
                  <a:r>
                    <a:rPr lang="en-US" sz="1400" b="1" u="sng" dirty="0" smtClean="0"/>
                    <a:t>N</a:t>
                  </a:r>
                  <a:r>
                    <a:rPr lang="en-US" sz="1400" b="1" dirty="0" smtClean="0"/>
                    <a:t>IVEAU D’</a:t>
                  </a:r>
                  <a:r>
                    <a:rPr lang="en-US" sz="1400" b="1" u="sng" dirty="0" smtClean="0"/>
                    <a:t>A</a:t>
                  </a:r>
                  <a:r>
                    <a:rPr lang="en-US" sz="1400" b="1" dirty="0" smtClean="0"/>
                    <a:t>CTIVITÉ </a:t>
                  </a:r>
                  <a:r>
                    <a:rPr lang="en-US" sz="1400" b="1" u="sng" dirty="0" smtClean="0"/>
                    <a:t>P</a:t>
                  </a:r>
                  <a:r>
                    <a:rPr lang="en-US" sz="1400" b="1" dirty="0" smtClean="0"/>
                    <a:t>HYSIQUE (NAP)</a:t>
                  </a:r>
                  <a:endParaRPr lang="en-US" sz="1400" b="1" dirty="0"/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4355976" y="3068960"/>
                <a:ext cx="46569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smtClean="0"/>
                  <a:t>+</a:t>
                </a:r>
                <a:endParaRPr lang="en-US" sz="44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619672" y="889182"/>
                <a:ext cx="6120680" cy="5256583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" name="Rectangle 15"/>
          <p:cNvSpPr/>
          <p:nvPr/>
        </p:nvSpPr>
        <p:spPr>
          <a:xfrm>
            <a:off x="45670" y="-35367"/>
            <a:ext cx="4872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BESOINS </a:t>
            </a:r>
            <a:r>
              <a:rPr lang="fr-FR" sz="4000" b="1" dirty="0" smtClean="0">
                <a:solidFill>
                  <a:srgbClr val="FF0000"/>
                </a:solidFill>
              </a:rPr>
              <a:t>CALORIQUES</a:t>
            </a:r>
            <a:endParaRPr lang="fr-CH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80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" t="5664" r="4983"/>
          <a:stretch/>
        </p:blipFill>
        <p:spPr bwMode="auto">
          <a:xfrm>
            <a:off x="3780116" y="952500"/>
            <a:ext cx="5142610" cy="21164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9"/>
          <a:stretch/>
        </p:blipFill>
        <p:spPr bwMode="auto">
          <a:xfrm>
            <a:off x="395536" y="941461"/>
            <a:ext cx="3024336" cy="21274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67867" y="3699029"/>
            <a:ext cx="4316807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622300"/>
            <a:r>
              <a:rPr lang="en-US" sz="1400" b="1" u="sng" dirty="0" smtClean="0"/>
              <a:t>Ex.1:</a:t>
            </a:r>
            <a:r>
              <a:rPr lang="en-US" sz="1400" b="1" dirty="0" smtClean="0"/>
              <a:t> 	</a:t>
            </a:r>
            <a:r>
              <a:rPr lang="en-US" sz="1400" dirty="0" err="1" smtClean="0"/>
              <a:t>Garçon</a:t>
            </a:r>
            <a:r>
              <a:rPr lang="en-US" sz="1400" dirty="0" smtClean="0"/>
              <a:t> de 3 an, 15 kg</a:t>
            </a:r>
          </a:p>
          <a:p>
            <a:endParaRPr lang="en-US" sz="1400" dirty="0" smtClean="0"/>
          </a:p>
          <a:p>
            <a:r>
              <a:rPr lang="en-US" sz="1400" dirty="0">
                <a:sym typeface="Wingdings"/>
              </a:rPr>
              <a:t></a:t>
            </a:r>
            <a:r>
              <a:rPr lang="en-US" sz="1400" dirty="0" err="1">
                <a:sym typeface="Wingdings"/>
              </a:rPr>
              <a:t>Besoin</a:t>
            </a:r>
            <a:r>
              <a:rPr lang="en-US" sz="1400" dirty="0">
                <a:sym typeface="Wingdings"/>
              </a:rPr>
              <a:t> </a:t>
            </a:r>
            <a:r>
              <a:rPr lang="en-US" sz="1400" dirty="0" err="1">
                <a:solidFill>
                  <a:srgbClr val="0070C0"/>
                </a:solidFill>
                <a:sym typeface="Wingdings"/>
              </a:rPr>
              <a:t>hydrique</a:t>
            </a:r>
            <a:r>
              <a:rPr lang="en-US" sz="1400" dirty="0">
                <a:sym typeface="Wingdings"/>
              </a:rPr>
              <a:t>: </a:t>
            </a:r>
            <a:r>
              <a:rPr lang="en-US" sz="1400" dirty="0" smtClean="0">
                <a:sym typeface="Wingdings"/>
              </a:rPr>
              <a:t>                         1000 </a:t>
            </a:r>
            <a:r>
              <a:rPr lang="en-US" sz="1400" dirty="0">
                <a:sym typeface="Wingdings"/>
              </a:rPr>
              <a:t>+ 250 = </a:t>
            </a:r>
            <a:r>
              <a:rPr lang="en-US" sz="1400" dirty="0">
                <a:solidFill>
                  <a:srgbClr val="0070C0"/>
                </a:solidFill>
                <a:sym typeface="Wingdings"/>
              </a:rPr>
              <a:t>1250 ml/j </a:t>
            </a:r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 smtClean="0">
                <a:sym typeface="Wingdings"/>
              </a:rPr>
              <a:t></a:t>
            </a:r>
            <a:r>
              <a:rPr lang="en-US" sz="1400" dirty="0" err="1" smtClean="0">
                <a:sym typeface="Wingdings"/>
              </a:rPr>
              <a:t>Besoin</a:t>
            </a:r>
            <a:r>
              <a:rPr lang="en-US" sz="1400" dirty="0" smtClean="0">
                <a:sym typeface="Wingdings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sym typeface="Wingdings"/>
              </a:rPr>
              <a:t>calorique</a:t>
            </a:r>
            <a:r>
              <a:rPr lang="en-US" sz="1400" dirty="0" smtClean="0">
                <a:sym typeface="Wingdings"/>
              </a:rPr>
              <a:t>: (15 x 22,7 + 495) x </a:t>
            </a:r>
            <a:r>
              <a:rPr lang="en-US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sym typeface="Wingdings"/>
              </a:rPr>
              <a:t>1,55</a:t>
            </a:r>
            <a:r>
              <a:rPr lang="en-US" sz="1400" dirty="0" smtClean="0">
                <a:sym typeface="Wingdings"/>
              </a:rPr>
              <a:t> = </a:t>
            </a:r>
            <a:r>
              <a:rPr lang="en-US" sz="1400" dirty="0" smtClean="0">
                <a:solidFill>
                  <a:srgbClr val="FF0000"/>
                </a:solidFill>
                <a:sym typeface="Wingdings"/>
              </a:rPr>
              <a:t>1295 kcal/j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7867" y="4707141"/>
            <a:ext cx="431643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22300"/>
            <a:r>
              <a:rPr lang="en-US" sz="1400" b="1" u="sng" dirty="0" smtClean="0"/>
              <a:t>Ex.2:</a:t>
            </a:r>
            <a:r>
              <a:rPr lang="en-US" sz="1400" b="1" dirty="0" smtClean="0"/>
              <a:t> 	</a:t>
            </a:r>
            <a:r>
              <a:rPr lang="en-US" sz="1400" dirty="0" err="1" smtClean="0"/>
              <a:t>Garçon</a:t>
            </a:r>
            <a:r>
              <a:rPr lang="en-US" sz="1400" dirty="0" smtClean="0"/>
              <a:t> 10 </a:t>
            </a:r>
            <a:r>
              <a:rPr lang="en-US" sz="1400" dirty="0" err="1" smtClean="0"/>
              <a:t>ans</a:t>
            </a:r>
            <a:r>
              <a:rPr lang="en-US" sz="1400" dirty="0" smtClean="0"/>
              <a:t>, 30 kg</a:t>
            </a:r>
          </a:p>
          <a:p>
            <a:endParaRPr lang="en-US" sz="1400" dirty="0" smtClean="0"/>
          </a:p>
          <a:p>
            <a:r>
              <a:rPr lang="en-US" sz="1400" dirty="0">
                <a:sym typeface="Wingdings"/>
              </a:rPr>
              <a:t></a:t>
            </a:r>
            <a:r>
              <a:rPr lang="en-US" sz="1400" dirty="0" err="1">
                <a:sym typeface="Wingdings"/>
              </a:rPr>
              <a:t>Besoin</a:t>
            </a:r>
            <a:r>
              <a:rPr lang="en-US" sz="1400" dirty="0">
                <a:sym typeface="Wingdings"/>
              </a:rPr>
              <a:t> </a:t>
            </a:r>
            <a:r>
              <a:rPr lang="en-US" sz="1400" dirty="0" err="1">
                <a:solidFill>
                  <a:srgbClr val="0070C0"/>
                </a:solidFill>
                <a:sym typeface="Wingdings"/>
              </a:rPr>
              <a:t>hydrique</a:t>
            </a:r>
            <a:r>
              <a:rPr lang="en-US" sz="1400" dirty="0">
                <a:sym typeface="Wingdings"/>
              </a:rPr>
              <a:t>: </a:t>
            </a:r>
            <a:r>
              <a:rPr lang="en-US" sz="1400" dirty="0" smtClean="0">
                <a:sym typeface="Wingdings"/>
              </a:rPr>
              <a:t>                          1500 </a:t>
            </a:r>
            <a:r>
              <a:rPr lang="en-US" sz="1400" dirty="0">
                <a:sym typeface="Wingdings"/>
              </a:rPr>
              <a:t>+ 200 =</a:t>
            </a:r>
            <a:r>
              <a:rPr lang="en-US" sz="1400" dirty="0">
                <a:solidFill>
                  <a:srgbClr val="0070C0"/>
                </a:solidFill>
                <a:sym typeface="Wingdings"/>
              </a:rPr>
              <a:t>1700 ml/j </a:t>
            </a:r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 smtClean="0">
                <a:sym typeface="Wingdings"/>
              </a:rPr>
              <a:t></a:t>
            </a:r>
            <a:r>
              <a:rPr lang="en-US" sz="1400" dirty="0" err="1" smtClean="0">
                <a:sym typeface="Wingdings"/>
              </a:rPr>
              <a:t>Besoin</a:t>
            </a:r>
            <a:r>
              <a:rPr lang="en-US" sz="1400" dirty="0" smtClean="0">
                <a:sym typeface="Wingdings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sym typeface="Wingdings"/>
              </a:rPr>
              <a:t>calorique</a:t>
            </a:r>
            <a:r>
              <a:rPr lang="en-US" sz="1400" dirty="0" smtClean="0">
                <a:sym typeface="Wingdings"/>
              </a:rPr>
              <a:t>: (30 x 17,5 + 651) x </a:t>
            </a:r>
            <a:r>
              <a:rPr lang="en-US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sym typeface="Wingdings"/>
              </a:rPr>
              <a:t>1,55</a:t>
            </a:r>
            <a:r>
              <a:rPr lang="en-US" sz="1400" dirty="0" smtClean="0">
                <a:sym typeface="Wingdings"/>
              </a:rPr>
              <a:t> = </a:t>
            </a:r>
            <a:r>
              <a:rPr lang="en-US" sz="1400" dirty="0" smtClean="0">
                <a:solidFill>
                  <a:srgbClr val="FF0000"/>
                </a:solidFill>
                <a:sym typeface="Wingdings"/>
              </a:rPr>
              <a:t>1822 kcal/j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67867" y="5715253"/>
            <a:ext cx="4316807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22300"/>
            <a:r>
              <a:rPr lang="en-US" sz="1400" b="1" u="sng" dirty="0" smtClean="0"/>
              <a:t>Ex.3:</a:t>
            </a:r>
            <a:r>
              <a:rPr lang="en-US" sz="1400" b="1" dirty="0" smtClean="0"/>
              <a:t> 	</a:t>
            </a:r>
            <a:r>
              <a:rPr lang="en-US" sz="1400" dirty="0" err="1" smtClean="0"/>
              <a:t>Garçon</a:t>
            </a:r>
            <a:r>
              <a:rPr lang="en-US" sz="1400" dirty="0" smtClean="0"/>
              <a:t> 18 </a:t>
            </a:r>
            <a:r>
              <a:rPr lang="en-US" sz="1400" dirty="0" err="1" smtClean="0"/>
              <a:t>ans</a:t>
            </a:r>
            <a:r>
              <a:rPr lang="en-US" sz="1400" dirty="0" smtClean="0"/>
              <a:t>, 65 kg</a:t>
            </a:r>
          </a:p>
          <a:p>
            <a:endParaRPr lang="en-US" sz="1400" dirty="0" smtClean="0"/>
          </a:p>
          <a:p>
            <a:r>
              <a:rPr lang="en-US" sz="1400" dirty="0">
                <a:sym typeface="Wingdings"/>
              </a:rPr>
              <a:t></a:t>
            </a:r>
            <a:r>
              <a:rPr lang="en-US" sz="1400" dirty="0" err="1">
                <a:sym typeface="Wingdings"/>
              </a:rPr>
              <a:t>Besoin</a:t>
            </a:r>
            <a:r>
              <a:rPr lang="en-US" sz="1400" dirty="0">
                <a:sym typeface="Wingdings"/>
              </a:rPr>
              <a:t> </a:t>
            </a:r>
            <a:r>
              <a:rPr lang="en-US" sz="1400" dirty="0" err="1">
                <a:solidFill>
                  <a:srgbClr val="0070C0"/>
                </a:solidFill>
                <a:sym typeface="Wingdings"/>
              </a:rPr>
              <a:t>hydrique</a:t>
            </a:r>
            <a:r>
              <a:rPr lang="en-US" sz="1400" dirty="0">
                <a:sym typeface="Wingdings"/>
              </a:rPr>
              <a:t>: </a:t>
            </a:r>
            <a:r>
              <a:rPr lang="en-US" sz="1400" dirty="0" smtClean="0">
                <a:sym typeface="Wingdings"/>
              </a:rPr>
              <a:t>                           1500 </a:t>
            </a:r>
            <a:r>
              <a:rPr lang="en-US" sz="1400" dirty="0">
                <a:sym typeface="Wingdings"/>
              </a:rPr>
              <a:t>+ 900 </a:t>
            </a:r>
            <a:r>
              <a:rPr lang="en-US" sz="1400" dirty="0" smtClean="0">
                <a:sym typeface="Wingdings"/>
              </a:rPr>
              <a:t>=</a:t>
            </a:r>
            <a:r>
              <a:rPr lang="en-US" sz="1400" dirty="0" smtClean="0">
                <a:solidFill>
                  <a:srgbClr val="0070C0"/>
                </a:solidFill>
                <a:sym typeface="Wingdings"/>
              </a:rPr>
              <a:t>2400 ml/j </a:t>
            </a:r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 smtClean="0">
                <a:sym typeface="Wingdings"/>
              </a:rPr>
              <a:t></a:t>
            </a:r>
            <a:r>
              <a:rPr lang="en-US" sz="1400" dirty="0" err="1" smtClean="0">
                <a:sym typeface="Wingdings"/>
              </a:rPr>
              <a:t>Besoin</a:t>
            </a:r>
            <a:r>
              <a:rPr lang="en-US" sz="1400" dirty="0" smtClean="0">
                <a:sym typeface="Wingdings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sym typeface="Wingdings"/>
              </a:rPr>
              <a:t>calorique</a:t>
            </a:r>
            <a:r>
              <a:rPr lang="en-US" sz="1400" dirty="0" smtClean="0">
                <a:sym typeface="Wingdings"/>
              </a:rPr>
              <a:t>: (65 x 15,3 + 679) x </a:t>
            </a:r>
            <a:r>
              <a:rPr lang="en-US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sym typeface="Wingdings"/>
              </a:rPr>
              <a:t>1,55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sym typeface="Wingdings"/>
              </a:rPr>
              <a:t> </a:t>
            </a:r>
            <a:r>
              <a:rPr lang="en-US" sz="1400" dirty="0" smtClean="0">
                <a:sym typeface="Wingdings"/>
              </a:rPr>
              <a:t>= </a:t>
            </a:r>
            <a:r>
              <a:rPr lang="en-US" sz="1400" dirty="0" smtClean="0">
                <a:solidFill>
                  <a:srgbClr val="FF0000"/>
                </a:solidFill>
                <a:sym typeface="Wingdings"/>
              </a:rPr>
              <a:t>2500 kcal/j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45670" y="-26283"/>
            <a:ext cx="91288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/>
              <a:t>SI ON COMPARE BESOINS </a:t>
            </a:r>
            <a:r>
              <a:rPr lang="fr-FR" sz="3600" b="1" dirty="0" smtClean="0"/>
              <a:t>EN </a:t>
            </a:r>
            <a:r>
              <a:rPr lang="fr-FR" sz="3600" b="1" dirty="0" smtClean="0">
                <a:solidFill>
                  <a:srgbClr val="00B0F0"/>
                </a:solidFill>
              </a:rPr>
              <a:t>H2O </a:t>
            </a:r>
            <a:r>
              <a:rPr lang="fr-FR" sz="3600" b="1" dirty="0" smtClean="0"/>
              <a:t>ET </a:t>
            </a:r>
            <a:r>
              <a:rPr lang="fr-FR" sz="3600" b="1" dirty="0" smtClean="0">
                <a:solidFill>
                  <a:srgbClr val="FF0000"/>
                </a:solidFill>
              </a:rPr>
              <a:t>CALORIES</a:t>
            </a:r>
            <a:endParaRPr lang="fr-CH" sz="36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8392" y="2482801"/>
            <a:ext cx="3035902" cy="140047"/>
          </a:xfrm>
          <a:custGeom>
            <a:avLst/>
            <a:gdLst>
              <a:gd name="connsiteX0" fmla="*/ 0 w 3456384"/>
              <a:gd name="connsiteY0" fmla="*/ 0 h 144016"/>
              <a:gd name="connsiteX1" fmla="*/ 3456384 w 3456384"/>
              <a:gd name="connsiteY1" fmla="*/ 0 h 144016"/>
              <a:gd name="connsiteX2" fmla="*/ 3456384 w 3456384"/>
              <a:gd name="connsiteY2" fmla="*/ 144016 h 144016"/>
              <a:gd name="connsiteX3" fmla="*/ 0 w 3456384"/>
              <a:gd name="connsiteY3" fmla="*/ 144016 h 144016"/>
              <a:gd name="connsiteX4" fmla="*/ 0 w 3456384"/>
              <a:gd name="connsiteY4" fmla="*/ 0 h 144016"/>
              <a:gd name="connsiteX0" fmla="*/ 9525 w 3456384"/>
              <a:gd name="connsiteY0" fmla="*/ 0 h 175766"/>
              <a:gd name="connsiteX1" fmla="*/ 3456384 w 3456384"/>
              <a:gd name="connsiteY1" fmla="*/ 31750 h 175766"/>
              <a:gd name="connsiteX2" fmla="*/ 3456384 w 3456384"/>
              <a:gd name="connsiteY2" fmla="*/ 175766 h 175766"/>
              <a:gd name="connsiteX3" fmla="*/ 0 w 3456384"/>
              <a:gd name="connsiteY3" fmla="*/ 175766 h 175766"/>
              <a:gd name="connsiteX4" fmla="*/ 9525 w 3456384"/>
              <a:gd name="connsiteY4" fmla="*/ 0 h 175766"/>
              <a:gd name="connsiteX0" fmla="*/ 9525 w 3456384"/>
              <a:gd name="connsiteY0" fmla="*/ 0 h 175766"/>
              <a:gd name="connsiteX1" fmla="*/ 3453209 w 3456384"/>
              <a:gd name="connsiteY1" fmla="*/ 3175 h 175766"/>
              <a:gd name="connsiteX2" fmla="*/ 3456384 w 3456384"/>
              <a:gd name="connsiteY2" fmla="*/ 175766 h 175766"/>
              <a:gd name="connsiteX3" fmla="*/ 0 w 3456384"/>
              <a:gd name="connsiteY3" fmla="*/ 175766 h 175766"/>
              <a:gd name="connsiteX4" fmla="*/ 9525 w 3456384"/>
              <a:gd name="connsiteY4" fmla="*/ 0 h 175766"/>
              <a:gd name="connsiteX0" fmla="*/ 17690 w 3464549"/>
              <a:gd name="connsiteY0" fmla="*/ 0 h 201960"/>
              <a:gd name="connsiteX1" fmla="*/ 3461374 w 3464549"/>
              <a:gd name="connsiteY1" fmla="*/ 3175 h 201960"/>
              <a:gd name="connsiteX2" fmla="*/ 3464549 w 3464549"/>
              <a:gd name="connsiteY2" fmla="*/ 175766 h 201960"/>
              <a:gd name="connsiteX3" fmla="*/ 0 w 3464549"/>
              <a:gd name="connsiteY3" fmla="*/ 201960 h 201960"/>
              <a:gd name="connsiteX4" fmla="*/ 17690 w 3464549"/>
              <a:gd name="connsiteY4" fmla="*/ 0 h 201960"/>
              <a:gd name="connsiteX0" fmla="*/ 1361 w 3464549"/>
              <a:gd name="connsiteY0" fmla="*/ 58738 h 198785"/>
              <a:gd name="connsiteX1" fmla="*/ 3461374 w 3464549"/>
              <a:gd name="connsiteY1" fmla="*/ 0 h 198785"/>
              <a:gd name="connsiteX2" fmla="*/ 3464549 w 3464549"/>
              <a:gd name="connsiteY2" fmla="*/ 172591 h 198785"/>
              <a:gd name="connsiteX3" fmla="*/ 0 w 3464549"/>
              <a:gd name="connsiteY3" fmla="*/ 198785 h 198785"/>
              <a:gd name="connsiteX4" fmla="*/ 1361 w 3464549"/>
              <a:gd name="connsiteY4" fmla="*/ 58738 h 198785"/>
              <a:gd name="connsiteX0" fmla="*/ 1361 w 3469646"/>
              <a:gd name="connsiteY0" fmla="*/ 0 h 140047"/>
              <a:gd name="connsiteX1" fmla="*/ 3469539 w 3469646"/>
              <a:gd name="connsiteY1" fmla="*/ 793 h 140047"/>
              <a:gd name="connsiteX2" fmla="*/ 3464549 w 3469646"/>
              <a:gd name="connsiteY2" fmla="*/ 113853 h 140047"/>
              <a:gd name="connsiteX3" fmla="*/ 0 w 3469646"/>
              <a:gd name="connsiteY3" fmla="*/ 140047 h 140047"/>
              <a:gd name="connsiteX4" fmla="*/ 1361 w 3469646"/>
              <a:gd name="connsiteY4" fmla="*/ 0 h 140047"/>
              <a:gd name="connsiteX0" fmla="*/ 1361 w 3469603"/>
              <a:gd name="connsiteY0" fmla="*/ 0 h 140047"/>
              <a:gd name="connsiteX1" fmla="*/ 3469539 w 3469603"/>
              <a:gd name="connsiteY1" fmla="*/ 793 h 140047"/>
              <a:gd name="connsiteX2" fmla="*/ 3459107 w 3469603"/>
              <a:gd name="connsiteY2" fmla="*/ 132903 h 140047"/>
              <a:gd name="connsiteX3" fmla="*/ 0 w 3469603"/>
              <a:gd name="connsiteY3" fmla="*/ 140047 h 140047"/>
              <a:gd name="connsiteX4" fmla="*/ 1361 w 3469603"/>
              <a:gd name="connsiteY4" fmla="*/ 0 h 14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603" h="140047">
                <a:moveTo>
                  <a:pt x="1361" y="0"/>
                </a:moveTo>
                <a:lnTo>
                  <a:pt x="3469539" y="793"/>
                </a:lnTo>
                <a:cubicBezTo>
                  <a:pt x="3470597" y="58323"/>
                  <a:pt x="3458049" y="75373"/>
                  <a:pt x="3459107" y="132903"/>
                </a:cubicBezTo>
                <a:lnTo>
                  <a:pt x="0" y="140047"/>
                </a:lnTo>
                <a:cubicBezTo>
                  <a:pt x="454" y="93365"/>
                  <a:pt x="907" y="46682"/>
                  <a:pt x="1361" y="0"/>
                </a:cubicBezTo>
                <a:close/>
              </a:path>
            </a:pathLst>
          </a:custGeom>
          <a:solidFill>
            <a:srgbClr val="0000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560355" y="3699029"/>
            <a:ext cx="2118808" cy="2952328"/>
            <a:chOff x="6012160" y="3717032"/>
            <a:chExt cx="2118808" cy="2952328"/>
          </a:xfrm>
        </p:grpSpPr>
        <p:sp>
          <p:nvSpPr>
            <p:cNvPr id="2" name="Right Bracket 1"/>
            <p:cNvSpPr/>
            <p:nvPr/>
          </p:nvSpPr>
          <p:spPr>
            <a:xfrm>
              <a:off x="6012160" y="3717032"/>
              <a:ext cx="45719" cy="2952328"/>
            </a:xfrm>
            <a:prstGeom prst="righ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138896" y="4527123"/>
              <a:ext cx="1992072" cy="120032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622300"/>
              <a:r>
                <a:rPr lang="en-US" b="1" dirty="0" smtClean="0"/>
                <a:t>LES BESOINS HYDRIQUES ET CALORIQUES SONT SIMILAIRES !</a:t>
              </a:r>
              <a:endParaRPr lang="en-US" b="1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697710" y="3284984"/>
            <a:ext cx="1180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EXEMPLES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40769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8" grpId="0" build="p" animBg="1"/>
      <p:bldP spid="9" grpId="0" build="p" animBg="1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Rectangle 1"/>
          <p:cNvSpPr/>
          <p:nvPr/>
        </p:nvSpPr>
        <p:spPr>
          <a:xfrm>
            <a:off x="40120" y="-26283"/>
            <a:ext cx="24436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 smtClean="0"/>
              <a:t>LA </a:t>
            </a:r>
            <a:r>
              <a:rPr lang="fr-FR" sz="4000" b="1" dirty="0" smtClean="0">
                <a:solidFill>
                  <a:srgbClr val="FF0000"/>
                </a:solidFill>
              </a:rPr>
              <a:t>CETOSE</a:t>
            </a:r>
            <a:endParaRPr lang="fr-CH" sz="4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4294837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dirty="0" smtClean="0"/>
              <a:t>Quel délai entre </a:t>
            </a:r>
            <a:r>
              <a:rPr lang="fr-FR" sz="2800" dirty="0" smtClean="0"/>
              <a:t>le début du </a:t>
            </a:r>
            <a:r>
              <a:rPr lang="fr-FR" sz="2800" dirty="0" smtClean="0"/>
              <a:t>jeûne et la cétose?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0" y="4738578"/>
            <a:ext cx="7453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dirty="0" smtClean="0"/>
              <a:t>Cétose </a:t>
            </a:r>
            <a:r>
              <a:rPr lang="fr-FR" sz="2400" dirty="0"/>
              <a:t>dès: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 </a:t>
            </a:r>
            <a:r>
              <a:rPr lang="fr-FR" sz="2400" dirty="0">
                <a:solidFill>
                  <a:srgbClr val="FF0000"/>
                </a:solidFill>
              </a:rPr>
              <a:t>4-8h de jeun chez un nourrisson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12-18h chez un adolescent</a:t>
            </a:r>
            <a:endParaRPr lang="fr-CH" sz="2400" dirty="0"/>
          </a:p>
        </p:txBody>
      </p:sp>
      <p:sp>
        <p:nvSpPr>
          <p:cNvPr id="6" name="Rectangle 5"/>
          <p:cNvSpPr/>
          <p:nvPr/>
        </p:nvSpPr>
        <p:spPr>
          <a:xfrm>
            <a:off x="107504" y="1177588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dirty="0"/>
              <a:t>S</a:t>
            </a:r>
            <a:r>
              <a:rPr lang="fr-FR" sz="2800" dirty="0" smtClean="0"/>
              <a:t>ymptômes </a:t>
            </a:r>
            <a:r>
              <a:rPr lang="fr-FR" sz="2800" dirty="0" smtClean="0"/>
              <a:t>suggestifs de cétose? </a:t>
            </a:r>
          </a:p>
        </p:txBody>
      </p:sp>
      <p:sp>
        <p:nvSpPr>
          <p:cNvPr id="7" name="Rectangle 6"/>
          <p:cNvSpPr/>
          <p:nvPr/>
        </p:nvSpPr>
        <p:spPr>
          <a:xfrm>
            <a:off x="773324" y="1628800"/>
            <a:ext cx="7453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FF0000"/>
                </a:solidFill>
              </a:rPr>
              <a:t>Nausées, vomissements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FF0000"/>
                </a:solidFill>
              </a:rPr>
              <a:t>Maux de ventre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fr-FR" sz="2400" dirty="0" smtClean="0"/>
              <a:t>Mal de tête, malaise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fr-FR" sz="2400" dirty="0" smtClean="0"/>
              <a:t>« Odeur de pomme » +/- respiration de </a:t>
            </a:r>
            <a:r>
              <a:rPr lang="fr-FR" sz="2400" dirty="0" err="1" smtClean="0"/>
              <a:t>Kussmaul</a:t>
            </a:r>
            <a:r>
              <a:rPr lang="fr-FR" sz="2400" dirty="0" smtClean="0"/>
              <a:t> (acidose métabolique)</a:t>
            </a:r>
          </a:p>
        </p:txBody>
      </p:sp>
    </p:spTree>
    <p:extLst>
      <p:ext uri="{BB962C8B-B14F-4D97-AF65-F5344CB8AC3E}">
        <p14:creationId xmlns:p14="http://schemas.microsoft.com/office/powerpoint/2010/main" val="131278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6" grpId="0"/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2154545" y="1772816"/>
            <a:ext cx="4536504" cy="3528392"/>
            <a:chOff x="2154545" y="1772816"/>
            <a:chExt cx="4536504" cy="3528392"/>
          </a:xfrm>
        </p:grpSpPr>
        <p:grpSp>
          <p:nvGrpSpPr>
            <p:cNvPr id="4" name="Groupe 3"/>
            <p:cNvGrpSpPr/>
            <p:nvPr/>
          </p:nvGrpSpPr>
          <p:grpSpPr>
            <a:xfrm>
              <a:off x="2154545" y="1772816"/>
              <a:ext cx="4536504" cy="3528392"/>
              <a:chOff x="2154545" y="1772816"/>
              <a:chExt cx="4536504" cy="3528392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3858" y="1831623"/>
                <a:ext cx="4301742" cy="3305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2154545" y="1772816"/>
                <a:ext cx="4536504" cy="35283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4651947" y="5013176"/>
              <a:ext cx="203910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sz="1200" i="1" dirty="0" err="1"/>
                <a:t>Shwachman</a:t>
              </a:r>
              <a:r>
                <a:rPr lang="fr-CH" sz="1200" i="1" dirty="0"/>
                <a:t> H. J </a:t>
              </a:r>
              <a:r>
                <a:rPr lang="fr-CH" sz="1200" i="1" dirty="0" err="1"/>
                <a:t>Pediatr</a:t>
              </a:r>
              <a:r>
                <a:rPr lang="fr-CH" sz="1200" i="1" dirty="0"/>
                <a:t> 1981</a:t>
              </a:r>
              <a:endParaRPr lang="fr-CH" sz="12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45670" y="-26283"/>
            <a:ext cx="59326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COMPOSITION DES </a:t>
            </a:r>
            <a:r>
              <a:rPr lang="fr-FR" sz="4000" b="1" dirty="0" smtClean="0">
                <a:solidFill>
                  <a:srgbClr val="FF0000"/>
                </a:solidFill>
              </a:rPr>
              <a:t>PERTES</a:t>
            </a:r>
            <a:endParaRPr lang="fr-CH" sz="4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56402" y="2654914"/>
            <a:ext cx="3935281" cy="214106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7"/>
          <p:cNvSpPr/>
          <p:nvPr/>
        </p:nvSpPr>
        <p:spPr>
          <a:xfrm>
            <a:off x="2559208" y="4242690"/>
            <a:ext cx="3935281" cy="385918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3" name="ZoneTexte 12"/>
          <p:cNvSpPr txBox="1"/>
          <p:nvPr/>
        </p:nvSpPr>
        <p:spPr>
          <a:xfrm>
            <a:off x="6864231" y="1831623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 smtClean="0">
                <a:solidFill>
                  <a:srgbClr val="FF0000"/>
                </a:solidFill>
              </a:rPr>
              <a:t>+ HCO3</a:t>
            </a:r>
            <a:r>
              <a:rPr lang="fr-CH" sz="1400" b="1" baseline="30000" dirty="0" smtClean="0">
                <a:solidFill>
                  <a:srgbClr val="FF0000"/>
                </a:solidFill>
              </a:rPr>
              <a:t>-</a:t>
            </a:r>
            <a:endParaRPr lang="fr-CH" sz="1400" b="1" baseline="30000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667989" y="1093386"/>
            <a:ext cx="60497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smtClean="0"/>
              <a:t>Pour bien remplacer des pertes, il faut savoir ce que l’on perd…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954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6342" y="1052736"/>
            <a:ext cx="8140114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LA DENSITÉ URINAIRE N’EST PAS UN BON OUTIL </a:t>
            </a:r>
            <a:r>
              <a:rPr lang="en-US" sz="2800" b="1" u="sng" dirty="0" smtClean="0"/>
              <a:t>DE DÉPISTAGE </a:t>
            </a:r>
            <a:r>
              <a:rPr lang="en-US" sz="2800" b="1" dirty="0" smtClean="0"/>
              <a:t>DE LA DÉSHYDRATATION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LES PATIENTS OBÈSES SONT REHYDRATÉS SUR LEUR </a:t>
            </a:r>
            <a:r>
              <a:rPr lang="en-US" sz="2800" b="1" u="sng" dirty="0" smtClean="0"/>
              <a:t>POIDS IDÉAL </a:t>
            </a:r>
            <a:r>
              <a:rPr lang="en-US" sz="2800" b="1" dirty="0" smtClean="0"/>
              <a:t>ET PAS SUR LEUR POIDS RÉEL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LES BESOINS CALORIQUES SONT GROSSIÈREMENT </a:t>
            </a:r>
            <a:r>
              <a:rPr lang="en-US" sz="2800" b="1" u="sng" dirty="0" smtClean="0"/>
              <a:t>LES MÊMES </a:t>
            </a:r>
            <a:r>
              <a:rPr lang="en-US" sz="2800" b="1" dirty="0" smtClean="0"/>
              <a:t>QUE LES BESOINS HYDRIQUES</a:t>
            </a:r>
          </a:p>
          <a:p>
            <a:pPr marL="457200" indent="-457200">
              <a:buFont typeface="Arial"/>
              <a:buChar char="•"/>
            </a:pPr>
            <a:endParaRPr lang="en-US" sz="2800" b="1" dirty="0"/>
          </a:p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LES PETITS ENFANTS AVEC UNE GASTROENTÉRITE SONT </a:t>
            </a:r>
            <a:r>
              <a:rPr lang="en-US" sz="2800" b="1" dirty="0" smtClean="0"/>
              <a:t>GENERALEMENT EN </a:t>
            </a:r>
            <a:r>
              <a:rPr lang="en-US" sz="2800" b="1" dirty="0" smtClean="0"/>
              <a:t>CÉTOSE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3131840" y="116632"/>
            <a:ext cx="27298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MESSAGES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28290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1640" y="1628800"/>
            <a:ext cx="6480720" cy="30243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Rectangle 1"/>
          <p:cNvSpPr/>
          <p:nvPr/>
        </p:nvSpPr>
        <p:spPr>
          <a:xfrm>
            <a:off x="2692667" y="2132856"/>
            <a:ext cx="387708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fr-FR" sz="4000" b="1" dirty="0" smtClean="0"/>
          </a:p>
          <a:p>
            <a:pPr algn="ctr"/>
            <a:r>
              <a:rPr lang="fr-FR" sz="4000" b="1" dirty="0" smtClean="0"/>
              <a:t>REHYDRATATION</a:t>
            </a:r>
            <a:endParaRPr lang="fr-CH" sz="4000" dirty="0"/>
          </a:p>
        </p:txBody>
      </p:sp>
    </p:spTree>
    <p:extLst>
      <p:ext uri="{BB962C8B-B14F-4D97-AF65-F5344CB8AC3E}">
        <p14:creationId xmlns:p14="http://schemas.microsoft.com/office/powerpoint/2010/main" val="289470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6" name="Picture 5" descr="Capture d’écran 2018-04-22 à 12.44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32" y="1590965"/>
            <a:ext cx="6758436" cy="50921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4804" y="-13142"/>
            <a:ext cx="78297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EST-CE BIEN UNE GASTRO-ENTRITE?</a:t>
            </a:r>
            <a:endParaRPr lang="fr-CH" sz="4000" dirty="0"/>
          </a:p>
        </p:txBody>
      </p:sp>
      <p:sp>
        <p:nvSpPr>
          <p:cNvPr id="2" name="ZoneTexte 1"/>
          <p:cNvSpPr txBox="1"/>
          <p:nvPr/>
        </p:nvSpPr>
        <p:spPr>
          <a:xfrm>
            <a:off x="1475656" y="827420"/>
            <a:ext cx="583550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rgbClr val="FF0000"/>
                </a:solidFill>
              </a:rPr>
              <a:t>Nausées/vomissements/fièvre/diarrhées/maux de ventre, …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Flèche vers le bas 3"/>
          <p:cNvSpPr/>
          <p:nvPr/>
        </p:nvSpPr>
        <p:spPr>
          <a:xfrm>
            <a:off x="4239090" y="1192398"/>
            <a:ext cx="377788" cy="360039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69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124744"/>
            <a:ext cx="8748464" cy="44012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sz="2800" b="1" dirty="0" smtClean="0"/>
              <a:t>1/ RESTAURER LA </a:t>
            </a:r>
            <a:r>
              <a:rPr lang="fr-FR" sz="2800" b="1" dirty="0" smtClean="0">
                <a:solidFill>
                  <a:srgbClr val="0070C0"/>
                </a:solidFill>
              </a:rPr>
              <a:t>VOLÉMIE</a:t>
            </a:r>
          </a:p>
          <a:p>
            <a:endParaRPr lang="fr-FR" sz="2800" b="1" dirty="0" smtClean="0"/>
          </a:p>
          <a:p>
            <a:pPr marL="444500" indent="-444500"/>
            <a:r>
              <a:rPr lang="fr-FR" sz="2800" b="1" dirty="0" smtClean="0"/>
              <a:t>2/ REMPLACER LE </a:t>
            </a:r>
            <a:r>
              <a:rPr lang="fr-FR" sz="2800" b="1" dirty="0" smtClean="0">
                <a:solidFill>
                  <a:srgbClr val="0070C0"/>
                </a:solidFill>
              </a:rPr>
              <a:t>DEFICIT </a:t>
            </a:r>
            <a:r>
              <a:rPr lang="fr-FR" sz="2800" b="1" dirty="0" smtClean="0"/>
              <a:t>ET </a:t>
            </a:r>
            <a:r>
              <a:rPr lang="fr-FR" sz="2800" b="1" dirty="0" smtClean="0"/>
              <a:t>CORRIGER OU PRÉVENIR </a:t>
            </a:r>
            <a:r>
              <a:rPr lang="fr-FR" sz="2800" b="1" dirty="0" smtClean="0"/>
              <a:t>LA </a:t>
            </a:r>
            <a:r>
              <a:rPr lang="fr-FR" sz="2800" b="1" dirty="0" smtClean="0">
                <a:solidFill>
                  <a:srgbClr val="0070C0"/>
                </a:solidFill>
              </a:rPr>
              <a:t>CÉTOSE</a:t>
            </a:r>
          </a:p>
          <a:p>
            <a:endParaRPr lang="fr-FR" sz="2800" b="1" dirty="0" smtClean="0"/>
          </a:p>
          <a:p>
            <a:r>
              <a:rPr lang="fr-FR" sz="2800" b="1" dirty="0" smtClean="0"/>
              <a:t>3/ SURVEILLER ET COMPENSER LES </a:t>
            </a:r>
            <a:r>
              <a:rPr lang="fr-FR" sz="2800" b="1" dirty="0" smtClean="0">
                <a:solidFill>
                  <a:srgbClr val="0070C0"/>
                </a:solidFill>
              </a:rPr>
              <a:t>PERTES CONTINUES</a:t>
            </a:r>
            <a:endParaRPr lang="fr-FR" sz="2800" b="1" dirty="0" smtClean="0">
              <a:solidFill>
                <a:srgbClr val="0070C0"/>
              </a:solidFill>
            </a:endParaRPr>
          </a:p>
          <a:p>
            <a:endParaRPr lang="fr-FR" sz="2800" b="1" dirty="0" smtClean="0"/>
          </a:p>
          <a:p>
            <a:r>
              <a:rPr lang="fr-FR" sz="2800" b="1" dirty="0" smtClean="0"/>
              <a:t>4/ </a:t>
            </a:r>
            <a:r>
              <a:rPr lang="fr-FR" sz="2800" b="1" dirty="0" smtClean="0"/>
              <a:t>ÉVITER, CORRIGER </a:t>
            </a:r>
            <a:r>
              <a:rPr lang="fr-FR" sz="2800" b="1" dirty="0" smtClean="0"/>
              <a:t>LES </a:t>
            </a:r>
            <a:r>
              <a:rPr lang="fr-FR" sz="2800" b="1" dirty="0" smtClean="0">
                <a:solidFill>
                  <a:srgbClr val="0070C0"/>
                </a:solidFill>
              </a:rPr>
              <a:t>TROUBLES ÉLECTROLYTIQUES</a:t>
            </a:r>
          </a:p>
          <a:p>
            <a:endParaRPr lang="fr-FR" sz="2800" b="1" dirty="0" smtClean="0"/>
          </a:p>
          <a:p>
            <a:pPr marL="444500" indent="-444500"/>
            <a:r>
              <a:rPr lang="fr-FR" sz="2800" b="1" dirty="0"/>
              <a:t>5</a:t>
            </a:r>
            <a:r>
              <a:rPr lang="fr-FR" sz="2800" b="1" dirty="0" smtClean="0"/>
              <a:t>/ REPRENDRE RAPIDEMENT L’</a:t>
            </a:r>
            <a:r>
              <a:rPr lang="fr-FR" sz="2800" b="1" dirty="0" smtClean="0">
                <a:solidFill>
                  <a:srgbClr val="0070C0"/>
                </a:solidFill>
              </a:rPr>
              <a:t>ALIMENTATION PER OS</a:t>
            </a:r>
            <a:endParaRPr lang="fr-CH" sz="28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379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 smtClean="0"/>
              <a:t>OBJECTIFS</a:t>
            </a:r>
            <a:endParaRPr lang="fr-CH" sz="4000" dirty="0"/>
          </a:p>
        </p:txBody>
      </p:sp>
    </p:spTree>
    <p:extLst>
      <p:ext uri="{BB962C8B-B14F-4D97-AF65-F5344CB8AC3E}">
        <p14:creationId xmlns:p14="http://schemas.microsoft.com/office/powerpoint/2010/main" val="85523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57598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1/ RETAURER LA </a:t>
            </a:r>
            <a:r>
              <a:rPr lang="fr-FR" sz="4000" b="1" dirty="0" smtClean="0">
                <a:solidFill>
                  <a:srgbClr val="00B0F0"/>
                </a:solidFill>
              </a:rPr>
              <a:t>VOLEMIE</a:t>
            </a:r>
            <a:endParaRPr lang="fr-CH" sz="4000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652" y="2902292"/>
            <a:ext cx="91121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dirty="0"/>
              <a:t>P</a:t>
            </a:r>
            <a:r>
              <a:rPr lang="fr-FR" sz="2400" dirty="0" smtClean="0"/>
              <a:t>atient en </a:t>
            </a:r>
            <a:r>
              <a:rPr lang="fr-FR" sz="2400" dirty="0" smtClean="0">
                <a:solidFill>
                  <a:srgbClr val="FF0000"/>
                </a:solidFill>
              </a:rPr>
              <a:t>choc compensé /décompensé </a:t>
            </a:r>
            <a:r>
              <a:rPr lang="fr-FR" sz="2400" dirty="0" smtClean="0">
                <a:sym typeface="Wingdings" panose="05000000000000000000" pitchFamily="2" charset="2"/>
              </a:rPr>
              <a:t></a:t>
            </a:r>
            <a:r>
              <a:rPr lang="fr-FR" sz="2400" dirty="0" smtClean="0"/>
              <a:t> </a:t>
            </a:r>
            <a:r>
              <a:rPr lang="fr-FR" sz="2400" dirty="0"/>
              <a:t>R</a:t>
            </a:r>
            <a:r>
              <a:rPr lang="fr-FR" sz="2400" dirty="0" smtClean="0"/>
              <a:t>éhydratation </a:t>
            </a:r>
            <a:r>
              <a:rPr lang="fr-FR" sz="2400" dirty="0"/>
              <a:t>de préférence </a:t>
            </a:r>
            <a:r>
              <a:rPr lang="fr-FR" sz="2400" dirty="0" smtClean="0">
                <a:solidFill>
                  <a:srgbClr val="FF0000"/>
                </a:solidFill>
              </a:rPr>
              <a:t>IV</a:t>
            </a:r>
            <a:r>
              <a:rPr lang="fr-FR" sz="2400" dirty="0" smtClean="0"/>
              <a:t>:</a:t>
            </a:r>
          </a:p>
          <a:p>
            <a:pPr marL="1343025" lvl="0" indent="-447675">
              <a:buFont typeface="Courier New" panose="02070309020205020404" pitchFamily="49" charset="0"/>
              <a:buChar char="o"/>
            </a:pPr>
            <a:r>
              <a:rPr lang="fr-FR" sz="2400" dirty="0" smtClean="0">
                <a:sym typeface="Wingdings"/>
              </a:rPr>
              <a:t>IV </a:t>
            </a:r>
            <a:r>
              <a:rPr lang="fr-FR" sz="2400" dirty="0" smtClean="0">
                <a:sym typeface="Wingdings"/>
              </a:rPr>
              <a:t>par bolus de </a:t>
            </a:r>
            <a:r>
              <a:rPr lang="fr-FR" sz="2400" dirty="0">
                <a:sym typeface="Wingdings"/>
              </a:rPr>
              <a:t>NaCl 0,9</a:t>
            </a:r>
            <a:r>
              <a:rPr lang="fr-FR" sz="2400" dirty="0" smtClean="0">
                <a:sym typeface="Wingdings"/>
              </a:rPr>
              <a:t>%:</a:t>
            </a:r>
            <a:r>
              <a:rPr lang="fr-FR" sz="24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fr-FR" sz="2400" dirty="0" smtClean="0">
                <a:sym typeface="Wingdings"/>
              </a:rPr>
              <a:t>10-</a:t>
            </a:r>
            <a:r>
              <a:rPr lang="fr-FR" sz="2400" dirty="0" smtClean="0">
                <a:sym typeface="Wingdings"/>
              </a:rPr>
              <a:t>20 </a:t>
            </a:r>
            <a:r>
              <a:rPr lang="fr-FR" sz="2400" dirty="0" smtClean="0">
                <a:sym typeface="Wingdings"/>
              </a:rPr>
              <a:t>cc/kg (max. 500 </a:t>
            </a:r>
            <a:r>
              <a:rPr lang="fr-FR" sz="2400" dirty="0" smtClean="0">
                <a:sym typeface="Wingdings"/>
              </a:rPr>
              <a:t>ml)</a:t>
            </a:r>
            <a:endParaRPr lang="fr-FR" sz="2400" dirty="0" smtClean="0">
              <a:sym typeface="Wingdings"/>
            </a:endParaRPr>
          </a:p>
          <a:p>
            <a:pPr marL="1343025" lvl="0" indent="-447675">
              <a:buFont typeface="Courier New" panose="02070309020205020404" pitchFamily="49" charset="0"/>
              <a:buChar char="o"/>
            </a:pPr>
            <a:r>
              <a:rPr lang="fr-FR" sz="2400" dirty="0" smtClean="0">
                <a:sym typeface="Wingdings"/>
              </a:rPr>
              <a:t>Répétable ad 2-3 x (puis « allô chef »)</a:t>
            </a:r>
          </a:p>
          <a:p>
            <a:pPr marL="1343025" lvl="0" indent="-447675">
              <a:buFont typeface="Courier New" panose="02070309020205020404" pitchFamily="49" charset="0"/>
              <a:buChar char="o"/>
            </a:pPr>
            <a:r>
              <a:rPr lang="fr-FR" sz="2400" dirty="0" smtClean="0">
                <a:sym typeface="Wingdings"/>
              </a:rPr>
              <a:t>Vitesse remplissage selon état du patient:</a:t>
            </a:r>
          </a:p>
          <a:p>
            <a:pPr marL="2057400" lvl="0" indent="-355600">
              <a:buFont typeface="Wingdings" panose="05000000000000000000" pitchFamily="2" charset="2"/>
              <a:buChar char="§"/>
            </a:pPr>
            <a:r>
              <a:rPr lang="fr-FR" sz="2400" dirty="0">
                <a:sym typeface="Wingdings"/>
              </a:rPr>
              <a:t>C</a:t>
            </a:r>
            <a:r>
              <a:rPr lang="fr-FR" sz="2400" dirty="0" smtClean="0">
                <a:sym typeface="Wingdings"/>
              </a:rPr>
              <a:t>hoc compensé: </a:t>
            </a:r>
            <a:r>
              <a:rPr lang="fr-FR" sz="2400" dirty="0" smtClean="0">
                <a:sym typeface="Wingdings"/>
              </a:rPr>
              <a:t>bolus sur 30-60 min</a:t>
            </a:r>
          </a:p>
          <a:p>
            <a:pPr marL="2057400" lvl="0" indent="-355600">
              <a:buFont typeface="Wingdings" panose="05000000000000000000" pitchFamily="2" charset="2"/>
              <a:buChar char="§"/>
            </a:pPr>
            <a:r>
              <a:rPr lang="fr-FR" sz="2400" dirty="0">
                <a:sym typeface="Wingdings"/>
              </a:rPr>
              <a:t>C</a:t>
            </a:r>
            <a:r>
              <a:rPr lang="fr-FR" sz="2400" dirty="0" smtClean="0">
                <a:sym typeface="Wingdings"/>
              </a:rPr>
              <a:t>hoc </a:t>
            </a:r>
            <a:r>
              <a:rPr lang="fr-FR" sz="2400" dirty="0" smtClean="0">
                <a:sym typeface="Wingdings"/>
              </a:rPr>
              <a:t>décompensé: en bolus en 5 min. (manchette à </a:t>
            </a:r>
            <a:r>
              <a:rPr lang="fr-FR" sz="2400" dirty="0" smtClean="0">
                <a:sym typeface="Wingdings"/>
              </a:rPr>
              <a:t>pression/à la seringue</a:t>
            </a:r>
            <a:r>
              <a:rPr lang="fr-FR" sz="2400" dirty="0" smtClean="0">
                <a:sym typeface="Wingdings"/>
              </a:rPr>
              <a:t>).</a:t>
            </a:r>
          </a:p>
        </p:txBody>
      </p:sp>
      <p:sp>
        <p:nvSpPr>
          <p:cNvPr id="6" name="Rectangle 5"/>
          <p:cNvSpPr/>
          <p:nvPr/>
        </p:nvSpPr>
        <p:spPr>
          <a:xfrm>
            <a:off x="-33469" y="1113130"/>
            <a:ext cx="91419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dirty="0"/>
              <a:t>P</a:t>
            </a:r>
            <a:r>
              <a:rPr lang="fr-FR" sz="2400" dirty="0" smtClean="0"/>
              <a:t>atient </a:t>
            </a:r>
            <a:r>
              <a:rPr lang="fr-FR" sz="2400" dirty="0" smtClean="0">
                <a:solidFill>
                  <a:srgbClr val="0070C0"/>
                </a:solidFill>
              </a:rPr>
              <a:t>stable</a:t>
            </a:r>
            <a:r>
              <a:rPr lang="fr-FR" sz="2400" dirty="0" smtClean="0"/>
              <a:t> </a:t>
            </a:r>
            <a:r>
              <a:rPr lang="fr-FR" sz="2400" dirty="0" smtClean="0">
                <a:sym typeface="Wingdings" panose="05000000000000000000" pitchFamily="2" charset="2"/>
              </a:rPr>
              <a:t></a:t>
            </a:r>
            <a:r>
              <a:rPr lang="fr-FR" sz="2400" dirty="0" smtClean="0"/>
              <a:t> </a:t>
            </a:r>
            <a:r>
              <a:rPr lang="fr-FR" sz="2400" dirty="0"/>
              <a:t>R</a:t>
            </a:r>
            <a:r>
              <a:rPr lang="fr-FR" sz="2400" dirty="0" smtClean="0"/>
              <a:t>éhydratation </a:t>
            </a:r>
            <a:r>
              <a:rPr lang="fr-FR" sz="2400" dirty="0" smtClean="0"/>
              <a:t>de préférence </a:t>
            </a:r>
            <a:r>
              <a:rPr lang="fr-FR" sz="2400" dirty="0" smtClean="0">
                <a:solidFill>
                  <a:srgbClr val="0070C0"/>
                </a:solidFill>
              </a:rPr>
              <a:t>entérale</a:t>
            </a:r>
            <a:r>
              <a:rPr lang="fr-FR" sz="2400" dirty="0" smtClean="0"/>
              <a:t>:</a:t>
            </a:r>
            <a:endParaRPr lang="fr-FR" sz="2400" dirty="0" smtClean="0"/>
          </a:p>
          <a:p>
            <a:pPr marL="1436688" lvl="0" indent="-541338">
              <a:buFont typeface="Courier New" panose="02070309020205020404" pitchFamily="49" charset="0"/>
              <a:buChar char="o"/>
            </a:pPr>
            <a:r>
              <a:rPr lang="fr-FR" sz="2400" dirty="0" smtClean="0">
                <a:sym typeface="Wingdings"/>
              </a:rPr>
              <a:t>Réhydratation </a:t>
            </a:r>
            <a:r>
              <a:rPr lang="fr-FR" sz="2400" b="1" dirty="0" smtClean="0">
                <a:sym typeface="Wingdings"/>
              </a:rPr>
              <a:t>per os </a:t>
            </a:r>
            <a:r>
              <a:rPr lang="fr-FR" sz="2400" dirty="0" smtClean="0">
                <a:sym typeface="Wingdings"/>
              </a:rPr>
              <a:t>(à cuillère/seringue) </a:t>
            </a:r>
          </a:p>
          <a:p>
            <a:pPr marL="1436688" lvl="0" indent="-541338">
              <a:buFont typeface="Courier New" panose="02070309020205020404" pitchFamily="49" charset="0"/>
              <a:buChar char="o"/>
            </a:pPr>
            <a:r>
              <a:rPr lang="fr-FR" sz="2400" dirty="0">
                <a:sym typeface="Wingdings"/>
              </a:rPr>
              <a:t>S</a:t>
            </a:r>
            <a:r>
              <a:rPr lang="fr-FR" sz="2400" dirty="0" smtClean="0">
                <a:sym typeface="Wingdings"/>
              </a:rPr>
              <a:t>i échec après 1h </a:t>
            </a:r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400" b="1" dirty="0" smtClean="0">
                <a:sym typeface="Wingdings"/>
              </a:rPr>
              <a:t>SNG en continu</a:t>
            </a:r>
          </a:p>
          <a:p>
            <a:pPr marL="1435100" lvl="0" indent="-533400">
              <a:buFont typeface="Courier New" panose="02070309020205020404" pitchFamily="49" charset="0"/>
              <a:buChar char="o"/>
            </a:pPr>
            <a:r>
              <a:rPr lang="fr-FR" sz="2400" dirty="0">
                <a:sym typeface="Wingdings"/>
              </a:rPr>
              <a:t>S</a:t>
            </a:r>
            <a:r>
              <a:rPr lang="fr-FR" sz="2400" dirty="0" smtClean="0">
                <a:sym typeface="Wingdings"/>
              </a:rPr>
              <a:t>i </a:t>
            </a:r>
            <a:r>
              <a:rPr lang="fr-FR" sz="2400" dirty="0">
                <a:sym typeface="Wingdings"/>
              </a:rPr>
              <a:t>échec </a:t>
            </a:r>
            <a:r>
              <a:rPr lang="fr-FR" sz="2400" dirty="0" smtClean="0">
                <a:sym typeface="Wingdings"/>
              </a:rPr>
              <a:t>SNG </a:t>
            </a:r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400" b="1" dirty="0">
                <a:sym typeface="Wingdings" panose="05000000000000000000" pitchFamily="2" charset="2"/>
              </a:rPr>
              <a:t>R</a:t>
            </a:r>
            <a:r>
              <a:rPr lang="fr-FR" sz="2400" b="1" dirty="0" smtClean="0">
                <a:sym typeface="Wingdings" panose="05000000000000000000" pitchFamily="2" charset="2"/>
              </a:rPr>
              <a:t>éhydratation IV</a:t>
            </a:r>
            <a:endParaRPr lang="fr-FR" sz="2400" b="1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35780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1259632" y="1916832"/>
            <a:ext cx="6346538" cy="3577561"/>
            <a:chOff x="1259632" y="1916832"/>
            <a:chExt cx="6346538" cy="3577561"/>
          </a:xfrm>
        </p:grpSpPr>
        <p:grpSp>
          <p:nvGrpSpPr>
            <p:cNvPr id="2" name="Groupe 1"/>
            <p:cNvGrpSpPr/>
            <p:nvPr/>
          </p:nvGrpSpPr>
          <p:grpSpPr>
            <a:xfrm>
              <a:off x="1259632" y="1916832"/>
              <a:ext cx="6346538" cy="3577561"/>
              <a:chOff x="1259632" y="2085429"/>
              <a:chExt cx="6346538" cy="3577561"/>
            </a:xfrm>
          </p:grpSpPr>
          <p:pic>
            <p:nvPicPr>
              <p:cNvPr id="13" name="Picture 5" descr="Capture d’écran 2018-04-22 à 15.25.23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0" t="1932" b="66825"/>
              <a:stretch/>
            </p:blipFill>
            <p:spPr>
              <a:xfrm>
                <a:off x="1259632" y="2085429"/>
                <a:ext cx="6346538" cy="1417320"/>
              </a:xfrm>
              <a:prstGeom prst="rect">
                <a:avLst/>
              </a:prstGeom>
            </p:spPr>
          </p:pic>
          <p:pic>
            <p:nvPicPr>
              <p:cNvPr id="6" name="Picture 5" descr="Capture d’écran 2018-04-22 à 15.25.23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0" t="52381"/>
              <a:stretch/>
            </p:blipFill>
            <p:spPr>
              <a:xfrm>
                <a:off x="1259632" y="3502749"/>
                <a:ext cx="6346538" cy="2160241"/>
              </a:xfrm>
              <a:prstGeom prst="rect">
                <a:avLst/>
              </a:prstGeom>
            </p:spPr>
          </p:pic>
          <p:sp>
            <p:nvSpPr>
              <p:cNvPr id="14" name="Rectangle 8"/>
              <p:cNvSpPr/>
              <p:nvPr/>
            </p:nvSpPr>
            <p:spPr>
              <a:xfrm>
                <a:off x="1265006" y="2590459"/>
                <a:ext cx="6255246" cy="277126"/>
              </a:xfrm>
              <a:custGeom>
                <a:avLst/>
                <a:gdLst>
                  <a:gd name="connsiteX0" fmla="*/ 0 w 6264696"/>
                  <a:gd name="connsiteY0" fmla="*/ 0 h 648072"/>
                  <a:gd name="connsiteX1" fmla="*/ 6264696 w 6264696"/>
                  <a:gd name="connsiteY1" fmla="*/ 0 h 648072"/>
                  <a:gd name="connsiteX2" fmla="*/ 6264696 w 6264696"/>
                  <a:gd name="connsiteY2" fmla="*/ 648072 h 648072"/>
                  <a:gd name="connsiteX3" fmla="*/ 0 w 6264696"/>
                  <a:gd name="connsiteY3" fmla="*/ 648072 h 648072"/>
                  <a:gd name="connsiteX4" fmla="*/ 0 w 6264696"/>
                  <a:gd name="connsiteY4" fmla="*/ 0 h 648072"/>
                  <a:gd name="connsiteX0" fmla="*/ 9144 w 6264696"/>
                  <a:gd name="connsiteY0" fmla="*/ 9144 h 648072"/>
                  <a:gd name="connsiteX1" fmla="*/ 6264696 w 6264696"/>
                  <a:gd name="connsiteY1" fmla="*/ 0 h 648072"/>
                  <a:gd name="connsiteX2" fmla="*/ 6264696 w 6264696"/>
                  <a:gd name="connsiteY2" fmla="*/ 648072 h 648072"/>
                  <a:gd name="connsiteX3" fmla="*/ 0 w 6264696"/>
                  <a:gd name="connsiteY3" fmla="*/ 648072 h 648072"/>
                  <a:gd name="connsiteX4" fmla="*/ 9144 w 6264696"/>
                  <a:gd name="connsiteY4" fmla="*/ 9144 h 648072"/>
                  <a:gd name="connsiteX0" fmla="*/ 9144 w 6273840"/>
                  <a:gd name="connsiteY0" fmla="*/ 0 h 638928"/>
                  <a:gd name="connsiteX1" fmla="*/ 6273840 w 6273840"/>
                  <a:gd name="connsiteY1" fmla="*/ 0 h 638928"/>
                  <a:gd name="connsiteX2" fmla="*/ 6264696 w 6273840"/>
                  <a:gd name="connsiteY2" fmla="*/ 638928 h 638928"/>
                  <a:gd name="connsiteX3" fmla="*/ 0 w 6273840"/>
                  <a:gd name="connsiteY3" fmla="*/ 638928 h 638928"/>
                  <a:gd name="connsiteX4" fmla="*/ 9144 w 6273840"/>
                  <a:gd name="connsiteY4" fmla="*/ 0 h 638928"/>
                  <a:gd name="connsiteX0" fmla="*/ 2000 w 6273840"/>
                  <a:gd name="connsiteY0" fmla="*/ 50961 h 638928"/>
                  <a:gd name="connsiteX1" fmla="*/ 6273840 w 6273840"/>
                  <a:gd name="connsiteY1" fmla="*/ 0 h 638928"/>
                  <a:gd name="connsiteX2" fmla="*/ 6264696 w 6273840"/>
                  <a:gd name="connsiteY2" fmla="*/ 638928 h 638928"/>
                  <a:gd name="connsiteX3" fmla="*/ 0 w 6273840"/>
                  <a:gd name="connsiteY3" fmla="*/ 638928 h 638928"/>
                  <a:gd name="connsiteX4" fmla="*/ 2000 w 6273840"/>
                  <a:gd name="connsiteY4" fmla="*/ 50961 h 638928"/>
                  <a:gd name="connsiteX0" fmla="*/ 2000 w 6264696"/>
                  <a:gd name="connsiteY0" fmla="*/ 0 h 587967"/>
                  <a:gd name="connsiteX1" fmla="*/ 6257172 w 6264696"/>
                  <a:gd name="connsiteY1" fmla="*/ 5093 h 587967"/>
                  <a:gd name="connsiteX2" fmla="*/ 6264696 w 6264696"/>
                  <a:gd name="connsiteY2" fmla="*/ 587967 h 587967"/>
                  <a:gd name="connsiteX3" fmla="*/ 0 w 6264696"/>
                  <a:gd name="connsiteY3" fmla="*/ 587967 h 587967"/>
                  <a:gd name="connsiteX4" fmla="*/ 2000 w 6264696"/>
                  <a:gd name="connsiteY4" fmla="*/ 0 h 587967"/>
                  <a:gd name="connsiteX0" fmla="*/ 2000 w 6257172"/>
                  <a:gd name="connsiteY0" fmla="*/ 0 h 587967"/>
                  <a:gd name="connsiteX1" fmla="*/ 6257172 w 6257172"/>
                  <a:gd name="connsiteY1" fmla="*/ 5093 h 587967"/>
                  <a:gd name="connsiteX2" fmla="*/ 6255171 w 6257172"/>
                  <a:gd name="connsiteY2" fmla="*/ 587967 h 587967"/>
                  <a:gd name="connsiteX3" fmla="*/ 0 w 6257172"/>
                  <a:gd name="connsiteY3" fmla="*/ 587967 h 587967"/>
                  <a:gd name="connsiteX4" fmla="*/ 2000 w 6257172"/>
                  <a:gd name="connsiteY4" fmla="*/ 0 h 587967"/>
                  <a:gd name="connsiteX0" fmla="*/ 74 w 6255246"/>
                  <a:gd name="connsiteY0" fmla="*/ 0 h 593062"/>
                  <a:gd name="connsiteX1" fmla="*/ 6255246 w 6255246"/>
                  <a:gd name="connsiteY1" fmla="*/ 5093 h 593062"/>
                  <a:gd name="connsiteX2" fmla="*/ 6253245 w 6255246"/>
                  <a:gd name="connsiteY2" fmla="*/ 587967 h 593062"/>
                  <a:gd name="connsiteX3" fmla="*/ 2836 w 6255246"/>
                  <a:gd name="connsiteY3" fmla="*/ 593062 h 593062"/>
                  <a:gd name="connsiteX4" fmla="*/ 74 w 6255246"/>
                  <a:gd name="connsiteY4" fmla="*/ 0 h 593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55246" h="593062">
                    <a:moveTo>
                      <a:pt x="74" y="0"/>
                    </a:moveTo>
                    <a:lnTo>
                      <a:pt x="6255246" y="5093"/>
                    </a:lnTo>
                    <a:lnTo>
                      <a:pt x="6253245" y="587967"/>
                    </a:lnTo>
                    <a:lnTo>
                      <a:pt x="2836" y="593062"/>
                    </a:lnTo>
                    <a:cubicBezTo>
                      <a:pt x="3503" y="397073"/>
                      <a:pt x="-593" y="195989"/>
                      <a:pt x="74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  <a:alpha val="2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" name="ZoneTexte 2"/>
            <p:cNvSpPr txBox="1"/>
            <p:nvPr/>
          </p:nvSpPr>
          <p:spPr>
            <a:xfrm>
              <a:off x="1547664" y="4304129"/>
              <a:ext cx="482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200" b="1" dirty="0" smtClean="0"/>
                <a:t>/Eau</a:t>
              </a:r>
              <a:endParaRPr lang="fr-FR" sz="1200" b="1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45670" y="-27384"/>
            <a:ext cx="6035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RÉHYDRATATION 	</a:t>
            </a:r>
            <a:r>
              <a:rPr lang="fr-FR" sz="4000" b="1" dirty="0" smtClean="0">
                <a:solidFill>
                  <a:srgbClr val="00B0F0"/>
                </a:solidFill>
              </a:rPr>
              <a:t>ENTÉRALE</a:t>
            </a:r>
            <a:endParaRPr lang="fr-CH" sz="4000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9632" y="2695224"/>
            <a:ext cx="6273840" cy="638928"/>
          </a:xfrm>
          <a:custGeom>
            <a:avLst/>
            <a:gdLst>
              <a:gd name="connsiteX0" fmla="*/ 0 w 6264696"/>
              <a:gd name="connsiteY0" fmla="*/ 0 h 648072"/>
              <a:gd name="connsiteX1" fmla="*/ 6264696 w 6264696"/>
              <a:gd name="connsiteY1" fmla="*/ 0 h 648072"/>
              <a:gd name="connsiteX2" fmla="*/ 6264696 w 6264696"/>
              <a:gd name="connsiteY2" fmla="*/ 648072 h 648072"/>
              <a:gd name="connsiteX3" fmla="*/ 0 w 6264696"/>
              <a:gd name="connsiteY3" fmla="*/ 648072 h 648072"/>
              <a:gd name="connsiteX4" fmla="*/ 0 w 6264696"/>
              <a:gd name="connsiteY4" fmla="*/ 0 h 648072"/>
              <a:gd name="connsiteX0" fmla="*/ 9144 w 6264696"/>
              <a:gd name="connsiteY0" fmla="*/ 9144 h 648072"/>
              <a:gd name="connsiteX1" fmla="*/ 6264696 w 6264696"/>
              <a:gd name="connsiteY1" fmla="*/ 0 h 648072"/>
              <a:gd name="connsiteX2" fmla="*/ 6264696 w 6264696"/>
              <a:gd name="connsiteY2" fmla="*/ 648072 h 648072"/>
              <a:gd name="connsiteX3" fmla="*/ 0 w 6264696"/>
              <a:gd name="connsiteY3" fmla="*/ 648072 h 648072"/>
              <a:gd name="connsiteX4" fmla="*/ 9144 w 6264696"/>
              <a:gd name="connsiteY4" fmla="*/ 9144 h 648072"/>
              <a:gd name="connsiteX0" fmla="*/ 9144 w 6273840"/>
              <a:gd name="connsiteY0" fmla="*/ 0 h 638928"/>
              <a:gd name="connsiteX1" fmla="*/ 6273840 w 6273840"/>
              <a:gd name="connsiteY1" fmla="*/ 0 h 638928"/>
              <a:gd name="connsiteX2" fmla="*/ 6264696 w 6273840"/>
              <a:gd name="connsiteY2" fmla="*/ 638928 h 638928"/>
              <a:gd name="connsiteX3" fmla="*/ 0 w 6273840"/>
              <a:gd name="connsiteY3" fmla="*/ 638928 h 638928"/>
              <a:gd name="connsiteX4" fmla="*/ 9144 w 6273840"/>
              <a:gd name="connsiteY4" fmla="*/ 0 h 63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3840" h="638928">
                <a:moveTo>
                  <a:pt x="9144" y="0"/>
                </a:moveTo>
                <a:lnTo>
                  <a:pt x="6273840" y="0"/>
                </a:lnTo>
                <a:lnTo>
                  <a:pt x="6264696" y="638928"/>
                </a:lnTo>
                <a:lnTo>
                  <a:pt x="0" y="638928"/>
                </a:lnTo>
                <a:lnTo>
                  <a:pt x="9144" y="0"/>
                </a:lnTo>
                <a:close/>
              </a:path>
            </a:pathLst>
          </a:custGeom>
          <a:solidFill>
            <a:srgbClr val="008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59632" y="3356992"/>
            <a:ext cx="6264696" cy="1224136"/>
          </a:xfrm>
          <a:prstGeom prst="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7544" y="5877272"/>
            <a:ext cx="820891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CH" dirty="0">
                <a:solidFill>
                  <a:srgbClr val="000000"/>
                </a:solidFill>
              </a:rPr>
              <a:t>L</a:t>
            </a:r>
            <a:r>
              <a:rPr lang="fr-CH" dirty="0" smtClean="0">
                <a:solidFill>
                  <a:srgbClr val="000000"/>
                </a:solidFill>
              </a:rPr>
              <a:t>es recommandations d’apports en sodium sont plus élevés (</a:t>
            </a:r>
            <a:r>
              <a:rPr lang="fr-CH" dirty="0">
                <a:solidFill>
                  <a:srgbClr val="000000"/>
                </a:solidFill>
              </a:rPr>
              <a:t>75 </a:t>
            </a:r>
            <a:r>
              <a:rPr lang="fr-CH" dirty="0" err="1">
                <a:solidFill>
                  <a:srgbClr val="000000"/>
                </a:solidFill>
              </a:rPr>
              <a:t>mmol</a:t>
            </a:r>
            <a:r>
              <a:rPr lang="fr-CH" dirty="0">
                <a:solidFill>
                  <a:srgbClr val="000000"/>
                </a:solidFill>
              </a:rPr>
              <a:t>/L) </a:t>
            </a:r>
            <a:r>
              <a:rPr lang="fr-CH" dirty="0" smtClean="0">
                <a:solidFill>
                  <a:srgbClr val="000000"/>
                </a:solidFill>
              </a:rPr>
              <a:t>pour les </a:t>
            </a:r>
            <a:r>
              <a:rPr lang="fr-CH" b="1" dirty="0" smtClean="0">
                <a:solidFill>
                  <a:srgbClr val="000000"/>
                </a:solidFill>
              </a:rPr>
              <a:t>pays </a:t>
            </a:r>
            <a:r>
              <a:rPr lang="fr-CH" b="1" dirty="0">
                <a:solidFill>
                  <a:srgbClr val="000000"/>
                </a:solidFill>
              </a:rPr>
              <a:t>en développement </a:t>
            </a:r>
            <a:r>
              <a:rPr lang="fr-CH" dirty="0">
                <a:solidFill>
                  <a:srgbClr val="000000"/>
                </a:solidFill>
              </a:rPr>
              <a:t>car </a:t>
            </a:r>
            <a:r>
              <a:rPr lang="fr-CH" dirty="0" smtClean="0">
                <a:solidFill>
                  <a:srgbClr val="000000"/>
                </a:solidFill>
              </a:rPr>
              <a:t>il y a plus </a:t>
            </a:r>
            <a:r>
              <a:rPr lang="fr-CH" dirty="0">
                <a:solidFill>
                  <a:srgbClr val="000000"/>
                </a:solidFill>
              </a:rPr>
              <a:t>de </a:t>
            </a:r>
            <a:r>
              <a:rPr lang="fr-CH" b="1" dirty="0">
                <a:solidFill>
                  <a:srgbClr val="000000"/>
                </a:solidFill>
              </a:rPr>
              <a:t>diarrhées </a:t>
            </a:r>
            <a:r>
              <a:rPr lang="fr-CH" b="1" dirty="0" smtClean="0">
                <a:solidFill>
                  <a:srgbClr val="000000"/>
                </a:solidFill>
              </a:rPr>
              <a:t>sécrétoires</a:t>
            </a:r>
            <a:r>
              <a:rPr lang="fr-CH" dirty="0" smtClean="0">
                <a:solidFill>
                  <a:srgbClr val="000000"/>
                </a:solidFill>
              </a:rPr>
              <a:t>.</a:t>
            </a:r>
            <a:endParaRPr lang="fr-CH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45392" y="1052735"/>
            <a:ext cx="33794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3200" b="1" dirty="0" smtClean="0">
                <a:solidFill>
                  <a:srgbClr val="000000"/>
                </a:solidFill>
              </a:rPr>
              <a:t>ON DONNE QUOI?</a:t>
            </a:r>
            <a:endParaRPr lang="fr-CH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3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1380832"/>
            <a:ext cx="9144000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800" dirty="0" smtClean="0"/>
              <a:t>Seulement </a:t>
            </a:r>
            <a:r>
              <a:rPr lang="fr-FR" sz="2800" b="1" dirty="0"/>
              <a:t>4% d’échec </a:t>
            </a:r>
            <a:r>
              <a:rPr lang="fr-FR" sz="2800" dirty="0"/>
              <a:t>pour les déshydratations &lt; 10</a:t>
            </a:r>
            <a:r>
              <a:rPr lang="fr-FR" sz="2800" dirty="0" smtClean="0"/>
              <a:t>% </a:t>
            </a:r>
            <a:r>
              <a:rPr lang="fr-FR" sz="2800" dirty="0" smtClean="0">
                <a:sym typeface="Wingdings" panose="05000000000000000000" pitchFamily="2" charset="2"/>
              </a:rPr>
              <a:t> </a:t>
            </a:r>
            <a:r>
              <a:rPr lang="fr-FR" sz="2800" b="1" dirty="0" smtClean="0">
                <a:sym typeface="Wingdings" panose="05000000000000000000" pitchFamily="2" charset="2"/>
              </a:rPr>
              <a:t>T</a:t>
            </a:r>
            <a:r>
              <a:rPr lang="fr-FR" sz="2800" b="1" dirty="0" smtClean="0"/>
              <a:t>enter </a:t>
            </a:r>
            <a:r>
              <a:rPr lang="fr-FR" sz="2800" b="1" dirty="0" smtClean="0"/>
              <a:t>la réhydratation per os </a:t>
            </a:r>
            <a:r>
              <a:rPr lang="fr-FR" sz="2800" dirty="0" smtClean="0"/>
              <a:t>!</a:t>
            </a:r>
            <a:endParaRPr lang="fr-FR" sz="2800" dirty="0"/>
          </a:p>
          <a:p>
            <a:endParaRPr lang="en-US" sz="2800" dirty="0" smtClean="0">
              <a:sym typeface="Wingding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ym typeface="Wingdings"/>
              </a:rPr>
              <a:t>Pour les </a:t>
            </a:r>
            <a:r>
              <a:rPr lang="en-US" sz="2800" b="1" dirty="0" err="1" smtClean="0">
                <a:sym typeface="Wingdings"/>
              </a:rPr>
              <a:t>déshydratation</a:t>
            </a:r>
            <a:r>
              <a:rPr lang="en-US" sz="2800" b="1" dirty="0" smtClean="0">
                <a:sym typeface="Wingdings"/>
              </a:rPr>
              <a:t> &lt; 10</a:t>
            </a:r>
            <a:r>
              <a:rPr lang="en-US" sz="2800" b="1" dirty="0">
                <a:sym typeface="Wingdings"/>
              </a:rPr>
              <a:t>%</a:t>
            </a:r>
            <a:r>
              <a:rPr lang="en-US" sz="2800" dirty="0">
                <a:sym typeface="Wingdings"/>
              </a:rPr>
              <a:t>, on </a:t>
            </a:r>
            <a:r>
              <a:rPr lang="en-US" sz="2800" dirty="0" err="1" smtClean="0">
                <a:sym typeface="Wingdings"/>
              </a:rPr>
              <a:t>peut</a:t>
            </a:r>
            <a:r>
              <a:rPr lang="en-US" sz="2800" dirty="0" smtClean="0">
                <a:sym typeface="Wingdings"/>
              </a:rPr>
              <a:t> </a:t>
            </a:r>
            <a:r>
              <a:rPr lang="en-US" sz="2800" dirty="0" err="1" smtClean="0">
                <a:sym typeface="Wingdings"/>
              </a:rPr>
              <a:t>corriger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u="sng" dirty="0">
                <a:sym typeface="Wingdings"/>
              </a:rPr>
              <a:t>tout</a:t>
            </a:r>
            <a:r>
              <a:rPr lang="en-US" sz="2800" b="1" dirty="0">
                <a:sym typeface="Wingdings"/>
              </a:rPr>
              <a:t> </a:t>
            </a:r>
            <a:r>
              <a:rPr lang="en-US" sz="2800" b="1" dirty="0" smtClean="0">
                <a:sym typeface="Wingdings"/>
              </a:rPr>
              <a:t>le </a:t>
            </a:r>
            <a:r>
              <a:rPr lang="en-US" sz="2800" b="1" dirty="0" err="1" smtClean="0">
                <a:sym typeface="Wingdings"/>
              </a:rPr>
              <a:t>déficit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dirty="0" smtClean="0">
                <a:sym typeface="Wingdings"/>
              </a:rPr>
              <a:t>PO</a:t>
            </a:r>
            <a:r>
              <a:rPr lang="en-US" sz="2800" dirty="0" smtClean="0">
                <a:sym typeface="Wingdings"/>
              </a:rPr>
              <a:t>/SNG </a:t>
            </a:r>
            <a:r>
              <a:rPr lang="en-US" sz="2800" b="1" dirty="0" smtClean="0">
                <a:sym typeface="Wingdings"/>
              </a:rPr>
              <a:t>sur </a:t>
            </a:r>
            <a:r>
              <a:rPr lang="en-US" sz="2800" b="1" dirty="0" smtClean="0">
                <a:sym typeface="Wingdings"/>
              </a:rPr>
              <a:t>4h ad 100 cc/kg</a:t>
            </a:r>
          </a:p>
          <a:p>
            <a:endParaRPr lang="en-US" sz="2800" b="1" dirty="0">
              <a:sym typeface="Wingding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</a:t>
            </a:r>
            <a:r>
              <a:rPr lang="en-US" sz="2800" dirty="0" smtClean="0"/>
              <a:t>es </a:t>
            </a:r>
            <a:r>
              <a:rPr lang="en-US" sz="2800" dirty="0"/>
              <a:t>solutions </a:t>
            </a:r>
            <a:r>
              <a:rPr lang="en-US" sz="2800" dirty="0" smtClean="0"/>
              <a:t>de </a:t>
            </a:r>
            <a:r>
              <a:rPr lang="en-US" sz="2800" dirty="0" err="1" smtClean="0"/>
              <a:t>réhydratation</a:t>
            </a:r>
            <a:r>
              <a:rPr lang="en-US" sz="2800" dirty="0" smtClean="0"/>
              <a:t> ne </a:t>
            </a:r>
            <a:r>
              <a:rPr lang="en-US" sz="2800" dirty="0" err="1"/>
              <a:t>sont</a:t>
            </a:r>
            <a:r>
              <a:rPr lang="en-US" sz="2800" dirty="0"/>
              <a:t> pas </a:t>
            </a:r>
            <a:r>
              <a:rPr lang="en-US" sz="2800" dirty="0" err="1" smtClean="0"/>
              <a:t>nutritives</a:t>
            </a:r>
            <a:r>
              <a:rPr lang="en-US" sz="2800" dirty="0" smtClean="0"/>
              <a:t> </a:t>
            </a:r>
            <a:r>
              <a:rPr lang="fr-FR" sz="2800" dirty="0" smtClean="0">
                <a:solidFill>
                  <a:srgbClr val="000000"/>
                </a:solidFill>
              </a:rPr>
              <a:t>(pas d’acides aminées, </a:t>
            </a:r>
            <a:r>
              <a:rPr lang="fr-FR" sz="2800" dirty="0">
                <a:solidFill>
                  <a:srgbClr val="000000"/>
                </a:solidFill>
              </a:rPr>
              <a:t>lipides ni </a:t>
            </a:r>
            <a:r>
              <a:rPr lang="fr-FR" sz="2800" dirty="0" smtClean="0">
                <a:solidFill>
                  <a:srgbClr val="000000"/>
                </a:solidFill>
              </a:rPr>
              <a:t>vitamines)</a:t>
            </a:r>
            <a:r>
              <a:rPr lang="en-US" sz="2800" b="1" dirty="0" smtClean="0"/>
              <a:t> </a:t>
            </a:r>
            <a:r>
              <a:rPr lang="en-US" sz="2800" b="1" dirty="0">
                <a:sym typeface="Wingdings"/>
              </a:rPr>
              <a:t> </a:t>
            </a:r>
            <a:r>
              <a:rPr lang="en-US" sz="2800" b="1" dirty="0" smtClean="0">
                <a:sym typeface="Wingdings"/>
              </a:rPr>
              <a:t>Essayer de </a:t>
            </a:r>
            <a:r>
              <a:rPr lang="en-US" sz="2800" b="1" dirty="0" err="1" smtClean="0">
                <a:sym typeface="Wingdings"/>
              </a:rPr>
              <a:t>reprendre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l’alimentation</a:t>
            </a:r>
            <a:r>
              <a:rPr lang="en-US" sz="2800" b="1" dirty="0" smtClean="0">
                <a:sym typeface="Wingdings"/>
              </a:rPr>
              <a:t> le plus </a:t>
            </a:r>
            <a:r>
              <a:rPr lang="en-US" sz="2800" b="1" dirty="0" err="1" smtClean="0">
                <a:sym typeface="Wingdings"/>
              </a:rPr>
              <a:t>vite</a:t>
            </a:r>
            <a:r>
              <a:rPr lang="en-US" sz="2800" b="1" dirty="0" smtClean="0">
                <a:sym typeface="Wingdings"/>
              </a:rPr>
              <a:t> possible </a:t>
            </a:r>
            <a:r>
              <a:rPr lang="en-US" sz="2800" dirty="0" smtClean="0">
                <a:sym typeface="Wingdings"/>
              </a:rPr>
              <a:t>(déjà </a:t>
            </a:r>
            <a:r>
              <a:rPr lang="en-US" sz="2800" dirty="0" smtClean="0">
                <a:sym typeface="Wingdings"/>
              </a:rPr>
              <a:t>4-6h après le début de la </a:t>
            </a:r>
            <a:r>
              <a:rPr lang="en-US" sz="2800" dirty="0" err="1" smtClean="0">
                <a:sym typeface="Wingdings"/>
              </a:rPr>
              <a:t>réhydratation</a:t>
            </a:r>
            <a:r>
              <a:rPr lang="en-US" sz="2800" dirty="0" smtClean="0">
                <a:sym typeface="Wingdings"/>
              </a:rPr>
              <a:t>).</a:t>
            </a:r>
            <a:endParaRPr lang="fr-CH" sz="2800" dirty="0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45670" y="-27384"/>
            <a:ext cx="6035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REHYDRATATION </a:t>
            </a:r>
            <a:r>
              <a:rPr lang="fr-FR" sz="4000" b="1" dirty="0" smtClean="0"/>
              <a:t>	</a:t>
            </a:r>
            <a:r>
              <a:rPr lang="fr-FR" sz="4000" b="1" dirty="0" smtClean="0">
                <a:solidFill>
                  <a:srgbClr val="00B0F0"/>
                </a:solidFill>
              </a:rPr>
              <a:t>ENTÉRALE</a:t>
            </a:r>
            <a:endParaRPr lang="fr-CH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45670" y="-27384"/>
            <a:ext cx="7192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REHYDRATATION </a:t>
            </a:r>
            <a:r>
              <a:rPr lang="fr-FR" sz="4000" b="1" dirty="0" smtClean="0">
                <a:solidFill>
                  <a:srgbClr val="00B0F0"/>
                </a:solidFill>
              </a:rPr>
              <a:t>PER OS </a:t>
            </a:r>
            <a:r>
              <a:rPr lang="fr-FR" sz="4000" b="1" dirty="0" smtClean="0"/>
              <a:t>SUR </a:t>
            </a:r>
            <a:r>
              <a:rPr lang="fr-FR" sz="4000" b="1" dirty="0" smtClean="0">
                <a:solidFill>
                  <a:srgbClr val="00B0F0"/>
                </a:solidFill>
              </a:rPr>
              <a:t>4H</a:t>
            </a:r>
            <a:endParaRPr lang="fr-CH" sz="4000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1300"/>
            <a:ext cx="9144000" cy="38277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39152" y="5373216"/>
            <a:ext cx="3327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Pediatrics in Review 2015;36;274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27584" y="5949279"/>
            <a:ext cx="777686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Hors cas particuliers, </a:t>
            </a:r>
            <a:r>
              <a:rPr lang="fr-FR" b="1" dirty="0" smtClean="0">
                <a:solidFill>
                  <a:srgbClr val="FF0000"/>
                </a:solidFill>
              </a:rPr>
              <a:t>après 48h </a:t>
            </a:r>
            <a:r>
              <a:rPr lang="fr-FR" dirty="0" smtClean="0"/>
              <a:t>il est recommandé de stopper les solutions de réhydratation en raison </a:t>
            </a:r>
            <a:r>
              <a:rPr lang="fr-FR" b="1" dirty="0" smtClean="0">
                <a:solidFill>
                  <a:srgbClr val="FF0000"/>
                </a:solidFill>
              </a:rPr>
              <a:t>du risque d’hyper natrémies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529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58415" y="1700808"/>
            <a:ext cx="7902017" cy="34470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CH" dirty="0">
              <a:solidFill>
                <a:srgbClr val="000000"/>
              </a:solidFill>
            </a:endParaRPr>
          </a:p>
          <a:p>
            <a:r>
              <a:rPr lang="fr-CH" sz="3200" b="1" dirty="0" smtClean="0">
                <a:solidFill>
                  <a:srgbClr val="000000"/>
                </a:solidFill>
              </a:rPr>
              <a:t>Choix de la voie </a:t>
            </a:r>
            <a:r>
              <a:rPr lang="fr-CH" sz="3200" b="1" dirty="0" smtClean="0">
                <a:solidFill>
                  <a:srgbClr val="FF0000"/>
                </a:solidFill>
              </a:rPr>
              <a:t>IV</a:t>
            </a:r>
            <a:r>
              <a:rPr lang="fr-CH" sz="3200" b="1" dirty="0" smtClean="0">
                <a:solidFill>
                  <a:srgbClr val="000000"/>
                </a:solidFill>
              </a:rPr>
              <a:t> si</a:t>
            </a:r>
            <a:r>
              <a:rPr lang="fr-CH" sz="3200" dirty="0" smtClean="0">
                <a:solidFill>
                  <a:srgbClr val="000000"/>
                </a:solidFill>
              </a:rPr>
              <a:t>:</a:t>
            </a:r>
            <a:endParaRPr lang="fr-CH" sz="3200" dirty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fr-CH" sz="2800" dirty="0" smtClean="0">
                <a:solidFill>
                  <a:srgbClr val="FF0000"/>
                </a:solidFill>
              </a:rPr>
              <a:t>&lt; 3 mois</a:t>
            </a:r>
          </a:p>
          <a:p>
            <a:pPr marL="457200" indent="-457200">
              <a:buFont typeface="Arial"/>
              <a:buChar char="•"/>
            </a:pPr>
            <a:r>
              <a:rPr lang="fr-CH" sz="2800" dirty="0" smtClean="0">
                <a:solidFill>
                  <a:srgbClr val="FF0000"/>
                </a:solidFill>
              </a:rPr>
              <a:t>Déshydratation sévère &gt; 10%</a:t>
            </a:r>
          </a:p>
          <a:p>
            <a:pPr marL="457200" indent="-457200">
              <a:buFont typeface="Arial"/>
              <a:buChar char="•"/>
            </a:pPr>
            <a:r>
              <a:rPr lang="fr-CH" sz="2800" dirty="0" smtClean="0">
                <a:solidFill>
                  <a:srgbClr val="FF0000"/>
                </a:solidFill>
              </a:rPr>
              <a:t>Iléus </a:t>
            </a:r>
            <a:r>
              <a:rPr lang="fr-CH" sz="2800" dirty="0" smtClean="0">
                <a:solidFill>
                  <a:srgbClr val="FF0000"/>
                </a:solidFill>
              </a:rPr>
              <a:t>paralytique</a:t>
            </a:r>
          </a:p>
          <a:p>
            <a:pPr marL="457200" indent="-457200">
              <a:buFont typeface="Arial"/>
              <a:buChar char="•"/>
            </a:pPr>
            <a:r>
              <a:rPr lang="fr-CH" sz="2800" dirty="0" smtClean="0">
                <a:solidFill>
                  <a:srgbClr val="FF0000"/>
                </a:solidFill>
              </a:rPr>
              <a:t>C</a:t>
            </a:r>
            <a:r>
              <a:rPr lang="fr-CH" sz="2800" dirty="0" smtClean="0">
                <a:solidFill>
                  <a:srgbClr val="FF0000"/>
                </a:solidFill>
              </a:rPr>
              <a:t>hocs</a:t>
            </a:r>
            <a:endParaRPr lang="fr-CH" sz="2800" dirty="0" smtClean="0">
              <a:solidFill>
                <a:srgbClr val="FF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fr-CH" sz="2800" dirty="0" smtClean="0">
                <a:solidFill>
                  <a:srgbClr val="FF0000"/>
                </a:solidFill>
              </a:rPr>
              <a:t>Troubles </a:t>
            </a:r>
            <a:r>
              <a:rPr lang="fr-CH" sz="2800" dirty="0" err="1" smtClean="0">
                <a:solidFill>
                  <a:srgbClr val="FF0000"/>
                </a:solidFill>
              </a:rPr>
              <a:t>élecrolytiques</a:t>
            </a:r>
            <a:r>
              <a:rPr lang="fr-CH" sz="2800" dirty="0" smtClean="0">
                <a:solidFill>
                  <a:srgbClr val="FF0000"/>
                </a:solidFill>
              </a:rPr>
              <a:t> </a:t>
            </a:r>
            <a:r>
              <a:rPr lang="fr-CH" sz="2800" dirty="0" smtClean="0">
                <a:solidFill>
                  <a:srgbClr val="FF0000"/>
                </a:solidFill>
              </a:rPr>
              <a:t>sévères</a:t>
            </a:r>
          </a:p>
          <a:p>
            <a:pPr marL="457200" indent="-457200">
              <a:buFont typeface="Arial"/>
              <a:buChar char="•"/>
            </a:pPr>
            <a:r>
              <a:rPr lang="fr-CH" sz="2800" dirty="0">
                <a:solidFill>
                  <a:srgbClr val="FF0000"/>
                </a:solidFill>
              </a:rPr>
              <a:t>S</a:t>
            </a:r>
            <a:r>
              <a:rPr lang="fr-CH" sz="2800" dirty="0" smtClean="0">
                <a:solidFill>
                  <a:srgbClr val="FF0000"/>
                </a:solidFill>
              </a:rPr>
              <a:t>ymptômes </a:t>
            </a:r>
            <a:r>
              <a:rPr lang="fr-CH" sz="2800" dirty="0" smtClean="0">
                <a:solidFill>
                  <a:srgbClr val="FF0000"/>
                </a:solidFill>
              </a:rPr>
              <a:t>neurologiques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45670" y="-26283"/>
            <a:ext cx="5922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rgbClr val="00B0F0"/>
                </a:solidFill>
              </a:rPr>
              <a:t>ENTERAL</a:t>
            </a:r>
            <a:r>
              <a:rPr lang="fr-FR" sz="3600" b="1" dirty="0" smtClean="0"/>
              <a:t> OU </a:t>
            </a:r>
            <a:r>
              <a:rPr lang="fr-FR" sz="3600" b="1" dirty="0" smtClean="0">
                <a:solidFill>
                  <a:srgbClr val="FF0000"/>
                </a:solidFill>
              </a:rPr>
              <a:t>INTRAVEINEUX </a:t>
            </a:r>
            <a:r>
              <a:rPr lang="fr-FR" sz="3600" b="1" dirty="0" smtClean="0"/>
              <a:t>?</a:t>
            </a:r>
            <a:endParaRPr lang="fr-CH" sz="3600" dirty="0"/>
          </a:p>
        </p:txBody>
      </p:sp>
    </p:spTree>
    <p:extLst>
      <p:ext uri="{BB962C8B-B14F-4D97-AF65-F5344CB8AC3E}">
        <p14:creationId xmlns:p14="http://schemas.microsoft.com/office/powerpoint/2010/main" val="2750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5"/>
          <p:cNvSpPr/>
          <p:nvPr/>
        </p:nvSpPr>
        <p:spPr>
          <a:xfrm>
            <a:off x="1547664" y="1340767"/>
            <a:ext cx="60140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600" dirty="0" smtClean="0"/>
              <a:t>Quelles solution IV choisir ?</a:t>
            </a:r>
          </a:p>
          <a:p>
            <a:pPr marL="900113" lvl="0" indent="-536575">
              <a:buFont typeface="Courier New" panose="02070309020205020404" pitchFamily="49" charset="0"/>
              <a:buChar char="o"/>
            </a:pPr>
            <a:r>
              <a:rPr lang="fr-CH" sz="3200" dirty="0" smtClean="0"/>
              <a:t>NaCl 0.9%?</a:t>
            </a:r>
          </a:p>
          <a:p>
            <a:pPr marL="900113" lvl="0" indent="-536575">
              <a:buFont typeface="Courier New" panose="02070309020205020404" pitchFamily="49" charset="0"/>
              <a:buChar char="o"/>
            </a:pPr>
            <a:r>
              <a:rPr lang="fr-CH" sz="3200" dirty="0" err="1" smtClean="0"/>
              <a:t>Ringer</a:t>
            </a:r>
            <a:r>
              <a:rPr lang="fr-CH" sz="3200" dirty="0" smtClean="0"/>
              <a:t>-Lactate?</a:t>
            </a:r>
          </a:p>
          <a:p>
            <a:pPr marL="900113" lvl="0" indent="-536575">
              <a:buFont typeface="Courier New" panose="02070309020205020404" pitchFamily="49" charset="0"/>
              <a:buChar char="o"/>
            </a:pPr>
            <a:r>
              <a:rPr lang="fr-CH" sz="3200" dirty="0" smtClean="0"/>
              <a:t>GS 2:1?</a:t>
            </a:r>
          </a:p>
          <a:p>
            <a:pPr marL="900113" lvl="0" indent="-536575">
              <a:buFont typeface="Courier New" panose="02070309020205020404" pitchFamily="49" charset="0"/>
              <a:buChar char="o"/>
            </a:pPr>
            <a:r>
              <a:rPr lang="fr-CH" sz="3200" dirty="0" smtClean="0"/>
              <a:t>GS 4:1?</a:t>
            </a:r>
          </a:p>
          <a:p>
            <a:pPr marL="900113" lvl="0" indent="-536575">
              <a:buFont typeface="Courier New" panose="02070309020205020404" pitchFamily="49" charset="0"/>
              <a:buChar char="o"/>
            </a:pPr>
            <a:r>
              <a:rPr lang="fr-CH" sz="3200" dirty="0" smtClean="0"/>
              <a:t>Iso-G5</a:t>
            </a:r>
            <a:r>
              <a:rPr lang="fr-CH" sz="3200" dirty="0" smtClean="0"/>
              <a:t>% = 91/9-G5 %?</a:t>
            </a:r>
            <a:endParaRPr lang="fr-CH" sz="3200" dirty="0" smtClean="0"/>
          </a:p>
          <a:p>
            <a:pPr marL="900113" lvl="0" indent="-536575">
              <a:buFont typeface="Courier New" panose="02070309020205020404" pitchFamily="49" charset="0"/>
              <a:buChar char="o"/>
            </a:pPr>
            <a:r>
              <a:rPr lang="fr-CH" sz="3200" dirty="0" smtClean="0"/>
              <a:t>Iso-G10= 91/9 G10 %?</a:t>
            </a:r>
            <a:endParaRPr lang="fr-CH" sz="3200" dirty="0" smtClean="0"/>
          </a:p>
          <a:p>
            <a:pPr marL="571500" lvl="0" indent="-571500">
              <a:buFont typeface="Courier New" panose="02070309020205020404" pitchFamily="49" charset="0"/>
              <a:buChar char="o"/>
            </a:pPr>
            <a:endParaRPr lang="fr-FR" sz="36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5670" y="-26283"/>
            <a:ext cx="72754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REHYDRATATION </a:t>
            </a:r>
            <a:r>
              <a:rPr lang="fr-FR" sz="4000" b="1" dirty="0" smtClean="0">
                <a:solidFill>
                  <a:srgbClr val="FF0000"/>
                </a:solidFill>
              </a:rPr>
              <a:t>INTRAVEINEUSE</a:t>
            </a:r>
            <a:endParaRPr lang="fr-CH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2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9167"/>
          <a:stretch/>
        </p:blipFill>
        <p:spPr>
          <a:xfrm>
            <a:off x="395536" y="1257300"/>
            <a:ext cx="8305800" cy="432230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45670" y="-26283"/>
            <a:ext cx="51948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/>
              <a:t>NOTIONS SUR LE </a:t>
            </a:r>
            <a:r>
              <a:rPr lang="fr-FR" sz="4000" b="1" dirty="0" err="1">
                <a:solidFill>
                  <a:srgbClr val="FF0000"/>
                </a:solidFill>
              </a:rPr>
              <a:t>SiADH</a:t>
            </a:r>
            <a:endParaRPr lang="fr-CH" sz="4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504" y="764704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Problème</a:t>
            </a:r>
            <a:r>
              <a:rPr lang="en-US" dirty="0" smtClean="0"/>
              <a:t> </a:t>
            </a:r>
            <a:r>
              <a:rPr lang="en-US" u="sng" dirty="0" smtClean="0">
                <a:solidFill>
                  <a:srgbClr val="FF0000"/>
                </a:solidFill>
              </a:rPr>
              <a:t>non rare </a:t>
            </a:r>
            <a:r>
              <a:rPr lang="en-US" dirty="0" smtClean="0"/>
              <a:t>en </a:t>
            </a:r>
            <a:r>
              <a:rPr lang="en-US" dirty="0" err="1" smtClean="0"/>
              <a:t>pédiatrie</a:t>
            </a:r>
            <a:endParaRPr lang="en-US" dirty="0" smtClean="0"/>
          </a:p>
        </p:txBody>
      </p:sp>
      <p:grpSp>
        <p:nvGrpSpPr>
          <p:cNvPr id="7" name="Groupe 6"/>
          <p:cNvGrpSpPr/>
          <p:nvPr/>
        </p:nvGrpSpPr>
        <p:grpSpPr>
          <a:xfrm>
            <a:off x="489248" y="2780928"/>
            <a:ext cx="7862664" cy="3537684"/>
            <a:chOff x="489248" y="2780928"/>
            <a:chExt cx="7862664" cy="3537684"/>
          </a:xfrm>
        </p:grpSpPr>
        <p:sp>
          <p:nvSpPr>
            <p:cNvPr id="20" name="Rectangle 19"/>
            <p:cNvSpPr/>
            <p:nvPr/>
          </p:nvSpPr>
          <p:spPr>
            <a:xfrm>
              <a:off x="489248" y="2780928"/>
              <a:ext cx="914400" cy="1274440"/>
            </a:xfrm>
            <a:prstGeom prst="rect">
              <a:avLst/>
            </a:prstGeom>
            <a:solidFill>
              <a:srgbClr val="FF0000">
                <a:alpha val="2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953744" y="3933056"/>
              <a:ext cx="914400" cy="144016"/>
            </a:xfrm>
            <a:prstGeom prst="rect">
              <a:avLst/>
            </a:prstGeom>
            <a:solidFill>
              <a:srgbClr val="FF0000">
                <a:alpha val="2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1560" y="6093296"/>
              <a:ext cx="914400" cy="144016"/>
            </a:xfrm>
            <a:prstGeom prst="rect">
              <a:avLst/>
            </a:prstGeom>
            <a:solidFill>
              <a:srgbClr val="FF0000">
                <a:alpha val="2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19672" y="5949280"/>
              <a:ext cx="6732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= causes </a:t>
              </a:r>
              <a:r>
                <a:rPr lang="en-US" dirty="0" err="1" smtClean="0"/>
                <a:t>fréquentes</a:t>
              </a:r>
              <a:r>
                <a:rPr lang="en-US" dirty="0" smtClean="0"/>
                <a:t> chez les patients avec GEA </a:t>
              </a:r>
              <a:r>
                <a:rPr lang="en-US" dirty="0" err="1" smtClean="0"/>
                <a:t>hospitalisés</a:t>
              </a:r>
              <a:endParaRPr lang="en-US" dirty="0" smtClean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503040" y="2492896"/>
            <a:ext cx="7848872" cy="3537684"/>
            <a:chOff x="503040" y="2492896"/>
            <a:chExt cx="7848872" cy="3537684"/>
          </a:xfrm>
        </p:grpSpPr>
        <p:grpSp>
          <p:nvGrpSpPr>
            <p:cNvPr id="5" name="Groupe 4"/>
            <p:cNvGrpSpPr/>
            <p:nvPr/>
          </p:nvGrpSpPr>
          <p:grpSpPr>
            <a:xfrm>
              <a:off x="503040" y="2492896"/>
              <a:ext cx="5328592" cy="1944216"/>
              <a:chOff x="503040" y="2492896"/>
              <a:chExt cx="5328592" cy="1944216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503040" y="2780928"/>
                <a:ext cx="914400" cy="1274440"/>
              </a:xfrm>
              <a:prstGeom prst="rect">
                <a:avLst/>
              </a:prstGeom>
              <a:solidFill>
                <a:srgbClr val="FFFF00">
                  <a:alpha val="21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871192" y="2852936"/>
                <a:ext cx="1008112" cy="842392"/>
              </a:xfrm>
              <a:prstGeom prst="rect">
                <a:avLst/>
              </a:prstGeom>
              <a:solidFill>
                <a:srgbClr val="FFFF00">
                  <a:alpha val="21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095328" y="3068960"/>
                <a:ext cx="1008112" cy="216024"/>
              </a:xfrm>
              <a:prstGeom prst="rect">
                <a:avLst/>
              </a:prstGeom>
              <a:solidFill>
                <a:srgbClr val="FFFF00">
                  <a:alpha val="21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895528" y="3933056"/>
                <a:ext cx="936104" cy="144016"/>
              </a:xfrm>
              <a:prstGeom prst="rect">
                <a:avLst/>
              </a:prstGeom>
              <a:solidFill>
                <a:srgbClr val="FFFF00">
                  <a:alpha val="21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895528" y="4293096"/>
                <a:ext cx="936104" cy="144016"/>
              </a:xfrm>
              <a:prstGeom prst="rect">
                <a:avLst/>
              </a:prstGeom>
              <a:solidFill>
                <a:srgbClr val="FFFF00">
                  <a:alpha val="21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095328" y="2492896"/>
                <a:ext cx="1368152" cy="216024"/>
              </a:xfrm>
              <a:prstGeom prst="rect">
                <a:avLst/>
              </a:prstGeom>
              <a:solidFill>
                <a:srgbClr val="FFFF00">
                  <a:alpha val="21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611560" y="5805264"/>
              <a:ext cx="914400" cy="144016"/>
            </a:xfrm>
            <a:prstGeom prst="rect">
              <a:avLst/>
            </a:prstGeom>
            <a:solidFill>
              <a:srgbClr val="FFFF00">
                <a:alpha val="2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17"/>
            <p:cNvSpPr txBox="1"/>
            <p:nvPr/>
          </p:nvSpPr>
          <p:spPr>
            <a:xfrm>
              <a:off x="1619672" y="5661248"/>
              <a:ext cx="6732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= causes </a:t>
              </a:r>
              <a:r>
                <a:rPr lang="en-US" dirty="0" err="1" smtClean="0"/>
                <a:t>fréquentes</a:t>
              </a:r>
              <a:r>
                <a:rPr lang="en-US" dirty="0" smtClean="0"/>
                <a:t> </a:t>
              </a:r>
              <a:r>
                <a:rPr lang="en-US" dirty="0" err="1" smtClean="0"/>
                <a:t>en</a:t>
              </a:r>
              <a:r>
                <a:rPr lang="en-US" dirty="0" smtClean="0"/>
                <a:t> pédiatrie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755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45670" y="-26283"/>
            <a:ext cx="51948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NOTIONS SUR LE </a:t>
            </a:r>
            <a:r>
              <a:rPr lang="fr-FR" sz="4000" b="1" dirty="0" err="1" smtClean="0">
                <a:solidFill>
                  <a:srgbClr val="FF0000"/>
                </a:solidFill>
              </a:rPr>
              <a:t>SiADH</a:t>
            </a:r>
            <a:endParaRPr lang="fr-CH" sz="4000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19141" y="764704"/>
            <a:ext cx="2828613" cy="2633847"/>
            <a:chOff x="1835696" y="2780928"/>
            <a:chExt cx="2210544" cy="1706488"/>
          </a:xfrm>
        </p:grpSpPr>
        <p:sp>
          <p:nvSpPr>
            <p:cNvPr id="3" name="Lightning Bolt 2"/>
            <p:cNvSpPr/>
            <p:nvPr/>
          </p:nvSpPr>
          <p:spPr>
            <a:xfrm>
              <a:off x="1835696" y="2780928"/>
              <a:ext cx="2210544" cy="1706488"/>
            </a:xfrm>
            <a:prstGeom prst="lightningBol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 rot="2904160">
              <a:off x="2509346" y="3244545"/>
              <a:ext cx="778790" cy="40889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>
              <a:defPPr>
                <a:defRPr lang="fr-FR"/>
              </a:defPPr>
            </a:lstStyle>
            <a:p>
              <a:r>
                <a:rPr lang="en-US" sz="1400" dirty="0" smtClean="0"/>
                <a:t>Hypo-</a:t>
              </a:r>
              <a:r>
                <a:rPr lang="en-US" sz="1400" dirty="0" err="1" smtClean="0"/>
                <a:t>volémie</a:t>
              </a:r>
              <a:endParaRPr lang="en-US" sz="1400" dirty="0" smtClean="0"/>
            </a:p>
            <a:p>
              <a:r>
                <a:rPr lang="en-US" sz="1400" dirty="0" smtClean="0"/>
                <a:t>(</a:t>
              </a:r>
              <a:r>
                <a:rPr lang="en-US" sz="1400" dirty="0" err="1" smtClean="0"/>
                <a:t>dès</a:t>
              </a:r>
              <a:r>
                <a:rPr lang="en-US" sz="1400" dirty="0" smtClean="0"/>
                <a:t> 5-10%)</a:t>
              </a:r>
              <a:endParaRPr lang="en-US" sz="1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96622" y="1612419"/>
            <a:ext cx="1311482" cy="1436158"/>
            <a:chOff x="4196622" y="1328342"/>
            <a:chExt cx="1518906" cy="2060282"/>
          </a:xfrm>
        </p:grpSpPr>
        <p:sp>
          <p:nvSpPr>
            <p:cNvPr id="12" name="Lightning Bolt 11"/>
            <p:cNvSpPr/>
            <p:nvPr/>
          </p:nvSpPr>
          <p:spPr>
            <a:xfrm rot="3487074">
              <a:off x="3952024" y="1625121"/>
              <a:ext cx="2008101" cy="1518906"/>
            </a:xfrm>
            <a:prstGeom prst="lightningBol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 rot="6433951">
              <a:off x="4042949" y="2147245"/>
              <a:ext cx="1994261" cy="35645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400"/>
              </a:lvl1pPr>
            </a:lstStyle>
            <a:p>
              <a:r>
                <a:rPr lang="en-US" dirty="0">
                  <a:sym typeface="Wingdings"/>
                </a:rPr>
                <a:t> </a:t>
              </a:r>
              <a:r>
                <a:rPr lang="en-US" dirty="0" err="1"/>
                <a:t>osmolarité</a:t>
              </a:r>
              <a:r>
                <a:rPr lang="en-US" dirty="0"/>
                <a:t> pl. 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052835" y="3304977"/>
            <a:ext cx="1023221" cy="620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ADH</a:t>
            </a:r>
            <a:endParaRPr lang="en-US" sz="4000" i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26" name="Group 9"/>
          <p:cNvGrpSpPr/>
          <p:nvPr/>
        </p:nvGrpSpPr>
        <p:grpSpPr>
          <a:xfrm>
            <a:off x="2405474" y="5427063"/>
            <a:ext cx="4396150" cy="1268725"/>
            <a:chOff x="611560" y="2132856"/>
            <a:chExt cx="7938782" cy="2291126"/>
          </a:xfrm>
        </p:grpSpPr>
        <p:sp>
          <p:nvSpPr>
            <p:cNvPr id="32" name="Rectangle 31"/>
            <p:cNvSpPr/>
            <p:nvPr/>
          </p:nvSpPr>
          <p:spPr>
            <a:xfrm>
              <a:off x="611560" y="2132856"/>
              <a:ext cx="7056784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44009" y="3923764"/>
              <a:ext cx="3906333" cy="500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i="1" dirty="0"/>
                <a:t>Pediatrics in Review 2018;39;27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495344" y="2235083"/>
            <a:ext cx="4164888" cy="3158126"/>
            <a:chOff x="2495344" y="2575130"/>
            <a:chExt cx="4164888" cy="3158126"/>
          </a:xfrm>
        </p:grpSpPr>
        <p:sp>
          <p:nvSpPr>
            <p:cNvPr id="15" name="Lightning Bolt 14"/>
            <p:cNvSpPr/>
            <p:nvPr/>
          </p:nvSpPr>
          <p:spPr>
            <a:xfrm rot="6134266">
              <a:off x="5102477" y="2761569"/>
              <a:ext cx="1341100" cy="968222"/>
            </a:xfrm>
            <a:prstGeom prst="lightningBol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8577270" flipV="1">
              <a:off x="5473196" y="3044988"/>
              <a:ext cx="659016" cy="26997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 err="1"/>
                <a:t>Nausées</a:t>
              </a:r>
              <a:endParaRPr lang="en-US" sz="1400" dirty="0"/>
            </a:p>
          </p:txBody>
        </p:sp>
        <p:sp>
          <p:nvSpPr>
            <p:cNvPr id="18" name="Lightning Bolt 17"/>
            <p:cNvSpPr/>
            <p:nvPr/>
          </p:nvSpPr>
          <p:spPr>
            <a:xfrm rot="8577399">
              <a:off x="5401133" y="3615375"/>
              <a:ext cx="1259099" cy="1031279"/>
            </a:xfrm>
            <a:prstGeom prst="lightningBol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 rot="11020403" flipV="1">
              <a:off x="5774469" y="4003020"/>
              <a:ext cx="637894" cy="26997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 err="1"/>
                <a:t>D</a:t>
              </a:r>
              <a:r>
                <a:rPr lang="en-US" sz="1400" dirty="0" err="1" smtClean="0"/>
                <a:t>ouleur</a:t>
              </a:r>
              <a:endParaRPr lang="en-US" sz="1400" dirty="0"/>
            </a:p>
          </p:txBody>
        </p:sp>
        <p:sp>
          <p:nvSpPr>
            <p:cNvPr id="21" name="Lightning Bolt 20"/>
            <p:cNvSpPr/>
            <p:nvPr/>
          </p:nvSpPr>
          <p:spPr>
            <a:xfrm rot="13022601" flipH="1">
              <a:off x="2495344" y="3552212"/>
              <a:ext cx="1259099" cy="1031279"/>
            </a:xfrm>
            <a:prstGeom prst="lightningBol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 rot="10579597" flipH="1" flipV="1">
              <a:off x="2807002" y="3939857"/>
              <a:ext cx="510314" cy="26997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 smtClean="0"/>
                <a:t>Stress</a:t>
              </a:r>
              <a:endParaRPr lang="en-US" sz="1400" dirty="0"/>
            </a:p>
          </p:txBody>
        </p:sp>
        <p:sp>
          <p:nvSpPr>
            <p:cNvPr id="24" name="Lightning Bolt 23"/>
            <p:cNvSpPr/>
            <p:nvPr/>
          </p:nvSpPr>
          <p:spPr>
            <a:xfrm rot="10428854" flipH="1">
              <a:off x="2794374" y="4458527"/>
              <a:ext cx="1259099" cy="1031279"/>
            </a:xfrm>
            <a:prstGeom prst="lightningBol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 rot="7661496" flipH="1" flipV="1">
              <a:off x="2864139" y="4898297"/>
              <a:ext cx="1037152" cy="25346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Médicaments</a:t>
              </a:r>
              <a:endParaRPr lang="en-US" sz="1400" dirty="0"/>
            </a:p>
          </p:txBody>
        </p:sp>
        <p:sp>
          <p:nvSpPr>
            <p:cNvPr id="28" name="Lightning Bolt 27"/>
            <p:cNvSpPr/>
            <p:nvPr/>
          </p:nvSpPr>
          <p:spPr>
            <a:xfrm rot="10800000">
              <a:off x="5117948" y="4452440"/>
              <a:ext cx="1259099" cy="1031279"/>
            </a:xfrm>
            <a:prstGeom prst="lightningBol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 rot="13396338" flipV="1">
              <a:off x="5338522" y="4815022"/>
              <a:ext cx="922550" cy="26997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M.pulm</a:t>
              </a:r>
              <a:r>
                <a:rPr lang="en-US" sz="1400" dirty="0" smtClean="0"/>
                <a:t>/SNC</a:t>
              </a:r>
              <a:endParaRPr lang="en-US" sz="1400" dirty="0"/>
            </a:p>
          </p:txBody>
        </p:sp>
        <p:sp>
          <p:nvSpPr>
            <p:cNvPr id="34" name="Lightning Bolt 33"/>
            <p:cNvSpPr/>
            <p:nvPr/>
          </p:nvSpPr>
          <p:spPr>
            <a:xfrm rot="9167516" flipH="1">
              <a:off x="3766461" y="4701977"/>
              <a:ext cx="1259099" cy="1031279"/>
            </a:xfrm>
            <a:prstGeom prst="lightningBol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 rot="6724512" flipH="1" flipV="1">
              <a:off x="3952279" y="5154106"/>
              <a:ext cx="746931" cy="25346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Chirurgie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8709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 dirty="0"/>
          </a:p>
        </p:txBody>
      </p:sp>
      <p:sp>
        <p:nvSpPr>
          <p:cNvPr id="15" name="Rectangle 14"/>
          <p:cNvSpPr/>
          <p:nvPr/>
        </p:nvSpPr>
        <p:spPr>
          <a:xfrm>
            <a:off x="45670" y="-26283"/>
            <a:ext cx="88217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 smtClean="0"/>
              <a:t>SiADH</a:t>
            </a:r>
            <a:r>
              <a:rPr lang="fr-FR" sz="4000" b="1" dirty="0" smtClean="0"/>
              <a:t> ET SOLUTION DE REHYDRATATION</a:t>
            </a:r>
            <a:endParaRPr lang="fr-CH" sz="4000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7" y="1124744"/>
            <a:ext cx="84718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/>
              <a:t>Les solutions hypotoniques (plus proches du lait maternel) sont plus proche du physiologique mais: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400" dirty="0"/>
              <a:t>E</a:t>
            </a:r>
            <a:r>
              <a:rPr lang="fr-CH" sz="2400" dirty="0" smtClean="0"/>
              <a:t>n condition d’hospitalisation et surtout d’hypovolémie, l’ADH est </a:t>
            </a:r>
            <a:r>
              <a:rPr lang="fr-CH" sz="2400" dirty="0" smtClean="0"/>
              <a:t>fortement stimulée </a:t>
            </a:r>
            <a:r>
              <a:rPr lang="fr-CH" sz="2400" dirty="0" smtClean="0">
                <a:sym typeface="Wingdings" panose="05000000000000000000" pitchFamily="2" charset="2"/>
              </a:rPr>
              <a:t> </a:t>
            </a:r>
            <a:r>
              <a:rPr lang="fr-CH" sz="2400" b="1" dirty="0" smtClean="0"/>
              <a:t>les </a:t>
            </a:r>
            <a:r>
              <a:rPr lang="fr-CH" sz="2400" b="1" dirty="0" smtClean="0"/>
              <a:t>reins gardent de l’eau</a:t>
            </a:r>
            <a:r>
              <a:rPr lang="fr-CH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400" dirty="0" smtClean="0"/>
              <a:t>Dans ces conditions les solutions hypotoniques entraînent des </a:t>
            </a:r>
            <a:r>
              <a:rPr lang="fr-CH" sz="2400" b="1" dirty="0" smtClean="0"/>
              <a:t>hyponatrémies</a:t>
            </a:r>
            <a:r>
              <a:rPr lang="fr-CH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400" dirty="0" smtClean="0"/>
              <a:t>La recommandation est donc d’utiliser des solutions </a:t>
            </a:r>
            <a:r>
              <a:rPr lang="fr-CH" sz="2400" b="1" dirty="0" smtClean="0"/>
              <a:t>isotoniques</a:t>
            </a:r>
            <a:r>
              <a:rPr lang="fr-CH" sz="2400" dirty="0" smtClean="0"/>
              <a:t> dans la réhydratation </a:t>
            </a:r>
            <a:r>
              <a:rPr lang="fr-CH" sz="2400" b="1" dirty="0" smtClean="0"/>
              <a:t>associées à des apports en glucose 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1979712" y="5532406"/>
            <a:ext cx="6994554" cy="1015664"/>
            <a:chOff x="1979712" y="5532406"/>
            <a:chExt cx="6994554" cy="1015664"/>
          </a:xfrm>
        </p:grpSpPr>
        <p:sp>
          <p:nvSpPr>
            <p:cNvPr id="11" name="ZoneTexte 9"/>
            <p:cNvSpPr txBox="1"/>
            <p:nvPr/>
          </p:nvSpPr>
          <p:spPr>
            <a:xfrm>
              <a:off x="6804248" y="5532406"/>
              <a:ext cx="217001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i="1" dirty="0" err="1"/>
                <a:t>Pediatrics</a:t>
              </a:r>
              <a:r>
                <a:rPr lang="fr-FR" sz="1200" i="1" dirty="0"/>
                <a:t> </a:t>
              </a:r>
              <a:r>
                <a:rPr lang="fr-FR" sz="1200" dirty="0" smtClean="0"/>
                <a:t>2005;116;1401</a:t>
              </a:r>
            </a:p>
            <a:p>
              <a:r>
                <a:rPr lang="fr-FR" sz="1200" i="1" dirty="0" err="1" smtClean="0"/>
                <a:t>Pediatrics</a:t>
              </a:r>
              <a:r>
                <a:rPr lang="fr-FR" sz="1200" i="1" dirty="0" smtClean="0"/>
                <a:t> </a:t>
              </a:r>
              <a:r>
                <a:rPr lang="fr-FR" sz="1200" dirty="0" smtClean="0"/>
                <a:t>2014;133;105</a:t>
              </a:r>
            </a:p>
            <a:p>
              <a:r>
                <a:rPr lang="fr-FR" sz="1200" i="1" dirty="0"/>
                <a:t>Cochrane </a:t>
              </a:r>
              <a:r>
                <a:rPr lang="fr-FR" sz="1200" i="1" dirty="0" smtClean="0"/>
                <a:t>Library </a:t>
              </a:r>
              <a:r>
                <a:rPr lang="fr-FR" sz="1200" dirty="0" smtClean="0"/>
                <a:t>2014</a:t>
              </a:r>
              <a:r>
                <a:rPr lang="fr-FR" sz="1200" dirty="0"/>
                <a:t>, Issue 12</a:t>
              </a:r>
              <a:endParaRPr lang="en-US" sz="1200" i="1" dirty="0"/>
            </a:p>
            <a:p>
              <a:r>
                <a:rPr lang="fr-CH" sz="1200" i="1" dirty="0" smtClean="0"/>
                <a:t>Nelson 2016</a:t>
              </a:r>
            </a:p>
            <a:p>
              <a:r>
                <a:rPr lang="en-US" sz="1200" i="1" dirty="0" smtClean="0"/>
                <a:t>Pediatrics </a:t>
              </a:r>
              <a:r>
                <a:rPr lang="en-US" sz="1200" i="1" dirty="0"/>
                <a:t>in Review </a:t>
              </a:r>
              <a:r>
                <a:rPr lang="en-US" sz="1200" i="1" dirty="0" smtClean="0"/>
                <a:t>2018;39;27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79712" y="5532407"/>
              <a:ext cx="4464496" cy="101566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fr-CH" sz="2000" u="sng" dirty="0"/>
                <a:t>Solution </a:t>
              </a:r>
              <a:r>
                <a:rPr lang="fr-CH" sz="2000" u="sng" dirty="0" smtClean="0"/>
                <a:t>recommandées</a:t>
              </a:r>
              <a:r>
                <a:rPr lang="fr-CH" sz="2000" dirty="0" smtClean="0"/>
                <a:t>: </a:t>
              </a:r>
            </a:p>
            <a:p>
              <a:r>
                <a:rPr lang="fr-CH" sz="2000" dirty="0" smtClean="0"/>
                <a:t>Iso-G5% ou Iso-G10% </a:t>
              </a:r>
            </a:p>
            <a:p>
              <a:r>
                <a:rPr lang="fr-CH" sz="2000" dirty="0" smtClean="0">
                  <a:solidFill>
                    <a:srgbClr val="FF0000"/>
                  </a:solidFill>
                </a:rPr>
                <a:t>+ Potassium </a:t>
              </a:r>
              <a:r>
                <a:rPr lang="fr-CH" sz="2000" dirty="0">
                  <a:solidFill>
                    <a:srgbClr val="FF0000"/>
                  </a:solidFill>
                </a:rPr>
                <a:t>20 </a:t>
              </a:r>
              <a:r>
                <a:rPr lang="fr-CH" sz="2000" dirty="0" err="1">
                  <a:solidFill>
                    <a:srgbClr val="FF0000"/>
                  </a:solidFill>
                </a:rPr>
                <a:t>mmol</a:t>
              </a:r>
              <a:r>
                <a:rPr lang="fr-CH" sz="2000" dirty="0">
                  <a:solidFill>
                    <a:srgbClr val="FF0000"/>
                  </a:solidFill>
                </a:rPr>
                <a:t>/L dès que diurèse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943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D:Users:mz:Desktop:Capture d’écran 2014-11-09 à 14.22.21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4" t="4290" r="2916" b="-4290"/>
          <a:stretch/>
        </p:blipFill>
        <p:spPr bwMode="auto">
          <a:xfrm>
            <a:off x="899592" y="836712"/>
            <a:ext cx="3158058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15156" y="0"/>
            <a:ext cx="68226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GEA VIRALE OU BACTÉRIENNE?</a:t>
            </a:r>
            <a:endParaRPr lang="fr-CH" sz="4000" dirty="0"/>
          </a:p>
        </p:txBody>
      </p:sp>
      <p:pic>
        <p:nvPicPr>
          <p:cNvPr id="6" name="Picture 3" descr="HD:Users:mz:Desktop:Capture d’écran 2014-11-09 à 14.22.21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70"/>
          <a:stretch/>
        </p:blipFill>
        <p:spPr bwMode="auto">
          <a:xfrm>
            <a:off x="4788024" y="764704"/>
            <a:ext cx="3158058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259632" y="3900404"/>
            <a:ext cx="25380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fr-FR" sz="1600" b="1" dirty="0" smtClean="0"/>
              <a:t>75</a:t>
            </a:r>
            <a:r>
              <a:rPr lang="fr-FR" sz="1600" b="1" dirty="0"/>
              <a:t>% </a:t>
            </a:r>
            <a:r>
              <a:rPr lang="fr-FR" sz="1600" b="1" dirty="0" smtClean="0"/>
              <a:t>Rotaviru</a:t>
            </a:r>
            <a:r>
              <a:rPr lang="fr-FR" sz="1600" b="1" dirty="0" smtClean="0">
                <a:solidFill>
                  <a:srgbClr val="0000FF"/>
                </a:solidFill>
              </a:rPr>
              <a:t>s</a:t>
            </a:r>
            <a:r>
              <a:rPr lang="fr-FR" sz="1600" dirty="0" smtClean="0">
                <a:solidFill>
                  <a:srgbClr val="0000FF"/>
                </a:solidFill>
              </a:rPr>
              <a:t>* </a:t>
            </a:r>
            <a:endParaRPr lang="fr-CH" sz="1600" dirty="0">
              <a:solidFill>
                <a:srgbClr val="0000FF"/>
              </a:solidFill>
            </a:endParaRP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fr-FR" sz="1600" dirty="0" smtClean="0"/>
              <a:t>13</a:t>
            </a:r>
            <a:r>
              <a:rPr lang="fr-FR" sz="1600" dirty="0"/>
              <a:t>% </a:t>
            </a:r>
            <a:r>
              <a:rPr lang="fr-FR" sz="1600" dirty="0" smtClean="0"/>
              <a:t>Norovirus</a:t>
            </a:r>
            <a:r>
              <a:rPr lang="fr-FR" sz="1600" dirty="0" smtClean="0">
                <a:solidFill>
                  <a:srgbClr val="0000FF"/>
                </a:solidFill>
              </a:rPr>
              <a:t>*</a:t>
            </a:r>
            <a:endParaRPr lang="fr-CH" sz="1600" dirty="0">
              <a:solidFill>
                <a:srgbClr val="0000FF"/>
              </a:solidFill>
            </a:endParaRP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fr-FR" sz="1600" dirty="0"/>
              <a:t>13%</a:t>
            </a:r>
            <a:r>
              <a:rPr lang="fr-CH" sz="1600" dirty="0"/>
              <a:t> </a:t>
            </a:r>
            <a:r>
              <a:rPr lang="fr-FR" sz="1600" dirty="0"/>
              <a:t>Adénovirus 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fr-FR" sz="1600" dirty="0" smtClean="0"/>
              <a:t> </a:t>
            </a:r>
            <a:r>
              <a:rPr lang="fr-FR" sz="1600" dirty="0" smtClean="0"/>
              <a:t> 9</a:t>
            </a:r>
            <a:r>
              <a:rPr lang="fr-FR" sz="1600" dirty="0"/>
              <a:t>%</a:t>
            </a:r>
            <a:r>
              <a:rPr lang="fr-CH" sz="1600" dirty="0"/>
              <a:t> </a:t>
            </a:r>
            <a:r>
              <a:rPr lang="fr-FR" sz="1600" dirty="0" err="1"/>
              <a:t>Sapovirus</a:t>
            </a:r>
            <a:r>
              <a:rPr lang="fr-FR" sz="1600" dirty="0"/>
              <a:t> 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fr-FR" sz="1600" dirty="0" smtClean="0"/>
              <a:t>  4</a:t>
            </a:r>
            <a:r>
              <a:rPr lang="fr-FR" sz="1600" dirty="0"/>
              <a:t>% </a:t>
            </a:r>
            <a:r>
              <a:rPr lang="fr-FR" sz="1600" dirty="0" err="1" smtClean="0"/>
              <a:t>Astrovirus</a:t>
            </a:r>
            <a:r>
              <a:rPr lang="fr-FR" sz="1600" dirty="0" smtClean="0">
                <a:solidFill>
                  <a:srgbClr val="0000FF"/>
                </a:solidFill>
              </a:rPr>
              <a:t>*</a:t>
            </a:r>
            <a:endParaRPr lang="fr-CH" sz="16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3851" y="3900404"/>
            <a:ext cx="28805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fr-FR" sz="1400" dirty="0" smtClean="0"/>
              <a:t>19</a:t>
            </a:r>
            <a:r>
              <a:rPr lang="fr-FR" sz="1400" dirty="0"/>
              <a:t>% Clostridium difficile </a:t>
            </a:r>
            <a:endParaRPr lang="fr-CH" sz="1400" dirty="0"/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fr-FR" sz="1400" dirty="0" smtClean="0"/>
              <a:t>Autres </a:t>
            </a:r>
            <a:r>
              <a:rPr lang="fr-FR" sz="1400" dirty="0"/>
              <a:t>bactéries (cumulés 13%): </a:t>
            </a:r>
            <a:endParaRPr lang="fr-FR" sz="1400" dirty="0" smtClean="0"/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fr-FR" sz="1400" dirty="0" err="1"/>
              <a:t>Campylobacter</a:t>
            </a:r>
            <a:r>
              <a:rPr lang="fr-FR" sz="1400" dirty="0">
                <a:solidFill>
                  <a:srgbClr val="FF0000"/>
                </a:solidFill>
              </a:rPr>
              <a:t>*</a:t>
            </a:r>
            <a:r>
              <a:rPr lang="fr-FR" sz="1400" dirty="0"/>
              <a:t>.</a:t>
            </a: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fr-FR" sz="1400" dirty="0" err="1" smtClean="0"/>
              <a:t>E.Coli</a:t>
            </a:r>
            <a:r>
              <a:rPr lang="fr-FR" sz="1400" dirty="0" smtClean="0">
                <a:solidFill>
                  <a:srgbClr val="0000FF"/>
                </a:solidFill>
              </a:rPr>
              <a:t>*</a:t>
            </a:r>
            <a:r>
              <a:rPr lang="fr-FR" sz="1400" dirty="0" smtClean="0"/>
              <a:t>,</a:t>
            </a: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fr-FR" sz="1400" dirty="0" smtClean="0"/>
              <a:t>Salmonelles</a:t>
            </a:r>
            <a:r>
              <a:rPr lang="fr-FR" sz="1400" dirty="0" smtClean="0">
                <a:solidFill>
                  <a:srgbClr val="FF0000"/>
                </a:solidFill>
              </a:rPr>
              <a:t>*</a:t>
            </a:r>
            <a:endParaRPr lang="fr-FR" sz="1400" dirty="0"/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fr-FR" sz="1400" dirty="0" err="1" smtClean="0"/>
              <a:t>Shigelles</a:t>
            </a:r>
            <a:r>
              <a:rPr lang="fr-FR" sz="1400" dirty="0" smtClean="0">
                <a:solidFill>
                  <a:srgbClr val="FF0000"/>
                </a:solidFill>
              </a:rPr>
              <a:t>*</a:t>
            </a:r>
            <a:endParaRPr lang="fr-FR" sz="1400" dirty="0"/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fr-FR" sz="1400" dirty="0" smtClean="0"/>
              <a:t>Yersinia</a:t>
            </a:r>
            <a:r>
              <a:rPr lang="fr-FR" sz="1400" dirty="0" smtClean="0">
                <a:solidFill>
                  <a:srgbClr val="FF0000"/>
                </a:solidFill>
              </a:rPr>
              <a:t>*</a:t>
            </a:r>
            <a:endParaRPr lang="fr-FR" sz="1400" dirty="0"/>
          </a:p>
          <a:p>
            <a:pPr lvl="1"/>
            <a:endParaRPr lang="fr-CH" sz="1400" dirty="0"/>
          </a:p>
        </p:txBody>
      </p:sp>
      <p:sp>
        <p:nvSpPr>
          <p:cNvPr id="2" name="Rectangle 1"/>
          <p:cNvSpPr/>
          <p:nvPr/>
        </p:nvSpPr>
        <p:spPr>
          <a:xfrm>
            <a:off x="2987824" y="3501008"/>
            <a:ext cx="2302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 smtClean="0"/>
              <a:t>Fréquence des germes</a:t>
            </a:r>
            <a:endParaRPr lang="fr-FR" u="sng" dirty="0"/>
          </a:p>
        </p:txBody>
      </p:sp>
      <p:sp>
        <p:nvSpPr>
          <p:cNvPr id="13" name="Rectangle 12"/>
          <p:cNvSpPr/>
          <p:nvPr/>
        </p:nvSpPr>
        <p:spPr>
          <a:xfrm>
            <a:off x="1114463" y="5620598"/>
            <a:ext cx="64098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*  </a:t>
            </a:r>
            <a:r>
              <a:rPr lang="fr-FR" sz="1200" dirty="0" smtClean="0"/>
              <a:t>Sang </a:t>
            </a:r>
            <a:r>
              <a:rPr lang="fr-FR" sz="1200" dirty="0"/>
              <a:t>dans </a:t>
            </a:r>
            <a:r>
              <a:rPr lang="fr-FR" sz="1200" dirty="0" smtClean="0"/>
              <a:t>selles: Salmonelles, </a:t>
            </a:r>
            <a:r>
              <a:rPr lang="fr-FR" sz="1200" dirty="0" err="1" smtClean="0"/>
              <a:t>Shigelles</a:t>
            </a:r>
            <a:r>
              <a:rPr lang="fr-FR" sz="1200" dirty="0" smtClean="0"/>
              <a:t>, Yersinia </a:t>
            </a:r>
            <a:r>
              <a:rPr lang="fr-FR" sz="1200" dirty="0" err="1" smtClean="0"/>
              <a:t>enterolytica</a:t>
            </a:r>
            <a:r>
              <a:rPr lang="fr-FR" sz="1200" dirty="0" smtClean="0"/>
              <a:t>, EHEC=VTEC=STEC, </a:t>
            </a:r>
            <a:r>
              <a:rPr lang="fr-FR" sz="1200" dirty="0" err="1" smtClean="0"/>
              <a:t>Campylobacter</a:t>
            </a:r>
            <a:endParaRPr lang="fr-CH" sz="1200" dirty="0"/>
          </a:p>
        </p:txBody>
      </p:sp>
      <p:sp>
        <p:nvSpPr>
          <p:cNvPr id="14" name="Rectangle 13"/>
          <p:cNvSpPr/>
          <p:nvPr/>
        </p:nvSpPr>
        <p:spPr>
          <a:xfrm>
            <a:off x="1095332" y="5816297"/>
            <a:ext cx="6264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200" dirty="0" smtClean="0">
                <a:solidFill>
                  <a:srgbClr val="0000FF"/>
                </a:solidFill>
              </a:rPr>
              <a:t>**</a:t>
            </a:r>
            <a:r>
              <a:rPr lang="fr-FR" sz="1200" dirty="0"/>
              <a:t>D</a:t>
            </a:r>
            <a:r>
              <a:rPr lang="fr-FR" sz="1200" dirty="0" smtClean="0"/>
              <a:t>iarrhées </a:t>
            </a:r>
            <a:r>
              <a:rPr lang="fr-FR" sz="1200" dirty="0"/>
              <a:t>persistantes (&gt; 14 jours) </a:t>
            </a:r>
            <a:r>
              <a:rPr lang="fr-FR" sz="1200" dirty="0" smtClean="0"/>
              <a:t>: </a:t>
            </a:r>
            <a:r>
              <a:rPr lang="fr-FR" sz="1200" dirty="0" err="1" smtClean="0"/>
              <a:t>Rotavirus</a:t>
            </a:r>
            <a:r>
              <a:rPr lang="fr-FR" sz="1200" dirty="0"/>
              <a:t>, </a:t>
            </a:r>
            <a:r>
              <a:rPr lang="fr-FR" sz="1200" dirty="0" err="1"/>
              <a:t>Norovirus</a:t>
            </a:r>
            <a:r>
              <a:rPr lang="fr-FR" sz="1200" dirty="0"/>
              <a:t>, </a:t>
            </a:r>
            <a:r>
              <a:rPr lang="fr-FR" sz="1200" dirty="0" err="1"/>
              <a:t>Astrovirus</a:t>
            </a:r>
            <a:r>
              <a:rPr lang="fr-FR" sz="1200" dirty="0"/>
              <a:t> et </a:t>
            </a:r>
            <a:r>
              <a:rPr lang="fr-FR" sz="1200" dirty="0" err="1"/>
              <a:t>E.Coli</a:t>
            </a:r>
            <a:r>
              <a:rPr lang="fr-FR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104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 uiExpand="1" build="p"/>
      <p:bldP spid="2" grpId="0"/>
      <p:bldP spid="13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568981"/>
            <a:ext cx="8496944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b="1" dirty="0" smtClean="0"/>
              <a:t>DES SOLUTIONS DE RÉHYDRATATION </a:t>
            </a:r>
            <a:r>
              <a:rPr lang="en-US" sz="2400" b="1" dirty="0" smtClean="0">
                <a:solidFill>
                  <a:srgbClr val="FF0000"/>
                </a:solidFill>
              </a:rPr>
              <a:t>ISOTONIQUES</a:t>
            </a:r>
            <a:r>
              <a:rPr lang="en-US" sz="2400" b="1" dirty="0" smtClean="0"/>
              <a:t> SONT PRÉFÉRABLES EN PARTICULIER CHEZ LES PATIENTS HYPOVOLÉMIQUES POUR PRÉVENIR LES HYPONATRÉMIES SECONDAIRES</a:t>
            </a:r>
          </a:p>
          <a:p>
            <a:pPr marL="457200" indent="-457200">
              <a:buFont typeface="Arial"/>
              <a:buChar char="•"/>
            </a:pPr>
            <a:endParaRPr lang="en-US" sz="2400" b="1" dirty="0" smtClean="0"/>
          </a:p>
          <a:p>
            <a:pPr marL="457200" indent="-457200">
              <a:buFont typeface="Arial"/>
              <a:buChar char="•"/>
            </a:pPr>
            <a:r>
              <a:rPr lang="en-US" sz="2400" b="1" dirty="0" smtClean="0"/>
              <a:t>CES SOLUTIONS DOIVENT CONTENIR </a:t>
            </a:r>
            <a:r>
              <a:rPr lang="en-US" sz="2400" b="1" dirty="0" smtClean="0">
                <a:solidFill>
                  <a:srgbClr val="FF0000"/>
                </a:solidFill>
              </a:rPr>
              <a:t>SUFFISAMENT DE GLUCOSE </a:t>
            </a:r>
            <a:r>
              <a:rPr lang="en-US" sz="2400" b="1" dirty="0" smtClean="0"/>
              <a:t>POUR </a:t>
            </a:r>
            <a:r>
              <a:rPr lang="en-US" sz="2400" b="1" dirty="0"/>
              <a:t>PRÉVENIR </a:t>
            </a:r>
            <a:r>
              <a:rPr lang="en-US" sz="2400" b="1" dirty="0" smtClean="0"/>
              <a:t>LA </a:t>
            </a:r>
            <a:r>
              <a:rPr lang="en-US" sz="2400" b="1" dirty="0"/>
              <a:t>CÉTOSE </a:t>
            </a:r>
            <a:r>
              <a:rPr lang="en-US" sz="2400" b="1" dirty="0" smtClean="0"/>
              <a:t>ET LIMITER LA PERTE DE MASSE MAIGRE. </a:t>
            </a:r>
          </a:p>
          <a:p>
            <a:pPr marL="457200" indent="-457200">
              <a:buFont typeface="Arial"/>
              <a:buChar char="•"/>
            </a:pPr>
            <a:endParaRPr lang="en-US" sz="2400" b="1" dirty="0" smtClean="0"/>
          </a:p>
          <a:p>
            <a:pPr marL="457200" indent="-457200">
              <a:buFont typeface="Arial"/>
              <a:buChar char="•"/>
            </a:pPr>
            <a:r>
              <a:rPr lang="en-US" sz="2400" b="1" dirty="0" smtClean="0"/>
              <a:t>UNE SURVEILLANCE DE LA </a:t>
            </a:r>
            <a:r>
              <a:rPr lang="en-US" sz="2400" b="1" dirty="0" smtClean="0">
                <a:solidFill>
                  <a:srgbClr val="FF0000"/>
                </a:solidFill>
              </a:rPr>
              <a:t>DIURÈSE</a:t>
            </a:r>
            <a:r>
              <a:rPr lang="en-US" sz="2400" b="1" dirty="0" smtClean="0"/>
              <a:t>  ET DES </a:t>
            </a:r>
            <a:r>
              <a:rPr lang="en-US" sz="2400" b="1" dirty="0" smtClean="0">
                <a:solidFill>
                  <a:srgbClr val="FF0000"/>
                </a:solidFill>
              </a:rPr>
              <a:t>ÉLECTROLYTES</a:t>
            </a:r>
            <a:r>
              <a:rPr lang="en-US" sz="2400" b="1" dirty="0" smtClean="0"/>
              <a:t> EST RECOMMANDÉE DANS LES DÉSHYDRATATION </a:t>
            </a:r>
            <a:r>
              <a:rPr lang="en-US" sz="2400" b="1" dirty="0" smtClean="0">
                <a:solidFill>
                  <a:srgbClr val="FF0000"/>
                </a:solidFill>
              </a:rPr>
              <a:t>SÉVÈRES</a:t>
            </a:r>
            <a:r>
              <a:rPr lang="en-US" sz="2400" b="1" dirty="0" smtClean="0"/>
              <a:t> OU LES PERFUSIONS </a:t>
            </a:r>
            <a:r>
              <a:rPr lang="en-US" sz="2400" b="1" dirty="0" smtClean="0"/>
              <a:t>DE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&gt; 24H.</a:t>
            </a:r>
          </a:p>
        </p:txBody>
      </p:sp>
      <p:sp>
        <p:nvSpPr>
          <p:cNvPr id="2" name="Rectangle 1"/>
          <p:cNvSpPr/>
          <p:nvPr/>
        </p:nvSpPr>
        <p:spPr>
          <a:xfrm>
            <a:off x="3059832" y="643335"/>
            <a:ext cx="27298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MESSAGES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60516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3"/>
          <p:cNvSpPr/>
          <p:nvPr/>
        </p:nvSpPr>
        <p:spPr>
          <a:xfrm>
            <a:off x="41927" y="0"/>
            <a:ext cx="8398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/>
              <a:t>VITESSE DE</a:t>
            </a:r>
            <a:r>
              <a:rPr lang="fr-CH" sz="3600" dirty="0" smtClean="0"/>
              <a:t> </a:t>
            </a:r>
            <a:r>
              <a:rPr lang="fr-FR" sz="3600" b="1" dirty="0" smtClean="0"/>
              <a:t>REMPLACEMENT DU DEFICIT IV</a:t>
            </a:r>
            <a:endParaRPr lang="fr-CH" sz="3600" dirty="0"/>
          </a:p>
        </p:txBody>
      </p:sp>
      <p:sp>
        <p:nvSpPr>
          <p:cNvPr id="8" name="Rectangle 7"/>
          <p:cNvSpPr/>
          <p:nvPr/>
        </p:nvSpPr>
        <p:spPr>
          <a:xfrm>
            <a:off x="179512" y="764704"/>
            <a:ext cx="864096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200" b="1" dirty="0" err="1" smtClean="0"/>
              <a:t>Réhydrâtation</a:t>
            </a:r>
            <a:r>
              <a:rPr lang="fr-FR" sz="3200" b="1" dirty="0" smtClean="0"/>
              <a:t> IV « c</a:t>
            </a:r>
            <a:r>
              <a:rPr lang="fr-FR" sz="3200" b="1" dirty="0" smtClean="0"/>
              <a:t>lassique</a:t>
            </a:r>
            <a:r>
              <a:rPr lang="fr-FR" sz="3600" dirty="0" smtClean="0"/>
              <a:t> </a:t>
            </a:r>
            <a:r>
              <a:rPr lang="fr-FR" sz="3600" dirty="0" smtClean="0"/>
              <a:t>»</a:t>
            </a:r>
            <a:endParaRPr lang="fr-FR" sz="3600" dirty="0" smtClean="0"/>
          </a:p>
          <a:p>
            <a:pPr marL="628650" lvl="2" indent="-628650">
              <a:buFont typeface="Courier New" panose="02070309020205020404" pitchFamily="49" charset="0"/>
              <a:buChar char="o"/>
            </a:pPr>
            <a:r>
              <a:rPr lang="fr-FR" sz="2400" dirty="0" smtClean="0"/>
              <a:t>Restauration de la volémie </a:t>
            </a:r>
            <a:r>
              <a:rPr lang="fr-FR" sz="2400" dirty="0" smtClean="0"/>
              <a:t>(ad 40 cc/kg) </a:t>
            </a:r>
            <a:r>
              <a:rPr lang="fr-FR" sz="2400" dirty="0" smtClean="0"/>
              <a:t>sur </a:t>
            </a:r>
            <a:r>
              <a:rPr lang="fr-FR" sz="2400" dirty="0" smtClean="0"/>
              <a:t>3-4h </a:t>
            </a:r>
            <a:r>
              <a:rPr lang="fr-FR" sz="2400" dirty="0" smtClean="0"/>
              <a:t>puis </a:t>
            </a:r>
            <a:r>
              <a:rPr lang="fr-FR" sz="2400" dirty="0" smtClean="0"/>
              <a:t>remplacement:</a:t>
            </a:r>
          </a:p>
          <a:p>
            <a:pPr marL="1543050" lvl="4" indent="-628650">
              <a:buFont typeface="Wingdings" panose="05000000000000000000" pitchFamily="2" charset="2"/>
              <a:buChar char="§"/>
            </a:pPr>
            <a:r>
              <a:rPr lang="fr-FR" sz="2400" dirty="0" smtClean="0"/>
              <a:t>50</a:t>
            </a:r>
            <a:r>
              <a:rPr lang="fr-FR" sz="2400" dirty="0" smtClean="0"/>
              <a:t>% du </a:t>
            </a:r>
            <a:r>
              <a:rPr lang="fr-FR" sz="2400" dirty="0" smtClean="0"/>
              <a:t>déficit* </a:t>
            </a:r>
            <a:r>
              <a:rPr lang="fr-FR" sz="2400" dirty="0" smtClean="0"/>
              <a:t>restant </a:t>
            </a:r>
            <a:r>
              <a:rPr lang="fr-FR" sz="2400" b="1" dirty="0" smtClean="0"/>
              <a:t>sur </a:t>
            </a:r>
            <a:r>
              <a:rPr lang="fr-FR" sz="2400" b="1" dirty="0" smtClean="0"/>
              <a:t>8h </a:t>
            </a:r>
            <a:r>
              <a:rPr lang="fr-FR" sz="2400" dirty="0" smtClean="0"/>
              <a:t>puis </a:t>
            </a:r>
          </a:p>
          <a:p>
            <a:pPr marL="1543050" lvl="4" indent="-628650">
              <a:buFont typeface="Wingdings" panose="05000000000000000000" pitchFamily="2" charset="2"/>
              <a:buChar char="§"/>
            </a:pPr>
            <a:r>
              <a:rPr lang="fr-FR" sz="2400" dirty="0" smtClean="0"/>
              <a:t>50</a:t>
            </a:r>
            <a:r>
              <a:rPr lang="fr-FR" sz="2400" dirty="0" smtClean="0"/>
              <a:t>% du déficit </a:t>
            </a:r>
            <a:r>
              <a:rPr lang="fr-FR" sz="2400" dirty="0" smtClean="0"/>
              <a:t>restant* </a:t>
            </a:r>
            <a:r>
              <a:rPr lang="fr-FR" sz="2400" b="1" dirty="0" smtClean="0"/>
              <a:t>sur les 16h </a:t>
            </a:r>
            <a:r>
              <a:rPr lang="fr-FR" sz="2400" dirty="0" smtClean="0"/>
              <a:t>suivantes </a:t>
            </a:r>
            <a:endParaRPr lang="fr-FR" sz="2400" dirty="0" smtClean="0"/>
          </a:p>
          <a:p>
            <a:pPr marL="0" lvl="2"/>
            <a:r>
              <a:rPr lang="fr-FR" sz="2400" dirty="0" smtClean="0">
                <a:solidFill>
                  <a:srgbClr val="0070C0"/>
                </a:solidFill>
              </a:rPr>
              <a:t>ou</a:t>
            </a:r>
          </a:p>
          <a:p>
            <a:pPr marL="0" lvl="2"/>
            <a:endParaRPr lang="fr-FR" sz="900" dirty="0" smtClean="0">
              <a:solidFill>
                <a:srgbClr val="0070C0"/>
              </a:solidFill>
            </a:endParaRPr>
          </a:p>
          <a:p>
            <a:pPr marL="628650" lvl="2" indent="-628650">
              <a:buFont typeface="Courier New" panose="02070309020205020404" pitchFamily="49" charset="0"/>
              <a:buChar char="o"/>
            </a:pPr>
            <a:r>
              <a:rPr lang="fr-FR" sz="2400" dirty="0"/>
              <a:t>Restauration de la volémie </a:t>
            </a:r>
            <a:r>
              <a:rPr lang="fr-FR" sz="2400" dirty="0" smtClean="0"/>
              <a:t>(ad 40 </a:t>
            </a:r>
            <a:r>
              <a:rPr lang="fr-FR" sz="2400" dirty="0" smtClean="0"/>
              <a:t>cc/kg) </a:t>
            </a:r>
            <a:r>
              <a:rPr lang="fr-FR" sz="2400" dirty="0"/>
              <a:t>sur </a:t>
            </a:r>
            <a:r>
              <a:rPr lang="fr-FR" sz="2400" dirty="0" smtClean="0"/>
              <a:t>3-4 </a:t>
            </a:r>
            <a:r>
              <a:rPr lang="fr-FR" sz="2400" dirty="0" smtClean="0"/>
              <a:t>puis remplacement du </a:t>
            </a:r>
            <a:r>
              <a:rPr lang="fr-FR" sz="2400" dirty="0" smtClean="0"/>
              <a:t>déficit* </a:t>
            </a:r>
            <a:r>
              <a:rPr lang="fr-FR" sz="2400" b="1" dirty="0" smtClean="0"/>
              <a:t>sur </a:t>
            </a:r>
            <a:r>
              <a:rPr lang="fr-FR" sz="2400" b="1" dirty="0" smtClean="0"/>
              <a:t>24h</a:t>
            </a:r>
            <a:endParaRPr lang="fr-FR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4365104"/>
            <a:ext cx="882047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lvl="0"/>
            <a:r>
              <a:rPr lang="fr-FR" sz="3200" b="1" dirty="0"/>
              <a:t>Réhydratation </a:t>
            </a:r>
            <a:r>
              <a:rPr lang="fr-FR" sz="3200" b="1" dirty="0" smtClean="0"/>
              <a:t>« hyper rapide »?</a:t>
            </a:r>
          </a:p>
          <a:p>
            <a:pPr marL="809625" lvl="0" indent="-635000">
              <a:buFont typeface="Courier New" panose="02070309020205020404" pitchFamily="49" charset="0"/>
              <a:buChar char="o"/>
            </a:pPr>
            <a:r>
              <a:rPr lang="fr-CH" sz="2400" dirty="0" smtClean="0"/>
              <a:t>Quelques é</a:t>
            </a:r>
            <a:r>
              <a:rPr lang="fr-CH" sz="2400" dirty="0" smtClean="0"/>
              <a:t>tudes </a:t>
            </a:r>
            <a:r>
              <a:rPr lang="fr-CH" sz="2400" dirty="0" smtClean="0"/>
              <a:t>sur </a:t>
            </a:r>
            <a:r>
              <a:rPr lang="fr-CH" sz="2400" dirty="0" smtClean="0"/>
              <a:t>remplacement complet du déficit </a:t>
            </a:r>
            <a:r>
              <a:rPr lang="fr-CH" sz="2400" dirty="0" smtClean="0"/>
              <a:t>IV </a:t>
            </a:r>
            <a:r>
              <a:rPr lang="fr-CH" sz="2400" dirty="0" smtClean="0"/>
              <a:t>en 4h mais pas n’a </a:t>
            </a:r>
            <a:r>
              <a:rPr lang="fr-CH" sz="2400" dirty="0"/>
              <a:t>encore </a:t>
            </a:r>
            <a:r>
              <a:rPr lang="fr-CH" sz="2400" dirty="0" smtClean="0"/>
              <a:t>été assez </a:t>
            </a:r>
            <a:r>
              <a:rPr lang="fr-CH" sz="2400" dirty="0"/>
              <a:t>étudié pour pouvoir être recommandé</a:t>
            </a:r>
            <a:endParaRPr lang="fr-FR" sz="2400" dirty="0"/>
          </a:p>
        </p:txBody>
      </p:sp>
      <p:sp>
        <p:nvSpPr>
          <p:cNvPr id="2" name="Rectangle 1"/>
          <p:cNvSpPr/>
          <p:nvPr/>
        </p:nvSpPr>
        <p:spPr>
          <a:xfrm>
            <a:off x="105517" y="6259288"/>
            <a:ext cx="3467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/>
            <a:r>
              <a:rPr lang="fr-FR" sz="1600" dirty="0" smtClean="0"/>
              <a:t>*</a:t>
            </a:r>
            <a:r>
              <a:rPr lang="fr-FR" sz="2400" dirty="0" smtClean="0"/>
              <a:t> </a:t>
            </a:r>
            <a:r>
              <a:rPr lang="fr-FR" sz="1600" dirty="0"/>
              <a:t>e</a:t>
            </a:r>
            <a:r>
              <a:rPr lang="fr-FR" sz="1600" dirty="0" smtClean="0"/>
              <a:t>n plus de  </a:t>
            </a:r>
            <a:r>
              <a:rPr lang="fr-FR" sz="1600" dirty="0"/>
              <a:t>besoins de base </a:t>
            </a:r>
            <a:r>
              <a:rPr lang="fr-FR" sz="1600" dirty="0" smtClean="0"/>
              <a:t>et  pertes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17797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5" grpId="0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186731"/>
              </p:ext>
            </p:extLst>
          </p:nvPr>
        </p:nvGraphicFramePr>
        <p:xfrm>
          <a:off x="323528" y="836712"/>
          <a:ext cx="8424935" cy="319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23"/>
                <a:gridCol w="1172702"/>
                <a:gridCol w="1203562"/>
                <a:gridCol w="1203562"/>
                <a:gridCol w="1203562"/>
                <a:gridCol w="1203562"/>
                <a:gridCol w="1203562"/>
              </a:tblGrid>
              <a:tr h="576064">
                <a:tc>
                  <a:txBody>
                    <a:bodyPr/>
                    <a:lstStyle/>
                    <a:p>
                      <a:pPr algn="ctr"/>
                      <a:endParaRPr lang="fr-CH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Glucose</a:t>
                      </a:r>
                    </a:p>
                    <a:p>
                      <a:pPr algn="ctr"/>
                      <a:r>
                        <a:rPr lang="fr-CH" sz="1200" dirty="0" smtClean="0"/>
                        <a:t>(</a:t>
                      </a:r>
                      <a:r>
                        <a:rPr lang="fr-CH" sz="1200" dirty="0" err="1" smtClean="0"/>
                        <a:t>mmol</a:t>
                      </a:r>
                      <a:r>
                        <a:rPr lang="fr-CH" sz="1200" dirty="0" smtClean="0"/>
                        <a:t>/L)</a:t>
                      </a:r>
                      <a:endParaRPr lang="fr-CH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CH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  <a:p>
                      <a:pPr marL="0" algn="ctr" defTabSz="914400" rtl="0" eaLnBrk="1" latinLnBrk="0" hangingPunct="1"/>
                      <a:r>
                        <a:rPr lang="fr-CH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fr-CH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mmol</a:t>
                      </a:r>
                      <a:r>
                        <a:rPr lang="fr-CH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K</a:t>
                      </a:r>
                    </a:p>
                    <a:p>
                      <a:pPr algn="ctr"/>
                      <a:r>
                        <a:rPr lang="fr-CH" sz="1200" dirty="0" smtClean="0"/>
                        <a:t>(</a:t>
                      </a:r>
                      <a:r>
                        <a:rPr lang="fr-CH" sz="1200" dirty="0" err="1" smtClean="0"/>
                        <a:t>mmol</a:t>
                      </a:r>
                      <a:r>
                        <a:rPr lang="fr-CH" sz="1200" dirty="0" smtClean="0"/>
                        <a:t>/L)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Cl</a:t>
                      </a:r>
                    </a:p>
                    <a:p>
                      <a:pPr algn="ctr"/>
                      <a:r>
                        <a:rPr lang="fr-CH" sz="1200" dirty="0" smtClean="0"/>
                        <a:t>(</a:t>
                      </a:r>
                      <a:r>
                        <a:rPr lang="fr-CH" sz="1200" dirty="0" err="1" smtClean="0"/>
                        <a:t>mmol</a:t>
                      </a:r>
                      <a:r>
                        <a:rPr lang="fr-CH" sz="1200" dirty="0" smtClean="0"/>
                        <a:t>/L)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Tampon</a:t>
                      </a:r>
                    </a:p>
                    <a:p>
                      <a:pPr algn="ctr"/>
                      <a:r>
                        <a:rPr lang="fr-CH" sz="1200" dirty="0" smtClean="0"/>
                        <a:t>(</a:t>
                      </a:r>
                      <a:r>
                        <a:rPr lang="fr-CH" sz="1200" dirty="0" err="1" smtClean="0"/>
                        <a:t>mmol</a:t>
                      </a:r>
                      <a:r>
                        <a:rPr lang="fr-CH" sz="1200" dirty="0" smtClean="0"/>
                        <a:t>/L)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osmolarité</a:t>
                      </a:r>
                    </a:p>
                    <a:p>
                      <a:pPr algn="ctr"/>
                      <a:r>
                        <a:rPr lang="fr-CH" sz="1200" dirty="0" smtClean="0"/>
                        <a:t>(</a:t>
                      </a:r>
                      <a:r>
                        <a:rPr lang="fr-CH" sz="1200" dirty="0" err="1" smtClean="0"/>
                        <a:t>mosm</a:t>
                      </a:r>
                      <a:r>
                        <a:rPr lang="fr-CH" sz="1200" dirty="0" smtClean="0"/>
                        <a:t>/kg)</a:t>
                      </a:r>
                    </a:p>
                  </a:txBody>
                  <a:tcPr anchor="ctr"/>
                </a:tc>
              </a:tr>
              <a:tr h="356379"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Oralpädon®</a:t>
                      </a:r>
                      <a:endParaRPr lang="fr-CH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90</a:t>
                      </a:r>
                      <a:endParaRPr lang="fr-CH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60</a:t>
                      </a:r>
                      <a:endParaRPr lang="fr-CH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20</a:t>
                      </a:r>
                      <a:endParaRPr lang="fr-CH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60</a:t>
                      </a:r>
                      <a:endParaRPr lang="fr-CH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10</a:t>
                      </a:r>
                      <a:endParaRPr lang="fr-CH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240</a:t>
                      </a:r>
                      <a:endParaRPr lang="fr-CH" sz="1200" dirty="0"/>
                    </a:p>
                  </a:txBody>
                  <a:tcPr anchor="ctr"/>
                </a:tc>
              </a:tr>
              <a:tr h="356379"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Normolytoral®</a:t>
                      </a:r>
                      <a:endParaRPr lang="fr-CH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110</a:t>
                      </a:r>
                      <a:endParaRPr lang="fr-CH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60</a:t>
                      </a:r>
                      <a:endParaRPr lang="fr-CH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20</a:t>
                      </a:r>
                      <a:endParaRPr lang="fr-CH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50</a:t>
                      </a:r>
                      <a:endParaRPr lang="fr-CH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10</a:t>
                      </a:r>
                      <a:endParaRPr lang="fr-CH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250</a:t>
                      </a:r>
                      <a:endParaRPr lang="fr-CH" sz="1200" dirty="0"/>
                    </a:p>
                  </a:txBody>
                  <a:tcPr anchor="ctr"/>
                </a:tc>
              </a:tr>
              <a:tr h="356379"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NaCl 0.9%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-</a:t>
                      </a:r>
                      <a:endParaRPr lang="fr-CH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154</a:t>
                      </a:r>
                      <a:endParaRPr lang="fr-CH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-</a:t>
                      </a:r>
                      <a:endParaRPr lang="fr-CH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154</a:t>
                      </a:r>
                      <a:endParaRPr lang="fr-CH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-</a:t>
                      </a:r>
                      <a:endParaRPr lang="fr-CH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308</a:t>
                      </a:r>
                      <a:endParaRPr lang="fr-CH" sz="12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fr-CH" sz="120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H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H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H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H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H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H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56379"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Vomissements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-</a:t>
                      </a:r>
                      <a:endParaRPr lang="fr-CH" sz="1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20-80</a:t>
                      </a:r>
                      <a:endParaRPr lang="fr-CH" sz="1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5-20</a:t>
                      </a:r>
                      <a:endParaRPr lang="fr-CH" sz="1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100</a:t>
                      </a:r>
                      <a:endParaRPr lang="fr-CH" sz="1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H" sz="1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125-200</a:t>
                      </a:r>
                      <a:endParaRPr lang="fr-CH" sz="1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6379"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Diarrhées </a:t>
                      </a:r>
                    </a:p>
                    <a:p>
                      <a:pPr algn="ctr"/>
                      <a:r>
                        <a:rPr lang="fr-CH" sz="1200" dirty="0" smtClean="0"/>
                        <a:t>non sécrétoires</a:t>
                      </a:r>
                      <a:endParaRPr lang="fr-CH" sz="1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-</a:t>
                      </a:r>
                      <a:endParaRPr lang="fr-CH" sz="1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10-90</a:t>
                      </a:r>
                      <a:endParaRPr lang="fr-CH" sz="1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10-80</a:t>
                      </a:r>
                      <a:endParaRPr lang="fr-CH" sz="1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10-110</a:t>
                      </a:r>
                      <a:endParaRPr lang="fr-CH" sz="1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+</a:t>
                      </a:r>
                      <a:endParaRPr lang="fr-CH" sz="1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30-280</a:t>
                      </a:r>
                      <a:endParaRPr lang="fr-CH" sz="1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6379"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Diarrhées</a:t>
                      </a:r>
                      <a:r>
                        <a:rPr lang="fr-CH" sz="1200" baseline="0" dirty="0" smtClean="0"/>
                        <a:t> sécrétoires</a:t>
                      </a:r>
                      <a:endParaRPr lang="fr-CH" sz="1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H" sz="1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100-150</a:t>
                      </a:r>
                      <a:endParaRPr lang="fr-CH" sz="1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&gt;15</a:t>
                      </a:r>
                      <a:endParaRPr lang="fr-CH" sz="1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100-150</a:t>
                      </a:r>
                      <a:endParaRPr lang="fr-CH" sz="1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+</a:t>
                      </a:r>
                      <a:endParaRPr lang="fr-CH" sz="1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215-335</a:t>
                      </a:r>
                      <a:endParaRPr lang="fr-CH" sz="1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64619" y="4437112"/>
            <a:ext cx="5575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Vomissements </a:t>
            </a:r>
            <a:r>
              <a:rPr lang="fr-CH" dirty="0"/>
              <a:t>et diarrhées non </a:t>
            </a:r>
            <a:r>
              <a:rPr lang="fr-CH" dirty="0" smtClean="0"/>
              <a:t>sécrétoires avec: </a:t>
            </a:r>
            <a:endParaRPr lang="fr-CH" sz="8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45670" y="-26283"/>
            <a:ext cx="6347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COMPENSATION DES PERTES</a:t>
            </a:r>
            <a:endParaRPr lang="fr-CH" sz="4000" dirty="0"/>
          </a:p>
        </p:txBody>
      </p:sp>
      <p:sp>
        <p:nvSpPr>
          <p:cNvPr id="10" name="ZoneTexte 9"/>
          <p:cNvSpPr txBox="1"/>
          <p:nvPr/>
        </p:nvSpPr>
        <p:spPr>
          <a:xfrm>
            <a:off x="5790304" y="5517232"/>
            <a:ext cx="331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/>
            <a:r>
              <a:rPr lang="en-US" b="1" dirty="0" smtClean="0">
                <a:sym typeface="Wingdings" panose="05000000000000000000" pitchFamily="2" charset="2"/>
              </a:rPr>
              <a:t></a:t>
            </a:r>
            <a:r>
              <a:rPr lang="en-US" b="1" dirty="0"/>
              <a:t>5-10 ml/kg/</a:t>
            </a:r>
            <a:r>
              <a:rPr lang="en-US" b="1" dirty="0" err="1"/>
              <a:t>diarrhée</a:t>
            </a:r>
            <a:endParaRPr lang="en-US" b="1" dirty="0"/>
          </a:p>
          <a:p>
            <a:pPr marL="0" lvl="1"/>
            <a:r>
              <a:rPr lang="en-US" b="1" dirty="0" smtClean="0">
                <a:sym typeface="Wingdings" panose="05000000000000000000" pitchFamily="2" charset="2"/>
              </a:rPr>
              <a:t></a:t>
            </a:r>
            <a:r>
              <a:rPr lang="en-US" b="1" dirty="0"/>
              <a:t>2-5 ml/kg/</a:t>
            </a:r>
            <a:r>
              <a:rPr lang="en-US" b="1" dirty="0" err="1"/>
              <a:t>vomissement</a:t>
            </a:r>
            <a:endParaRPr lang="en-US" b="1" dirty="0"/>
          </a:p>
          <a:p>
            <a:endParaRPr lang="fr-CH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794282" y="4437112"/>
            <a:ext cx="3318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sym typeface="Wingdings" panose="05000000000000000000" pitchFamily="2" charset="2"/>
              </a:rPr>
              <a:t> </a:t>
            </a:r>
            <a:r>
              <a:rPr lang="fr-CH" b="1" dirty="0" smtClean="0"/>
              <a:t>Normolytoral®/Oralpädon®     </a:t>
            </a:r>
          </a:p>
          <a:p>
            <a:endParaRPr lang="fr-CH" sz="800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5794282" y="4941168"/>
            <a:ext cx="331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sym typeface="Wingdings" panose="05000000000000000000" pitchFamily="2" charset="2"/>
              </a:rPr>
              <a:t> </a:t>
            </a:r>
            <a:r>
              <a:rPr lang="fr-CH" b="1" dirty="0" smtClean="0"/>
              <a:t>NaCl 0.9%  </a:t>
            </a:r>
            <a:endParaRPr lang="fr-CH" b="1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364619" y="4931876"/>
            <a:ext cx="5575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Diarrhées sécrétoires avec:		</a:t>
            </a:r>
            <a:r>
              <a:rPr lang="en-US" dirty="0" smtClean="0"/>
              <a:t>	</a:t>
            </a:r>
            <a:endParaRPr lang="fr-CH" b="1" dirty="0"/>
          </a:p>
        </p:txBody>
      </p:sp>
      <p:sp>
        <p:nvSpPr>
          <p:cNvPr id="2" name="Rectangle 1"/>
          <p:cNvSpPr/>
          <p:nvPr/>
        </p:nvSpPr>
        <p:spPr>
          <a:xfrm>
            <a:off x="364619" y="55172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Volumes</a:t>
            </a:r>
            <a:r>
              <a:rPr lang="en-US" dirty="0"/>
              <a:t>:			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11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0" grpId="0" uiExpand="1" build="p"/>
      <p:bldP spid="11" grpId="0" build="p"/>
      <p:bldP spid="12" grpId="0" build="p"/>
      <p:bldP spid="13" grpId="0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4436" y="2052131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fr-FR" sz="2400" b="1" dirty="0" smtClean="0"/>
              <a:t>Complications à craindre</a:t>
            </a:r>
            <a:r>
              <a:rPr lang="fr-FR" sz="2400" b="1" dirty="0"/>
              <a:t> </a:t>
            </a:r>
            <a:r>
              <a:rPr lang="fr-FR" sz="2400" b="1" dirty="0" smtClean="0"/>
              <a:t>:</a:t>
            </a:r>
          </a:p>
          <a:p>
            <a:pPr marL="457200" lvl="0" indent="-457200">
              <a:buFont typeface="Arial"/>
              <a:buChar char="•"/>
            </a:pPr>
            <a:endParaRPr lang="fr-CH" sz="8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FF0000"/>
                </a:solidFill>
              </a:rPr>
              <a:t>Choc </a:t>
            </a:r>
            <a:r>
              <a:rPr lang="fr-FR" sz="2000" b="1" dirty="0" err="1" smtClean="0">
                <a:solidFill>
                  <a:srgbClr val="FF0000"/>
                </a:solidFill>
              </a:rPr>
              <a:t>hypo-volémique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dirty="0"/>
              <a:t>(fuite </a:t>
            </a:r>
            <a:r>
              <a:rPr lang="fr-FR" dirty="0"/>
              <a:t>du volume circulant </a:t>
            </a:r>
            <a:r>
              <a:rPr lang="fr-FR" dirty="0"/>
              <a:t>vers intracellulaire</a:t>
            </a:r>
            <a:r>
              <a:rPr lang="fr-FR" dirty="0" smtClean="0"/>
              <a:t>).</a:t>
            </a:r>
          </a:p>
          <a:p>
            <a:pPr lvl="1"/>
            <a:endParaRPr lang="fr-FR" sz="8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2000" b="1" dirty="0" smtClean="0">
                <a:solidFill>
                  <a:srgbClr val="FF0000"/>
                </a:solidFill>
              </a:rPr>
              <a:t>Convulsions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dirty="0"/>
              <a:t>(œdème </a:t>
            </a:r>
            <a:r>
              <a:rPr lang="fr-FR" dirty="0"/>
              <a:t>cérébral</a:t>
            </a:r>
            <a:r>
              <a:rPr lang="fr-FR" dirty="0" smtClean="0"/>
              <a:t>)</a:t>
            </a:r>
            <a:r>
              <a:rPr lang="fr-FR" dirty="0" smtClean="0"/>
              <a:t> </a:t>
            </a:r>
            <a:r>
              <a:rPr lang="fr-FR" dirty="0" smtClean="0"/>
              <a:t>surtout dès </a:t>
            </a:r>
            <a:r>
              <a:rPr lang="fr-FR" b="1" dirty="0">
                <a:solidFill>
                  <a:srgbClr val="FF0000"/>
                </a:solidFill>
              </a:rPr>
              <a:t>Na &lt; 120 mmol/L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</a:t>
            </a:r>
            <a:r>
              <a:rPr lang="fr-FR" dirty="0">
                <a:sym typeface="Wingdings" panose="05000000000000000000" pitchFamily="2" charset="2"/>
              </a:rPr>
              <a:t>t</a:t>
            </a:r>
            <a:r>
              <a:rPr lang="fr-FR" dirty="0" smtClean="0"/>
              <a:t>raitement</a:t>
            </a:r>
            <a:r>
              <a:rPr lang="fr-FR" dirty="0" smtClean="0"/>
              <a:t>: </a:t>
            </a:r>
            <a:endParaRPr lang="fr-FR" dirty="0" smtClean="0"/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fr-FR" dirty="0" smtClean="0"/>
              <a:t>Bolus </a:t>
            </a:r>
            <a:r>
              <a:rPr lang="fr-FR" dirty="0" smtClean="0"/>
              <a:t>IV </a:t>
            </a:r>
            <a:r>
              <a:rPr lang="fr-FR" b="1" dirty="0" smtClean="0">
                <a:solidFill>
                  <a:srgbClr val="FF0000"/>
                </a:solidFill>
              </a:rPr>
              <a:t>de </a:t>
            </a:r>
            <a:r>
              <a:rPr lang="fr-FR" b="1" dirty="0">
                <a:solidFill>
                  <a:srgbClr val="FF0000"/>
                </a:solidFill>
              </a:rPr>
              <a:t>NaCl 3</a:t>
            </a:r>
            <a:r>
              <a:rPr lang="fr-FR" b="1" dirty="0" smtClean="0">
                <a:solidFill>
                  <a:srgbClr val="FF0000"/>
                </a:solidFill>
              </a:rPr>
              <a:t>% de 3</a:t>
            </a:r>
            <a:r>
              <a:rPr lang="fr-FR" b="1" dirty="0">
                <a:solidFill>
                  <a:srgbClr val="FF0000"/>
                </a:solidFill>
              </a:rPr>
              <a:t>-5 ml/</a:t>
            </a:r>
            <a:r>
              <a:rPr lang="fr-FR" b="1" dirty="0" smtClean="0">
                <a:solidFill>
                  <a:srgbClr val="FF0000"/>
                </a:solidFill>
              </a:rPr>
              <a:t>kg/dose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/>
              <a:t>(max. 100 ml/dose) </a:t>
            </a:r>
            <a:r>
              <a:rPr lang="fr-FR" dirty="0" smtClean="0">
                <a:sym typeface="Wingdings"/>
              </a:rPr>
              <a:t></a:t>
            </a:r>
            <a:r>
              <a:rPr lang="fr-FR" dirty="0" smtClean="0"/>
              <a:t> 3 </a:t>
            </a:r>
            <a:r>
              <a:rPr lang="fr-FR" dirty="0"/>
              <a:t>ml/kg de NaCl 3% fait monter la natrémie de </a:t>
            </a:r>
            <a:r>
              <a:rPr lang="fr-FR" dirty="0" smtClean="0"/>
              <a:t>3 mmol/L</a:t>
            </a:r>
            <a:r>
              <a:rPr lang="fr-FR" dirty="0" smtClean="0"/>
              <a:t>. A </a:t>
            </a:r>
            <a:r>
              <a:rPr lang="fr-FR" dirty="0" smtClean="0"/>
              <a:t>répéter au besoin ad fin des </a:t>
            </a:r>
            <a:r>
              <a:rPr lang="fr-FR" dirty="0" smtClean="0"/>
              <a:t>convulsions.</a:t>
            </a:r>
            <a:r>
              <a:rPr lang="fr-FR" dirty="0"/>
              <a:t> </a:t>
            </a:r>
            <a:r>
              <a:rPr lang="fr-FR" dirty="0" smtClean="0"/>
              <a:t>Nécessite idéalement une </a:t>
            </a:r>
            <a:r>
              <a:rPr lang="fr-FR" u="sng" dirty="0"/>
              <a:t>voie centrale </a:t>
            </a:r>
            <a:r>
              <a:rPr lang="fr-FR" dirty="0"/>
              <a:t>pour éviter de brûler les veine et des nécroses cutanées en cas </a:t>
            </a:r>
            <a:r>
              <a:rPr lang="fr-FR" dirty="0" smtClean="0"/>
              <a:t>d’extravasation.</a:t>
            </a:r>
            <a:endParaRPr lang="fr-FR" b="1" dirty="0" smtClean="0"/>
          </a:p>
          <a:p>
            <a:pPr marL="1657350" lvl="3" indent="-285750">
              <a:buFont typeface="Wingdings" charset="2"/>
              <a:buChar char="§"/>
            </a:pPr>
            <a:r>
              <a:rPr lang="fr-FR" b="1" dirty="0"/>
              <a:t>Pour les cas moins aigus </a:t>
            </a:r>
            <a:r>
              <a:rPr lang="fr-FR" dirty="0">
                <a:sym typeface="Wingdings"/>
              </a:rPr>
              <a:t></a:t>
            </a:r>
            <a:r>
              <a:rPr lang="fr-FR" dirty="0"/>
              <a:t> </a:t>
            </a:r>
            <a:r>
              <a:rPr lang="fr-FR" b="1" dirty="0"/>
              <a:t>Utiliser du NaCl 0,9% </a:t>
            </a:r>
            <a:r>
              <a:rPr lang="fr-FR" dirty="0"/>
              <a:t>qui va restaurer la </a:t>
            </a:r>
            <a:r>
              <a:rPr lang="fr-FR" b="1" u="sng" dirty="0"/>
              <a:t>volémie</a:t>
            </a:r>
            <a:r>
              <a:rPr lang="fr-FR" dirty="0"/>
              <a:t> et l’osmolarité plasmatique </a:t>
            </a:r>
            <a:r>
              <a:rPr lang="fr-FR" dirty="0">
                <a:sym typeface="Wingdings"/>
              </a:rPr>
              <a:t> Arrêt de la stimulation de sécrétion d’ADH </a:t>
            </a: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>
                <a:sym typeface="Wingdings"/>
              </a:rPr>
              <a:t> évacuation de l’excédent d’eau par les reins.</a:t>
            </a:r>
            <a:endParaRPr lang="fr-FR" dirty="0"/>
          </a:p>
          <a:p>
            <a:pPr marL="1657350" lvl="3" indent="-285750">
              <a:buFont typeface="Wingdings" charset="2"/>
              <a:buChar char="§"/>
            </a:pPr>
            <a:r>
              <a:rPr lang="fr-FR" dirty="0" smtClean="0"/>
              <a:t>Remonter ensuite la natrémie lentement sur 48h  (12-15 mmol/24h) afin d’éviter les risques de démyélinisation pontique secondaires </a:t>
            </a:r>
            <a:r>
              <a:rPr lang="fr-FR" dirty="0"/>
              <a:t>(heureusement très </a:t>
            </a:r>
            <a:r>
              <a:rPr lang="fr-FR" dirty="0" smtClean="0"/>
              <a:t>rares en pédiatrie).</a:t>
            </a:r>
            <a:endParaRPr lang="fr-FR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5"/>
          <p:cNvSpPr/>
          <p:nvPr/>
        </p:nvSpPr>
        <p:spPr>
          <a:xfrm>
            <a:off x="41927" y="0"/>
            <a:ext cx="89418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/>
              <a:t>DESHYDRATATION </a:t>
            </a:r>
            <a:r>
              <a:rPr lang="fr-FR" sz="3600" b="1" dirty="0" smtClean="0">
                <a:solidFill>
                  <a:srgbClr val="0000FF"/>
                </a:solidFill>
              </a:rPr>
              <a:t>HYPO</a:t>
            </a:r>
            <a:r>
              <a:rPr lang="fr-FR" sz="3600" b="1" dirty="0" smtClean="0"/>
              <a:t>-NATREMIQUE </a:t>
            </a:r>
            <a:r>
              <a:rPr lang="fr-FR" sz="3600" b="1" dirty="0">
                <a:solidFill>
                  <a:srgbClr val="0000FF"/>
                </a:solidFill>
              </a:rPr>
              <a:t>(&lt;130)</a:t>
            </a:r>
            <a:endParaRPr lang="fr-CH" sz="3600" b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2920" y="877363"/>
            <a:ext cx="9131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fr-FR" sz="2400" b="1" dirty="0"/>
              <a:t>Rarement sur </a:t>
            </a:r>
            <a:r>
              <a:rPr lang="fr-FR" sz="2400" b="1" dirty="0" smtClean="0"/>
              <a:t>GEA</a:t>
            </a:r>
          </a:p>
          <a:p>
            <a:pPr marL="457200" indent="-457200">
              <a:buFont typeface="Arial"/>
              <a:buChar char="•"/>
            </a:pPr>
            <a:r>
              <a:rPr lang="fr-FR" sz="2400" dirty="0"/>
              <a:t>P</a:t>
            </a:r>
            <a:r>
              <a:rPr lang="fr-FR" sz="2400" dirty="0" smtClean="0"/>
              <a:t>lutôt </a:t>
            </a:r>
            <a:r>
              <a:rPr lang="fr-FR" sz="2400" dirty="0"/>
              <a:t>sur </a:t>
            </a:r>
            <a:r>
              <a:rPr lang="fr-FR" sz="2400" dirty="0" smtClean="0"/>
              <a:t>Syndrome de </a:t>
            </a:r>
            <a:r>
              <a:rPr lang="fr-FR" sz="2400" dirty="0"/>
              <a:t>perte de sel </a:t>
            </a:r>
            <a:r>
              <a:rPr lang="fr-FR" sz="2400" dirty="0" smtClean="0"/>
              <a:t>lors de TC</a:t>
            </a:r>
            <a:r>
              <a:rPr lang="fr-FR" sz="2400" dirty="0"/>
              <a:t>, chirurgie cérébrale, </a:t>
            </a:r>
            <a:r>
              <a:rPr lang="fr-FR" sz="2400" dirty="0" smtClean="0"/>
              <a:t>méningo-encéphalite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212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92696"/>
            <a:ext cx="91440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fr-FR" sz="2000" dirty="0" smtClean="0"/>
              <a:t>Souvent </a:t>
            </a:r>
            <a:r>
              <a:rPr lang="fr-FR" sz="2000" dirty="0"/>
              <a:t>secondaire aux GEA virale </a:t>
            </a:r>
            <a:r>
              <a:rPr lang="fr-FR" sz="2000" dirty="0" smtClean="0"/>
              <a:t>à </a:t>
            </a:r>
            <a:r>
              <a:rPr lang="fr-FR" sz="2000" dirty="0" smtClean="0">
                <a:solidFill>
                  <a:srgbClr val="FF0000"/>
                </a:solidFill>
              </a:rPr>
              <a:t>Rotavirus</a:t>
            </a:r>
          </a:p>
          <a:p>
            <a:pPr marL="342900" lvl="0" indent="-342900">
              <a:buFont typeface="Arial"/>
              <a:buChar char="•"/>
            </a:pPr>
            <a:r>
              <a:rPr lang="fr-FR" sz="2000" dirty="0" smtClean="0"/>
              <a:t>Aussi sur </a:t>
            </a:r>
            <a:r>
              <a:rPr lang="fr-FR" sz="2000" dirty="0" smtClean="0"/>
              <a:t>diabète</a:t>
            </a:r>
            <a:r>
              <a:rPr lang="fr-FR" sz="2000" dirty="0" smtClean="0">
                <a:solidFill>
                  <a:srgbClr val="000000"/>
                </a:solidFill>
              </a:rPr>
              <a:t>, sudation profuse, diabète insipide, iatrogène, intoxication au sel</a:t>
            </a:r>
            <a:r>
              <a:rPr lang="fr-FR" sz="2000" dirty="0" smtClean="0">
                <a:solidFill>
                  <a:srgbClr val="000000"/>
                </a:solidFill>
              </a:rPr>
              <a:t>.</a:t>
            </a:r>
          </a:p>
          <a:p>
            <a:pPr marL="342900" lvl="0" indent="-342900">
              <a:buFont typeface="Arial"/>
              <a:buChar char="•"/>
            </a:pPr>
            <a:endParaRPr lang="fr-FR" sz="800" dirty="0" smtClean="0">
              <a:solidFill>
                <a:srgbClr val="FF0000"/>
              </a:solidFill>
            </a:endParaRPr>
          </a:p>
          <a:p>
            <a:pPr lvl="0"/>
            <a:r>
              <a:rPr lang="fr-FR" sz="2400" b="1" dirty="0"/>
              <a:t>Signe </a:t>
            </a:r>
            <a:r>
              <a:rPr lang="fr-FR" sz="2400" b="1" dirty="0"/>
              <a:t>d’appel </a:t>
            </a:r>
            <a:r>
              <a:rPr lang="fr-FR" sz="2400" b="1" dirty="0"/>
              <a:t>cliniques:</a:t>
            </a:r>
          </a:p>
          <a:p>
            <a:pPr marL="800100" lvl="1" indent="-342900">
              <a:buFont typeface="Arial"/>
              <a:buChar char="•"/>
            </a:pPr>
            <a:r>
              <a:rPr lang="fr-CH" sz="2000" b="1" dirty="0" smtClean="0">
                <a:solidFill>
                  <a:srgbClr val="FF0000"/>
                </a:solidFill>
              </a:rPr>
              <a:t>I</a:t>
            </a:r>
            <a:r>
              <a:rPr lang="fr-FR" sz="2000" b="1" dirty="0" err="1" smtClean="0">
                <a:solidFill>
                  <a:srgbClr val="FF0000"/>
                </a:solidFill>
              </a:rPr>
              <a:t>rritabilité</a:t>
            </a:r>
            <a:r>
              <a:rPr lang="fr-FR" sz="2000" b="1" dirty="0" smtClean="0">
                <a:solidFill>
                  <a:srgbClr val="FF0000"/>
                </a:solidFill>
              </a:rPr>
              <a:t> +++ </a:t>
            </a:r>
            <a:endParaRPr lang="fr-FR" sz="2000" b="1" dirty="0">
              <a:solidFill>
                <a:srgbClr val="FF0000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fr-FR" sz="2000" b="1" dirty="0">
                <a:solidFill>
                  <a:srgbClr val="FF0000"/>
                </a:solidFill>
              </a:rPr>
              <a:t>C</a:t>
            </a:r>
            <a:r>
              <a:rPr lang="fr-FR" sz="2000" b="1" dirty="0" smtClean="0">
                <a:solidFill>
                  <a:srgbClr val="FF0000"/>
                </a:solidFill>
              </a:rPr>
              <a:t>ris </a:t>
            </a:r>
            <a:r>
              <a:rPr lang="fr-FR" sz="2000" b="1" dirty="0" smtClean="0">
                <a:solidFill>
                  <a:srgbClr val="FF0000"/>
                </a:solidFill>
              </a:rPr>
              <a:t>suraigus</a:t>
            </a:r>
          </a:p>
          <a:p>
            <a:pPr marL="342900" lvl="0" indent="-342900">
              <a:buFont typeface="Arial"/>
              <a:buChar char="•"/>
            </a:pPr>
            <a:endParaRPr lang="fr-CH" sz="800" dirty="0" smtClean="0"/>
          </a:p>
          <a:p>
            <a:pPr lvl="0"/>
            <a:r>
              <a:rPr lang="fr-FR" sz="2400" b="1" dirty="0"/>
              <a:t>Complications à </a:t>
            </a:r>
            <a:r>
              <a:rPr lang="fr-FR" sz="2400" b="1" dirty="0" smtClean="0"/>
              <a:t>craindre</a:t>
            </a:r>
            <a:r>
              <a:rPr lang="fr-FR" sz="2000" b="1" dirty="0" smtClean="0"/>
              <a:t>:</a:t>
            </a:r>
            <a:endParaRPr lang="fr-FR" sz="2000" b="1" dirty="0" smtClean="0"/>
          </a:p>
          <a:p>
            <a:pPr marL="800100" lvl="1" indent="-342900">
              <a:buFont typeface="Courier New"/>
              <a:buChar char="o"/>
            </a:pPr>
            <a:r>
              <a:rPr lang="fr-FR" b="1" dirty="0" smtClean="0">
                <a:solidFill>
                  <a:srgbClr val="FF0000"/>
                </a:solidFill>
              </a:rPr>
              <a:t>Sous </a:t>
            </a:r>
            <a:r>
              <a:rPr lang="fr-FR" b="1" dirty="0">
                <a:solidFill>
                  <a:srgbClr val="FF0000"/>
                </a:solidFill>
              </a:rPr>
              <a:t>estimer la déshydratation </a:t>
            </a:r>
            <a:r>
              <a:rPr lang="fr-FR" dirty="0" smtClean="0"/>
              <a:t>(hypovolémie intra </a:t>
            </a:r>
            <a:r>
              <a:rPr lang="fr-FR" dirty="0"/>
              <a:t>cellulaire) </a:t>
            </a:r>
            <a:r>
              <a:rPr lang="fr-FR" dirty="0">
                <a:sym typeface="Wingdings"/>
              </a:rPr>
              <a:t></a:t>
            </a:r>
            <a:r>
              <a:rPr lang="fr-FR" dirty="0"/>
              <a:t> </a:t>
            </a:r>
            <a:r>
              <a:rPr lang="fr-FR" b="1" dirty="0"/>
              <a:t>Ajouter 3-5 % de déshydratation </a:t>
            </a:r>
            <a:r>
              <a:rPr lang="fr-FR" dirty="0"/>
              <a:t>à la valeur estimée </a:t>
            </a:r>
            <a:r>
              <a:rPr lang="fr-FR" dirty="0" smtClean="0"/>
              <a:t>au score clinique</a:t>
            </a:r>
            <a:r>
              <a:rPr lang="fr-FR" b="1" dirty="0" smtClean="0"/>
              <a:t>. </a:t>
            </a:r>
          </a:p>
          <a:p>
            <a:pPr marL="800100" lvl="1" indent="-342900">
              <a:buFont typeface="Courier New"/>
              <a:buChar char="o"/>
            </a:pPr>
            <a:endParaRPr lang="fr-CH" sz="800" dirty="0"/>
          </a:p>
          <a:p>
            <a:pPr marL="800100" lvl="1" indent="-342900">
              <a:buFont typeface="Courier New"/>
              <a:buChar char="o"/>
            </a:pPr>
            <a:r>
              <a:rPr lang="fr-FR" b="1" dirty="0">
                <a:solidFill>
                  <a:srgbClr val="FF0000"/>
                </a:solidFill>
              </a:rPr>
              <a:t>Hémorragie </a:t>
            </a:r>
            <a:r>
              <a:rPr lang="fr-FR" b="1" dirty="0" smtClean="0">
                <a:solidFill>
                  <a:srgbClr val="FF0000"/>
                </a:solidFill>
              </a:rPr>
              <a:t>cérébrale</a:t>
            </a:r>
          </a:p>
          <a:p>
            <a:pPr marL="800100" lvl="1" indent="-342900">
              <a:buFont typeface="Courier New"/>
              <a:buChar char="o"/>
            </a:pPr>
            <a:endParaRPr lang="fr-CH" sz="800" dirty="0"/>
          </a:p>
          <a:p>
            <a:pPr marL="800100" lvl="1" indent="-342900">
              <a:buFont typeface="Courier New"/>
              <a:buChar char="o"/>
            </a:pPr>
            <a:r>
              <a:rPr lang="fr-FR" b="1" dirty="0">
                <a:solidFill>
                  <a:srgbClr val="FF0000"/>
                </a:solidFill>
              </a:rPr>
              <a:t>Thrombose veineuse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cérébrale</a:t>
            </a:r>
          </a:p>
          <a:p>
            <a:pPr marL="800100" lvl="1" indent="-342900">
              <a:buFont typeface="Courier New"/>
              <a:buChar char="o"/>
            </a:pPr>
            <a:endParaRPr lang="fr-CH" sz="800" b="1" dirty="0">
              <a:solidFill>
                <a:srgbClr val="FF0000"/>
              </a:solidFill>
            </a:endParaRPr>
          </a:p>
          <a:p>
            <a:pPr marL="800100" lvl="1" indent="-342900">
              <a:buFont typeface="Courier New"/>
              <a:buChar char="o"/>
            </a:pPr>
            <a:r>
              <a:rPr lang="fr-FR" b="1" dirty="0">
                <a:solidFill>
                  <a:srgbClr val="FF0000"/>
                </a:solidFill>
              </a:rPr>
              <a:t>Oedème </a:t>
            </a:r>
            <a:r>
              <a:rPr lang="fr-FR" b="1" dirty="0" smtClean="0">
                <a:solidFill>
                  <a:srgbClr val="FF0000"/>
                </a:solidFill>
              </a:rPr>
              <a:t>cérébral, </a:t>
            </a:r>
            <a:r>
              <a:rPr lang="fr-FR" dirty="0" smtClean="0"/>
              <a:t>convulsions, coma </a:t>
            </a:r>
            <a:r>
              <a:rPr lang="fr-FR" dirty="0"/>
              <a:t>et séquelles neurologiques </a:t>
            </a:r>
            <a:r>
              <a:rPr lang="fr-FR" dirty="0" smtClean="0"/>
              <a:t>surtout </a:t>
            </a:r>
          </a:p>
          <a:p>
            <a:pPr lvl="1"/>
            <a:r>
              <a:rPr lang="fr-FR" b="1" dirty="0"/>
              <a:t>	</a:t>
            </a:r>
            <a:r>
              <a:rPr lang="fr-FR" b="1" dirty="0" smtClean="0"/>
              <a:t>	</a:t>
            </a:r>
            <a:r>
              <a:rPr lang="fr-FR" b="1" dirty="0" smtClean="0">
                <a:sym typeface="Wingdings" panose="05000000000000000000" pitchFamily="2" charset="2"/>
              </a:rPr>
              <a:t> </a:t>
            </a:r>
            <a:r>
              <a:rPr lang="fr-FR" dirty="0" smtClean="0">
                <a:sym typeface="Wingdings" panose="05000000000000000000" pitchFamily="2" charset="2"/>
              </a:rPr>
              <a:t>Surtout</a:t>
            </a:r>
            <a:r>
              <a:rPr lang="fr-FR" b="1" dirty="0" smtClean="0">
                <a:sym typeface="Wingdings" panose="05000000000000000000" pitchFamily="2" charset="2"/>
              </a:rPr>
              <a:t>  </a:t>
            </a:r>
            <a:r>
              <a:rPr lang="fr-FR" b="1" dirty="0" smtClean="0"/>
              <a:t>si </a:t>
            </a:r>
            <a:r>
              <a:rPr lang="fr-FR" b="1" dirty="0"/>
              <a:t>Na &gt; 160 mmol/L </a:t>
            </a:r>
            <a:r>
              <a:rPr lang="fr-FR" dirty="0"/>
              <a:t>depuis</a:t>
            </a:r>
            <a:r>
              <a:rPr lang="fr-FR" b="1" dirty="0"/>
              <a:t> </a:t>
            </a:r>
            <a:r>
              <a:rPr lang="fr-FR" b="1" dirty="0" smtClean="0"/>
              <a:t>&gt; 48-72h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fr-FR" b="1" dirty="0">
                <a:solidFill>
                  <a:srgbClr val="FF0000"/>
                </a:solidFill>
                <a:sym typeface="Wingdings"/>
              </a:rPr>
              <a:t>	</a:t>
            </a:r>
            <a:r>
              <a:rPr lang="fr-FR" b="1" dirty="0" smtClean="0">
                <a:solidFill>
                  <a:srgbClr val="FF0000"/>
                </a:solidFill>
                <a:sym typeface="Wingdings"/>
              </a:rPr>
              <a:t>	</a:t>
            </a:r>
            <a:r>
              <a:rPr lang="fr-FR" b="1" dirty="0" smtClean="0">
                <a:sym typeface="Wingdings"/>
              </a:rPr>
              <a:t> </a:t>
            </a:r>
            <a:r>
              <a:rPr lang="fr-FR" dirty="0" smtClean="0"/>
              <a:t>Dans </a:t>
            </a:r>
            <a:r>
              <a:rPr lang="fr-FR" dirty="0"/>
              <a:t>ce cas viser une correction natrémie </a:t>
            </a:r>
            <a:r>
              <a:rPr lang="fr-FR" b="1" dirty="0"/>
              <a:t>sur </a:t>
            </a:r>
            <a:r>
              <a:rPr lang="fr-FR" b="1" dirty="0" smtClean="0"/>
              <a:t>48h</a:t>
            </a:r>
          </a:p>
          <a:p>
            <a:pPr lvl="1"/>
            <a:r>
              <a:rPr lang="fr-FR" b="1" dirty="0"/>
              <a:t>	</a:t>
            </a:r>
            <a:r>
              <a:rPr lang="fr-FR" b="1" dirty="0" smtClean="0"/>
              <a:t>	</a:t>
            </a:r>
            <a:r>
              <a:rPr lang="fr-FR" b="1" dirty="0" smtClean="0">
                <a:sym typeface="Wingdings" panose="05000000000000000000" pitchFamily="2" charset="2"/>
              </a:rPr>
              <a:t></a:t>
            </a:r>
            <a:r>
              <a:rPr lang="fr-FR" b="1" dirty="0" smtClean="0"/>
              <a:t> </a:t>
            </a:r>
            <a:r>
              <a:rPr lang="fr-FR" dirty="0" smtClean="0"/>
              <a:t>Donner </a:t>
            </a:r>
            <a:r>
              <a:rPr lang="fr-FR" dirty="0" smtClean="0"/>
              <a:t>du </a:t>
            </a:r>
            <a:r>
              <a:rPr lang="fr-FR" b="1" dirty="0" smtClean="0"/>
              <a:t>NaCl </a:t>
            </a:r>
            <a:r>
              <a:rPr lang="fr-FR" b="1" dirty="0" smtClean="0"/>
              <a:t>0,9%</a:t>
            </a:r>
          </a:p>
          <a:p>
            <a:pPr lvl="1"/>
            <a:r>
              <a:rPr lang="fr-FR" b="1" dirty="0"/>
              <a:t>	</a:t>
            </a:r>
            <a:r>
              <a:rPr lang="fr-FR" b="1" dirty="0" smtClean="0"/>
              <a:t>	</a:t>
            </a:r>
            <a:r>
              <a:rPr lang="fr-FR" b="1" dirty="0" smtClean="0">
                <a:sym typeface="Wingdings" panose="05000000000000000000" pitchFamily="2" charset="2"/>
              </a:rPr>
              <a:t> S</a:t>
            </a:r>
            <a:r>
              <a:rPr lang="fr-FR" b="1" dirty="0" smtClean="0"/>
              <a:t>urveiller</a:t>
            </a:r>
            <a:r>
              <a:rPr lang="fr-FR" dirty="0" smtClean="0"/>
              <a:t> </a:t>
            </a:r>
            <a:r>
              <a:rPr lang="fr-FR" b="1" dirty="0" smtClean="0"/>
              <a:t>la</a:t>
            </a:r>
            <a:r>
              <a:rPr lang="fr-FR" dirty="0" smtClean="0"/>
              <a:t> </a:t>
            </a:r>
            <a:r>
              <a:rPr lang="fr-FR" b="1" dirty="0" smtClean="0"/>
              <a:t>natrémie</a:t>
            </a:r>
            <a:r>
              <a:rPr lang="fr-FR" dirty="0" smtClean="0"/>
              <a:t> </a:t>
            </a:r>
            <a:r>
              <a:rPr lang="fr-FR" dirty="0" smtClean="0"/>
              <a:t>pour avoir une baisse lente du Na de </a:t>
            </a:r>
            <a:r>
              <a:rPr lang="fr-FR" b="1" dirty="0" smtClean="0"/>
              <a:t>max. </a:t>
            </a:r>
            <a:r>
              <a:rPr lang="fr-FR" b="1" dirty="0"/>
              <a:t>0,5 </a:t>
            </a:r>
            <a:r>
              <a:rPr lang="fr-FR" b="1" dirty="0" smtClean="0"/>
              <a:t>		     mmol/h </a:t>
            </a:r>
            <a:r>
              <a:rPr lang="fr-FR" b="1" dirty="0"/>
              <a:t>(ou </a:t>
            </a:r>
            <a:r>
              <a:rPr lang="fr-FR" b="1" dirty="0" smtClean="0"/>
              <a:t>12-15 </a:t>
            </a:r>
            <a:r>
              <a:rPr lang="fr-FR" b="1" dirty="0"/>
              <a:t>mmol/L par 24h</a:t>
            </a:r>
            <a:r>
              <a:rPr lang="fr-FR" b="1" dirty="0" smtClean="0"/>
              <a:t>)</a:t>
            </a:r>
            <a:endParaRPr lang="fr-CH" b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4"/>
          <p:cNvSpPr/>
          <p:nvPr/>
        </p:nvSpPr>
        <p:spPr>
          <a:xfrm>
            <a:off x="41927" y="0"/>
            <a:ext cx="91133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/>
              <a:t>DESHYDRATATION</a:t>
            </a:r>
            <a:r>
              <a:rPr lang="fr-FR" sz="3600" b="1" dirty="0">
                <a:solidFill>
                  <a:srgbClr val="FF0000"/>
                </a:solidFill>
              </a:rPr>
              <a:t> </a:t>
            </a:r>
            <a:r>
              <a:rPr lang="fr-FR" sz="3600" b="1" dirty="0" smtClean="0">
                <a:solidFill>
                  <a:srgbClr val="FF0000"/>
                </a:solidFill>
              </a:rPr>
              <a:t>HYPER</a:t>
            </a:r>
            <a:r>
              <a:rPr lang="fr-FR" sz="3600" b="1" dirty="0" smtClean="0"/>
              <a:t>-NATREMIQUE </a:t>
            </a:r>
            <a:r>
              <a:rPr lang="fr-FR" sz="3600" b="1" dirty="0">
                <a:solidFill>
                  <a:srgbClr val="FF0000"/>
                </a:solidFill>
              </a:rPr>
              <a:t>(&gt;150)</a:t>
            </a:r>
            <a:endParaRPr lang="fr-CH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1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1640" y="1628800"/>
            <a:ext cx="6480720" cy="30243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Rectangle 1"/>
          <p:cNvSpPr/>
          <p:nvPr/>
        </p:nvSpPr>
        <p:spPr>
          <a:xfrm>
            <a:off x="2560515" y="2393593"/>
            <a:ext cx="414139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 smtClean="0"/>
              <a:t>LES TRAITEMENTS </a:t>
            </a:r>
          </a:p>
          <a:p>
            <a:pPr algn="ctr"/>
            <a:r>
              <a:rPr lang="fr-FR" sz="4000" b="1" dirty="0" smtClean="0"/>
              <a:t>EN ADJONCTION</a:t>
            </a:r>
            <a:endParaRPr lang="fr-CH" sz="4000" dirty="0"/>
          </a:p>
        </p:txBody>
      </p:sp>
    </p:spTree>
    <p:extLst>
      <p:ext uri="{BB962C8B-B14F-4D97-AF65-F5344CB8AC3E}">
        <p14:creationId xmlns:p14="http://schemas.microsoft.com/office/powerpoint/2010/main" val="374317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57" y="2167193"/>
            <a:ext cx="5101167" cy="28035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5"/>
          <p:cNvSpPr/>
          <p:nvPr/>
        </p:nvSpPr>
        <p:spPr>
          <a:xfrm>
            <a:off x="2688937" y="980728"/>
            <a:ext cx="37762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ANTI VOMITIFS ?</a:t>
            </a:r>
            <a:endParaRPr lang="fr-CH" sz="4000" dirty="0"/>
          </a:p>
        </p:txBody>
      </p:sp>
      <p:grpSp>
        <p:nvGrpSpPr>
          <p:cNvPr id="14" name="Groupe 13"/>
          <p:cNvGrpSpPr/>
          <p:nvPr/>
        </p:nvGrpSpPr>
        <p:grpSpPr>
          <a:xfrm>
            <a:off x="3347864" y="5085184"/>
            <a:ext cx="2520280" cy="1139934"/>
            <a:chOff x="3419872" y="5445224"/>
            <a:chExt cx="2520280" cy="1139934"/>
          </a:xfrm>
        </p:grpSpPr>
        <p:cxnSp>
          <p:nvCxnSpPr>
            <p:cNvPr id="7" name="Connecteur droit avec flèche 6"/>
            <p:cNvCxnSpPr/>
            <p:nvPr/>
          </p:nvCxnSpPr>
          <p:spPr>
            <a:xfrm flipH="1" flipV="1">
              <a:off x="3419872" y="5445224"/>
              <a:ext cx="648072" cy="50405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/>
            <p:cNvCxnSpPr/>
            <p:nvPr/>
          </p:nvCxnSpPr>
          <p:spPr>
            <a:xfrm flipV="1">
              <a:off x="5292080" y="5445224"/>
              <a:ext cx="648072" cy="50405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ZoneTexte 1"/>
            <p:cNvSpPr txBox="1"/>
            <p:nvPr/>
          </p:nvSpPr>
          <p:spPr>
            <a:xfrm>
              <a:off x="3635896" y="5877272"/>
              <a:ext cx="2026389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CH" sz="4000" dirty="0" err="1" smtClean="0"/>
                <a:t>Zofran</a:t>
              </a:r>
              <a:r>
                <a:rPr lang="fr-CH" sz="4000" dirty="0" smtClean="0"/>
                <a:t>®?</a:t>
              </a:r>
              <a:endParaRPr lang="fr-FR" sz="40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-15190"/>
            <a:ext cx="3673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VOMISSEMENTS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8882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2336" y="1485260"/>
            <a:ext cx="6331992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fr-FR" dirty="0" smtClean="0"/>
              <a:t>L’</a:t>
            </a:r>
            <a:r>
              <a:rPr lang="fr-FR" dirty="0" err="1"/>
              <a:t>o</a:t>
            </a:r>
            <a:r>
              <a:rPr lang="fr-FR" dirty="0" err="1" smtClean="0"/>
              <a:t>ndansétron</a:t>
            </a:r>
            <a:r>
              <a:rPr lang="fr-FR" dirty="0" smtClean="0"/>
              <a:t> </a:t>
            </a:r>
            <a:r>
              <a:rPr lang="fr-FR" b="1" dirty="0" smtClean="0"/>
              <a:t>est utilisable dès 6 mois</a:t>
            </a:r>
            <a:endParaRPr lang="fr-FR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115616" y="4869160"/>
            <a:ext cx="6336704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A</a:t>
            </a:r>
            <a:r>
              <a:rPr lang="fr-FR" dirty="0" smtClean="0"/>
              <a:t>près </a:t>
            </a:r>
            <a:r>
              <a:rPr lang="fr-FR" b="1" dirty="0" smtClean="0"/>
              <a:t>1 dose orale unique</a:t>
            </a:r>
            <a:r>
              <a:rPr lang="fr-FR" dirty="0" smtClean="0"/>
              <a:t> </a:t>
            </a:r>
            <a:r>
              <a:rPr lang="fr-FR" dirty="0" smtClean="0"/>
              <a:t>d’</a:t>
            </a:r>
            <a:r>
              <a:rPr lang="fr-FR" dirty="0" err="1" smtClean="0"/>
              <a:t>ondansétron</a:t>
            </a:r>
            <a:r>
              <a:rPr lang="fr-FR" dirty="0"/>
              <a:t>,</a:t>
            </a:r>
            <a:r>
              <a:rPr lang="fr-FR" dirty="0" smtClean="0"/>
              <a:t> les patients </a:t>
            </a:r>
            <a:r>
              <a:rPr lang="fr-FR" b="1" dirty="0" smtClean="0"/>
              <a:t>vomissent </a:t>
            </a:r>
            <a:r>
              <a:rPr lang="fr-FR" b="1" dirty="0" smtClean="0"/>
              <a:t>2x </a:t>
            </a:r>
            <a:r>
              <a:rPr lang="fr-FR" b="1" dirty="0" smtClean="0"/>
              <a:t>moins</a:t>
            </a:r>
            <a:r>
              <a:rPr lang="fr-FR" dirty="0"/>
              <a:t> </a:t>
            </a:r>
            <a:r>
              <a:rPr lang="fr-FR" dirty="0" smtClean="0"/>
              <a:t>et </a:t>
            </a:r>
            <a:r>
              <a:rPr lang="fr-FR" dirty="0" smtClean="0"/>
              <a:t>ont </a:t>
            </a:r>
            <a:r>
              <a:rPr lang="fr-FR" b="1" dirty="0" smtClean="0"/>
              <a:t>2x moins de perfusion</a:t>
            </a:r>
            <a:r>
              <a:rPr lang="fr-FR" dirty="0" smtClean="0"/>
              <a:t>. </a:t>
            </a:r>
            <a:endParaRPr lang="fr-CH" dirty="0" smtClean="0"/>
          </a:p>
          <a:p>
            <a:r>
              <a:rPr lang="en-US" i="1" dirty="0" smtClean="0"/>
              <a:t>				</a:t>
            </a:r>
            <a:r>
              <a:rPr lang="en-US" sz="1200" i="1" dirty="0" smtClean="0"/>
              <a:t>N </a:t>
            </a:r>
            <a:r>
              <a:rPr lang="en-US" sz="1200" i="1" dirty="0" err="1" smtClean="0"/>
              <a:t>Engl</a:t>
            </a:r>
            <a:r>
              <a:rPr lang="en-US" sz="1200" i="1" dirty="0" smtClean="0"/>
              <a:t> J Med 2006;354:1698-705</a:t>
            </a:r>
            <a:r>
              <a:rPr lang="en-US" sz="1200" i="1" dirty="0" smtClean="0"/>
              <a:t>.</a:t>
            </a:r>
            <a:endParaRPr lang="fr-CH" sz="12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-3759" y="-26283"/>
            <a:ext cx="35435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ONDANSETRON</a:t>
            </a:r>
            <a:endParaRPr lang="fr-CH" sz="4000" dirty="0"/>
          </a:p>
        </p:txBody>
      </p:sp>
      <p:pic>
        <p:nvPicPr>
          <p:cNvPr id="12" name="Picture 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" b="7292"/>
          <a:stretch/>
        </p:blipFill>
        <p:spPr bwMode="auto">
          <a:xfrm>
            <a:off x="1187624" y="1998608"/>
            <a:ext cx="3476174" cy="2389854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86589" y="1998608"/>
            <a:ext cx="2637739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fr-FR" sz="1000" b="1" u="sng" dirty="0" smtClean="0"/>
              <a:t>CINÉTIQUE</a:t>
            </a:r>
            <a:r>
              <a:rPr lang="fr-FR" sz="1000" dirty="0" smtClean="0"/>
              <a:t> </a:t>
            </a:r>
          </a:p>
          <a:p>
            <a:pPr lvl="0"/>
            <a:endParaRPr lang="fr-CH" sz="1000" dirty="0"/>
          </a:p>
          <a:p>
            <a:pPr marL="285750" lvl="1" indent="-107950">
              <a:buFont typeface="Courier New" panose="02070309020205020404" pitchFamily="49" charset="0"/>
              <a:buChar char="o"/>
            </a:pPr>
            <a:r>
              <a:rPr lang="fr-FR" sz="1000" b="1" dirty="0">
                <a:solidFill>
                  <a:srgbClr val="00B050"/>
                </a:solidFill>
              </a:rPr>
              <a:t>Effet déjà après 30 </a:t>
            </a:r>
            <a:r>
              <a:rPr lang="fr-FR" sz="1000" b="1" dirty="0" smtClean="0">
                <a:solidFill>
                  <a:srgbClr val="00B050"/>
                </a:solidFill>
              </a:rPr>
              <a:t>minutes</a:t>
            </a:r>
            <a:r>
              <a:rPr lang="fr-FR" sz="1000" dirty="0">
                <a:sym typeface="Wingdings"/>
              </a:rPr>
              <a:t></a:t>
            </a:r>
            <a:r>
              <a:rPr lang="fr-FR" sz="1000" dirty="0"/>
              <a:t> Tenter de réhydrater per os après 30 </a:t>
            </a:r>
            <a:r>
              <a:rPr lang="fr-FR" sz="1000" dirty="0" smtClean="0"/>
              <a:t>min (</a:t>
            </a:r>
            <a:r>
              <a:rPr lang="fr-FR" sz="1000" dirty="0"/>
              <a:t>p</a:t>
            </a:r>
            <a:r>
              <a:rPr lang="fr-FR" sz="1000" dirty="0" smtClean="0"/>
              <a:t>ic </a:t>
            </a:r>
            <a:r>
              <a:rPr lang="fr-FR" sz="1000" dirty="0"/>
              <a:t>à 90 min. per </a:t>
            </a:r>
            <a:r>
              <a:rPr lang="fr-FR" sz="1000" dirty="0" smtClean="0"/>
              <a:t>os) </a:t>
            </a:r>
          </a:p>
          <a:p>
            <a:pPr marL="285750" lvl="1" indent="-107950">
              <a:buFont typeface="Courier New" panose="02070309020205020404" pitchFamily="49" charset="0"/>
              <a:buChar char="o"/>
            </a:pPr>
            <a:r>
              <a:rPr lang="fr-FR" sz="1000" dirty="0" smtClean="0"/>
              <a:t>Effet </a:t>
            </a:r>
            <a:r>
              <a:rPr lang="fr-FR" sz="1000" dirty="0"/>
              <a:t>de 1 dose </a:t>
            </a:r>
            <a:r>
              <a:rPr lang="fr-FR" sz="1000" b="1" dirty="0" smtClean="0">
                <a:solidFill>
                  <a:srgbClr val="00B050"/>
                </a:solidFill>
              </a:rPr>
              <a:t>pendant </a:t>
            </a:r>
            <a:r>
              <a:rPr lang="fr-FR" sz="1000" b="1" dirty="0">
                <a:solidFill>
                  <a:srgbClr val="00B050"/>
                </a:solidFill>
              </a:rPr>
              <a:t>2 jours.</a:t>
            </a:r>
            <a:endParaRPr lang="fr-CH" sz="1000" dirty="0">
              <a:solidFill>
                <a:srgbClr val="00B050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4886589" y="3218911"/>
            <a:ext cx="2742076" cy="1584667"/>
            <a:chOff x="4886589" y="3218911"/>
            <a:chExt cx="2742076" cy="1584667"/>
          </a:xfrm>
        </p:grpSpPr>
        <p:sp>
          <p:nvSpPr>
            <p:cNvPr id="9" name="Rectangle 8"/>
            <p:cNvSpPr/>
            <p:nvPr/>
          </p:nvSpPr>
          <p:spPr>
            <a:xfrm>
              <a:off x="5612441" y="4557357"/>
              <a:ext cx="201622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i="1" dirty="0" smtClean="0"/>
                <a:t>PLOS </a:t>
              </a:r>
              <a:r>
                <a:rPr lang="en-US" sz="1000" i="1" dirty="0"/>
                <a:t>ONE , October 27, </a:t>
              </a:r>
              <a:r>
                <a:rPr lang="en-US" sz="1000" i="1" dirty="0" smtClean="0"/>
                <a:t>2017</a:t>
              </a:r>
              <a:endParaRPr lang="fr-CH" sz="10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652120" y="4388462"/>
              <a:ext cx="165301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i="1" dirty="0" err="1" smtClean="0"/>
                <a:t>Eur</a:t>
              </a:r>
              <a:r>
                <a:rPr lang="en-US" sz="1000" i="1" dirty="0" smtClean="0"/>
                <a:t> J </a:t>
              </a:r>
              <a:r>
                <a:rPr lang="en-US" sz="1000" i="1" dirty="0" err="1" smtClean="0"/>
                <a:t>Pediatr</a:t>
              </a:r>
              <a:r>
                <a:rPr lang="en-US" sz="1000" i="1" dirty="0" smtClean="0"/>
                <a:t> (2018) 177:1</a:t>
              </a:r>
              <a:r>
                <a:rPr lang="en-US" sz="1000" b="1" i="1" dirty="0" smtClean="0"/>
                <a:t>–</a:t>
              </a:r>
              <a:r>
                <a:rPr lang="en-US" sz="1000" i="1" dirty="0" smtClean="0"/>
                <a:t>5</a:t>
              </a:r>
              <a:endParaRPr lang="fr-CH" sz="1000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886589" y="3218911"/>
              <a:ext cx="2637739" cy="116955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fr-FR" sz="1000" b="1" u="sng" dirty="0" smtClean="0">
                  <a:solidFill>
                    <a:srgbClr val="FF0000"/>
                  </a:solidFill>
                </a:rPr>
                <a:t>CONTRE-INDICATIONS</a:t>
              </a:r>
            </a:p>
            <a:p>
              <a:pPr lvl="0"/>
              <a:endParaRPr lang="fr-CH" sz="1000" b="1" u="sng" dirty="0">
                <a:solidFill>
                  <a:srgbClr val="FF0000"/>
                </a:solidFill>
              </a:endParaRPr>
            </a:p>
            <a:p>
              <a:pPr marL="285750" lvl="1" indent="-107950">
                <a:buFont typeface="Courier New" panose="02070309020205020404" pitchFamily="49" charset="0"/>
                <a:buChar char="o"/>
              </a:pPr>
              <a:r>
                <a:rPr lang="fr-FR" sz="1000" dirty="0">
                  <a:solidFill>
                    <a:srgbClr val="FF0000"/>
                  </a:solidFill>
                </a:rPr>
                <a:t>Allergie connue à l’</a:t>
              </a:r>
              <a:r>
                <a:rPr lang="fr-FR" sz="1000" dirty="0" err="1">
                  <a:solidFill>
                    <a:srgbClr val="FF0000"/>
                  </a:solidFill>
                </a:rPr>
                <a:t>ondansétron</a:t>
              </a:r>
              <a:endParaRPr lang="fr-CH" sz="1000" dirty="0">
                <a:solidFill>
                  <a:srgbClr val="FF0000"/>
                </a:solidFill>
              </a:endParaRPr>
            </a:p>
            <a:p>
              <a:pPr marL="285750" lvl="1" indent="-107950">
                <a:buFont typeface="Courier New" panose="02070309020205020404" pitchFamily="49" charset="0"/>
                <a:buChar char="o"/>
              </a:pPr>
              <a:r>
                <a:rPr lang="fr-FR" sz="1000" dirty="0">
                  <a:solidFill>
                    <a:srgbClr val="FF0000"/>
                  </a:solidFill>
                </a:rPr>
                <a:t>Occlusion intestinale</a:t>
              </a:r>
              <a:endParaRPr lang="fr-CH" sz="1000" dirty="0">
                <a:solidFill>
                  <a:srgbClr val="FF0000"/>
                </a:solidFill>
              </a:endParaRPr>
            </a:p>
            <a:p>
              <a:pPr marL="285750" lvl="1" indent="-107950">
                <a:buFont typeface="Courier New" panose="02070309020205020404" pitchFamily="49" charset="0"/>
                <a:buChar char="o"/>
              </a:pPr>
              <a:r>
                <a:rPr lang="fr-FR" sz="1000" dirty="0">
                  <a:solidFill>
                    <a:srgbClr val="FF0000"/>
                  </a:solidFill>
                </a:rPr>
                <a:t>Phénylcétonurie </a:t>
              </a:r>
              <a:endParaRPr lang="fr-FR" sz="1000" dirty="0" smtClean="0">
                <a:solidFill>
                  <a:srgbClr val="FF0000"/>
                </a:solidFill>
              </a:endParaRPr>
            </a:p>
            <a:p>
              <a:pPr marL="177800" lvl="1"/>
              <a:r>
                <a:rPr lang="fr-FR" sz="1000" dirty="0">
                  <a:solidFill>
                    <a:srgbClr val="FF0000"/>
                  </a:solidFill>
                </a:rPr>
                <a:t> </a:t>
              </a:r>
              <a:r>
                <a:rPr lang="fr-FR" sz="1000" dirty="0" smtClean="0">
                  <a:solidFill>
                    <a:srgbClr val="FF0000"/>
                  </a:solidFill>
                </a:rPr>
                <a:t>  </a:t>
              </a:r>
              <a:r>
                <a:rPr lang="fr-FR" sz="1000" dirty="0" smtClean="0">
                  <a:solidFill>
                    <a:srgbClr val="FF0000"/>
                  </a:solidFill>
                </a:rPr>
                <a:t>(</a:t>
              </a:r>
              <a:r>
                <a:rPr lang="fr-FR" sz="1000" dirty="0" err="1">
                  <a:solidFill>
                    <a:srgbClr val="FF0000"/>
                  </a:solidFill>
                </a:rPr>
                <a:t>aspartasme</a:t>
              </a:r>
              <a:r>
                <a:rPr lang="fr-FR" sz="1000" dirty="0">
                  <a:solidFill>
                    <a:srgbClr val="FF0000"/>
                  </a:solidFill>
                </a:rPr>
                <a:t> dans </a:t>
              </a:r>
              <a:r>
                <a:rPr lang="fr-FR" sz="1000" dirty="0" err="1">
                  <a:solidFill>
                    <a:srgbClr val="FF0000"/>
                  </a:solidFill>
                </a:rPr>
                <a:t>cp</a:t>
              </a:r>
              <a:r>
                <a:rPr lang="fr-FR" sz="1000" dirty="0">
                  <a:solidFill>
                    <a:srgbClr val="FF0000"/>
                  </a:solidFill>
                </a:rPr>
                <a:t> de </a:t>
              </a:r>
              <a:r>
                <a:rPr lang="fr-FR" sz="1000" dirty="0" err="1">
                  <a:solidFill>
                    <a:srgbClr val="FF0000"/>
                  </a:solidFill>
                </a:rPr>
                <a:t>Zydis</a:t>
              </a:r>
              <a:r>
                <a:rPr lang="fr-FR" sz="1000" dirty="0">
                  <a:solidFill>
                    <a:srgbClr val="FF0000"/>
                  </a:solidFill>
                </a:rPr>
                <a:t>®)</a:t>
              </a:r>
              <a:endParaRPr lang="fr-CH" sz="1000" dirty="0">
                <a:solidFill>
                  <a:srgbClr val="FF0000"/>
                </a:solidFill>
              </a:endParaRPr>
            </a:p>
            <a:p>
              <a:pPr marL="285750" lvl="1" indent="-107950">
                <a:buFont typeface="Courier New" panose="02070309020205020404" pitchFamily="49" charset="0"/>
                <a:buChar char="o"/>
              </a:pPr>
              <a:r>
                <a:rPr lang="fr-FR" sz="1000" dirty="0">
                  <a:solidFill>
                    <a:srgbClr val="FF0000"/>
                  </a:solidFill>
                </a:rPr>
                <a:t>QTL</a:t>
              </a:r>
              <a:endParaRPr lang="fr-CH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8964488" y="249678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97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5516" y="764704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r-FR" dirty="0" smtClean="0"/>
              <a:t>L’ajout </a:t>
            </a:r>
            <a:r>
              <a:rPr lang="fr-FR" dirty="0"/>
              <a:t>de </a:t>
            </a:r>
            <a:r>
              <a:rPr lang="fr-FR" b="1" dirty="0"/>
              <a:t>sels de zinc</a:t>
            </a:r>
            <a:r>
              <a:rPr lang="fr-FR" dirty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pendant </a:t>
            </a:r>
            <a:r>
              <a:rPr lang="fr-FR" b="1" dirty="0">
                <a:solidFill>
                  <a:srgbClr val="FF0000"/>
                </a:solidFill>
              </a:rPr>
              <a:t>10-14 jours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permet de réduire:</a:t>
            </a:r>
            <a:endParaRPr lang="fr-CH" dirty="0"/>
          </a:p>
          <a:p>
            <a:pPr marL="814388" indent="-285750">
              <a:buFont typeface="Arial"/>
              <a:buChar char="•"/>
            </a:pPr>
            <a:r>
              <a:rPr lang="fr-FR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fr-FR" dirty="0">
                <a:sym typeface="Wingdings"/>
              </a:rPr>
              <a:t> </a:t>
            </a:r>
            <a:r>
              <a:rPr lang="fr-FR" dirty="0"/>
              <a:t>de </a:t>
            </a:r>
            <a:r>
              <a:rPr lang="fr-FR" dirty="0" smtClean="0"/>
              <a:t>25%</a:t>
            </a:r>
            <a:r>
              <a:rPr lang="fr-CH" dirty="0" smtClean="0"/>
              <a:t> la </a:t>
            </a:r>
            <a:r>
              <a:rPr lang="fr-FR" b="1" dirty="0" smtClean="0"/>
              <a:t>durée</a:t>
            </a:r>
            <a:r>
              <a:rPr lang="fr-FR" dirty="0" smtClean="0"/>
              <a:t> </a:t>
            </a:r>
            <a:r>
              <a:rPr lang="fr-FR" dirty="0"/>
              <a:t>des diarrhées </a:t>
            </a:r>
            <a:endParaRPr lang="fr-FR" dirty="0" smtClean="0"/>
          </a:p>
          <a:p>
            <a:pPr marL="814388" indent="-285750">
              <a:buFont typeface="Arial"/>
              <a:buChar char="•"/>
            </a:pPr>
            <a:r>
              <a:rPr lang="fr-FR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fr-CH" dirty="0"/>
              <a:t> de </a:t>
            </a:r>
            <a:r>
              <a:rPr lang="fr-CH" dirty="0" smtClean="0"/>
              <a:t>30% le </a:t>
            </a:r>
            <a:r>
              <a:rPr lang="fr-CH" b="1" dirty="0" smtClean="0"/>
              <a:t>volume</a:t>
            </a:r>
            <a:r>
              <a:rPr lang="fr-CH" dirty="0" smtClean="0"/>
              <a:t> </a:t>
            </a:r>
            <a:r>
              <a:rPr lang="fr-CH" dirty="0"/>
              <a:t>des diarrhées </a:t>
            </a:r>
            <a:endParaRPr lang="fr-CH" dirty="0" smtClean="0"/>
          </a:p>
          <a:p>
            <a:pPr marL="814388" indent="-285750">
              <a:buFont typeface="Arial"/>
              <a:buChar char="•"/>
            </a:pPr>
            <a:r>
              <a:rPr lang="fr-FR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fr-CH" dirty="0"/>
              <a:t> de </a:t>
            </a:r>
            <a:r>
              <a:rPr lang="fr-CH" dirty="0" smtClean="0"/>
              <a:t>25% les </a:t>
            </a:r>
            <a:r>
              <a:rPr lang="fr-CH" b="1" dirty="0" smtClean="0"/>
              <a:t>hospitalisations</a:t>
            </a:r>
            <a:endParaRPr lang="fr-CH" sz="12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4"/>
          <p:cNvSpPr/>
          <p:nvPr/>
        </p:nvSpPr>
        <p:spPr>
          <a:xfrm>
            <a:off x="41927" y="0"/>
            <a:ext cx="28705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/>
              <a:t>RÔLE DU ZINC</a:t>
            </a:r>
            <a:endParaRPr lang="fr-CH" sz="3600" dirty="0"/>
          </a:p>
        </p:txBody>
      </p:sp>
      <p:sp>
        <p:nvSpPr>
          <p:cNvPr id="8" name="Rectangle 7"/>
          <p:cNvSpPr/>
          <p:nvPr/>
        </p:nvSpPr>
        <p:spPr>
          <a:xfrm>
            <a:off x="179512" y="2338432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b="1" u="sng" dirty="0" smtClean="0"/>
              <a:t>Posologies </a:t>
            </a:r>
            <a:r>
              <a:rPr lang="fr-CH" b="1" u="sng" dirty="0"/>
              <a:t>en Zinc</a:t>
            </a:r>
            <a:r>
              <a:rPr lang="fr-CH" dirty="0"/>
              <a:t>:</a:t>
            </a:r>
            <a:r>
              <a:rPr lang="fr-CH" sz="1200" dirty="0"/>
              <a:t> </a:t>
            </a:r>
            <a:endParaRPr lang="fr-CH" dirty="0"/>
          </a:p>
          <a:p>
            <a:r>
              <a:rPr lang="fr-CH" dirty="0" smtClean="0"/>
              <a:t>Absorbé que sous la </a:t>
            </a:r>
            <a:r>
              <a:rPr lang="fr-CH" dirty="0"/>
              <a:t>forme de </a:t>
            </a:r>
            <a:r>
              <a:rPr lang="fr-CH" u="sng" dirty="0"/>
              <a:t>sels de zinc</a:t>
            </a:r>
            <a:r>
              <a:rPr lang="fr-CH" dirty="0"/>
              <a:t> </a:t>
            </a:r>
            <a:r>
              <a:rPr lang="fr-CH" dirty="0" smtClean="0">
                <a:sym typeface="Wingdings"/>
              </a:rPr>
              <a:t></a:t>
            </a:r>
            <a:r>
              <a:rPr lang="fr-CH" dirty="0" smtClean="0"/>
              <a:t> </a:t>
            </a:r>
            <a:r>
              <a:rPr lang="fr-CH" b="1" dirty="0" err="1" smtClean="0"/>
              <a:t>ZinCfant</a:t>
            </a:r>
            <a:r>
              <a:rPr lang="fr-CH" b="1" dirty="0" smtClean="0"/>
              <a:t>®</a:t>
            </a:r>
            <a:endParaRPr lang="fr-CH" sz="2800" dirty="0"/>
          </a:p>
          <a:p>
            <a:pPr marL="811213" lvl="2" indent="-285750">
              <a:buFont typeface="Arial"/>
              <a:buChar char="•"/>
            </a:pPr>
            <a:r>
              <a:rPr lang="fr-FR" dirty="0"/>
              <a:t> 0-6 mois: 10 mg/j**</a:t>
            </a:r>
            <a:endParaRPr lang="fr-CH" dirty="0"/>
          </a:p>
          <a:p>
            <a:pPr marL="811213" lvl="2" indent="-285750">
              <a:buFont typeface="Arial"/>
              <a:buChar char="•"/>
            </a:pPr>
            <a:r>
              <a:rPr lang="fr-FR" dirty="0"/>
              <a:t>&gt; 6 mois: 20 mg/j</a:t>
            </a:r>
            <a:r>
              <a:rPr lang="fr-FR" dirty="0" smtClean="0"/>
              <a:t>**</a:t>
            </a:r>
          </a:p>
          <a:p>
            <a:pPr marL="525463" lvl="2"/>
            <a:r>
              <a:rPr lang="fr-CH" sz="1200" dirty="0"/>
              <a:t>	</a:t>
            </a:r>
            <a:endParaRPr lang="fr-CH" dirty="0"/>
          </a:p>
          <a:p>
            <a:r>
              <a:rPr lang="fr-CH" sz="1200" dirty="0" smtClean="0"/>
              <a:t>** Pas </a:t>
            </a:r>
            <a:r>
              <a:rPr lang="fr-CH" sz="1200" dirty="0"/>
              <a:t>d’avantages à donner des dose plus hautes</a:t>
            </a:r>
            <a:r>
              <a:rPr lang="fr-CH" sz="1200" dirty="0" smtClean="0"/>
              <a:t>. </a:t>
            </a:r>
            <a:endParaRPr lang="fr-CH" sz="12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1763942" y="4624784"/>
            <a:ext cx="6480212" cy="1828552"/>
            <a:chOff x="1763942" y="4221088"/>
            <a:chExt cx="6480212" cy="1828552"/>
          </a:xfrm>
        </p:grpSpPr>
        <p:grpSp>
          <p:nvGrpSpPr>
            <p:cNvPr id="3" name="Groupe 2"/>
            <p:cNvGrpSpPr/>
            <p:nvPr/>
          </p:nvGrpSpPr>
          <p:grpSpPr>
            <a:xfrm>
              <a:off x="1763942" y="4221088"/>
              <a:ext cx="6480212" cy="1828552"/>
              <a:chOff x="1477213" y="4941168"/>
              <a:chExt cx="6480212" cy="1828552"/>
            </a:xfrm>
          </p:grpSpPr>
          <p:pic>
            <p:nvPicPr>
              <p:cNvPr id="6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77213" y="6453336"/>
                <a:ext cx="6480212" cy="316384"/>
              </a:xfrm>
              <a:prstGeom prst="rect">
                <a:avLst/>
              </a:prstGeom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3"/>
              <a:srcRect b="5850"/>
              <a:stretch/>
            </p:blipFill>
            <p:spPr>
              <a:xfrm>
                <a:off x="2125285" y="4941168"/>
                <a:ext cx="4248472" cy="1512168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3866778" y="4725144"/>
              <a:ext cx="2145382" cy="185291"/>
            </a:xfrm>
            <a:custGeom>
              <a:avLst/>
              <a:gdLst>
                <a:gd name="connsiteX0" fmla="*/ 0 w 2088232"/>
                <a:gd name="connsiteY0" fmla="*/ 0 h 144016"/>
                <a:gd name="connsiteX1" fmla="*/ 2088232 w 2088232"/>
                <a:gd name="connsiteY1" fmla="*/ 0 h 144016"/>
                <a:gd name="connsiteX2" fmla="*/ 2088232 w 2088232"/>
                <a:gd name="connsiteY2" fmla="*/ 144016 h 144016"/>
                <a:gd name="connsiteX3" fmla="*/ 0 w 2088232"/>
                <a:gd name="connsiteY3" fmla="*/ 144016 h 144016"/>
                <a:gd name="connsiteX4" fmla="*/ 0 w 2088232"/>
                <a:gd name="connsiteY4" fmla="*/ 0 h 144016"/>
                <a:gd name="connsiteX0" fmla="*/ 28575 w 2116807"/>
                <a:gd name="connsiteY0" fmla="*/ 0 h 175766"/>
                <a:gd name="connsiteX1" fmla="*/ 2116807 w 2116807"/>
                <a:gd name="connsiteY1" fmla="*/ 0 h 175766"/>
                <a:gd name="connsiteX2" fmla="*/ 2116807 w 2116807"/>
                <a:gd name="connsiteY2" fmla="*/ 144016 h 175766"/>
                <a:gd name="connsiteX3" fmla="*/ 0 w 2116807"/>
                <a:gd name="connsiteY3" fmla="*/ 175766 h 175766"/>
                <a:gd name="connsiteX4" fmla="*/ 28575 w 2116807"/>
                <a:gd name="connsiteY4" fmla="*/ 0 h 175766"/>
                <a:gd name="connsiteX0" fmla="*/ 0 w 2126332"/>
                <a:gd name="connsiteY0" fmla="*/ 0 h 185291"/>
                <a:gd name="connsiteX1" fmla="*/ 2126332 w 2126332"/>
                <a:gd name="connsiteY1" fmla="*/ 9525 h 185291"/>
                <a:gd name="connsiteX2" fmla="*/ 2126332 w 2126332"/>
                <a:gd name="connsiteY2" fmla="*/ 153541 h 185291"/>
                <a:gd name="connsiteX3" fmla="*/ 9525 w 2126332"/>
                <a:gd name="connsiteY3" fmla="*/ 185291 h 185291"/>
                <a:gd name="connsiteX4" fmla="*/ 0 w 2126332"/>
                <a:gd name="connsiteY4" fmla="*/ 0 h 185291"/>
                <a:gd name="connsiteX0" fmla="*/ 0 w 2142207"/>
                <a:gd name="connsiteY0" fmla="*/ 0 h 185291"/>
                <a:gd name="connsiteX1" fmla="*/ 2126332 w 2142207"/>
                <a:gd name="connsiteY1" fmla="*/ 9525 h 185291"/>
                <a:gd name="connsiteX2" fmla="*/ 2142207 w 2142207"/>
                <a:gd name="connsiteY2" fmla="*/ 182116 h 185291"/>
                <a:gd name="connsiteX3" fmla="*/ 9525 w 2142207"/>
                <a:gd name="connsiteY3" fmla="*/ 185291 h 185291"/>
                <a:gd name="connsiteX4" fmla="*/ 0 w 2142207"/>
                <a:gd name="connsiteY4" fmla="*/ 0 h 185291"/>
                <a:gd name="connsiteX0" fmla="*/ 0 w 2145382"/>
                <a:gd name="connsiteY0" fmla="*/ 0 h 185291"/>
                <a:gd name="connsiteX1" fmla="*/ 2145382 w 2145382"/>
                <a:gd name="connsiteY1" fmla="*/ 9525 h 185291"/>
                <a:gd name="connsiteX2" fmla="*/ 2142207 w 2145382"/>
                <a:gd name="connsiteY2" fmla="*/ 182116 h 185291"/>
                <a:gd name="connsiteX3" fmla="*/ 9525 w 2145382"/>
                <a:gd name="connsiteY3" fmla="*/ 185291 h 185291"/>
                <a:gd name="connsiteX4" fmla="*/ 0 w 2145382"/>
                <a:gd name="connsiteY4" fmla="*/ 0 h 18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5382" h="185291">
                  <a:moveTo>
                    <a:pt x="0" y="0"/>
                  </a:moveTo>
                  <a:lnTo>
                    <a:pt x="2145382" y="9525"/>
                  </a:lnTo>
                  <a:cubicBezTo>
                    <a:pt x="2144324" y="67055"/>
                    <a:pt x="2143265" y="124586"/>
                    <a:pt x="2142207" y="182116"/>
                  </a:cubicBezTo>
                  <a:lnTo>
                    <a:pt x="9525" y="185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81425" y="5052070"/>
              <a:ext cx="1447589" cy="186655"/>
            </a:xfrm>
            <a:custGeom>
              <a:avLst/>
              <a:gdLst>
                <a:gd name="connsiteX0" fmla="*/ 0 w 1476164"/>
                <a:gd name="connsiteY0" fmla="*/ 0 h 186655"/>
                <a:gd name="connsiteX1" fmla="*/ 1476164 w 1476164"/>
                <a:gd name="connsiteY1" fmla="*/ 0 h 186655"/>
                <a:gd name="connsiteX2" fmla="*/ 1476164 w 1476164"/>
                <a:gd name="connsiteY2" fmla="*/ 186655 h 186655"/>
                <a:gd name="connsiteX3" fmla="*/ 0 w 1476164"/>
                <a:gd name="connsiteY3" fmla="*/ 186655 h 186655"/>
                <a:gd name="connsiteX4" fmla="*/ 0 w 1476164"/>
                <a:gd name="connsiteY4" fmla="*/ 0 h 186655"/>
                <a:gd name="connsiteX0" fmla="*/ 0 w 1476164"/>
                <a:gd name="connsiteY0" fmla="*/ 0 h 186655"/>
                <a:gd name="connsiteX1" fmla="*/ 1476164 w 1476164"/>
                <a:gd name="connsiteY1" fmla="*/ 0 h 186655"/>
                <a:gd name="connsiteX2" fmla="*/ 1476164 w 1476164"/>
                <a:gd name="connsiteY2" fmla="*/ 186655 h 186655"/>
                <a:gd name="connsiteX3" fmla="*/ 28575 w 1476164"/>
                <a:gd name="connsiteY3" fmla="*/ 183480 h 186655"/>
                <a:gd name="connsiteX4" fmla="*/ 0 w 1476164"/>
                <a:gd name="connsiteY4" fmla="*/ 0 h 186655"/>
                <a:gd name="connsiteX0" fmla="*/ 0 w 1447589"/>
                <a:gd name="connsiteY0" fmla="*/ 3175 h 186655"/>
                <a:gd name="connsiteX1" fmla="*/ 1447589 w 1447589"/>
                <a:gd name="connsiteY1" fmla="*/ 0 h 186655"/>
                <a:gd name="connsiteX2" fmla="*/ 1447589 w 1447589"/>
                <a:gd name="connsiteY2" fmla="*/ 186655 h 186655"/>
                <a:gd name="connsiteX3" fmla="*/ 0 w 1447589"/>
                <a:gd name="connsiteY3" fmla="*/ 183480 h 186655"/>
                <a:gd name="connsiteX4" fmla="*/ 0 w 1447589"/>
                <a:gd name="connsiteY4" fmla="*/ 3175 h 18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7589" h="186655">
                  <a:moveTo>
                    <a:pt x="0" y="3175"/>
                  </a:moveTo>
                  <a:lnTo>
                    <a:pt x="1447589" y="0"/>
                  </a:lnTo>
                  <a:lnTo>
                    <a:pt x="1447589" y="186655"/>
                  </a:lnTo>
                  <a:lnTo>
                    <a:pt x="0" y="183480"/>
                  </a:lnTo>
                  <a:lnTo>
                    <a:pt x="0" y="3175"/>
                  </a:ln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587995" y="4440118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 smtClean="0"/>
              <a:t>Mais….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71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uiExpand="1" build="p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829" y="4342841"/>
            <a:ext cx="5899508" cy="2880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90460" y="-13142"/>
            <a:ext cx="34347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 smtClean="0"/>
              <a:t>PROBIOTIQUES</a:t>
            </a:r>
            <a:endParaRPr lang="fr-CH" sz="4000" dirty="0"/>
          </a:p>
        </p:txBody>
      </p:sp>
      <p:sp>
        <p:nvSpPr>
          <p:cNvPr id="2" name="Rectangle 1"/>
          <p:cNvSpPr/>
          <p:nvPr/>
        </p:nvSpPr>
        <p:spPr>
          <a:xfrm>
            <a:off x="90460" y="4863124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250" lvl="2" indent="-285750">
              <a:buFont typeface="Arial"/>
              <a:buChar char="•"/>
            </a:pPr>
            <a:r>
              <a:rPr lang="fr-FR" sz="2400" dirty="0" err="1" smtClean="0"/>
              <a:t>Pro-biotiques</a:t>
            </a:r>
            <a:r>
              <a:rPr lang="fr-FR" sz="2400" dirty="0" smtClean="0"/>
              <a:t> recommandés:</a:t>
            </a:r>
            <a:endParaRPr lang="fr-FR" sz="2400" dirty="0"/>
          </a:p>
          <a:p>
            <a:pPr marL="1081088" lvl="3" indent="-285750">
              <a:buFont typeface="Courier New"/>
              <a:buChar char="o"/>
            </a:pPr>
            <a:r>
              <a:rPr lang="fr-FR" sz="2400" b="1" dirty="0" err="1"/>
              <a:t>Perenterol</a:t>
            </a:r>
            <a:r>
              <a:rPr lang="fr-FR" sz="2400" b="1" dirty="0"/>
              <a:t>® </a:t>
            </a:r>
            <a:r>
              <a:rPr lang="fr-FR" sz="2400" dirty="0"/>
              <a:t>(Saccharomyces </a:t>
            </a:r>
            <a:r>
              <a:rPr lang="fr-FR" sz="2400" dirty="0" err="1"/>
              <a:t>boulardii</a:t>
            </a:r>
            <a:r>
              <a:rPr lang="fr-FR" sz="2400" dirty="0"/>
              <a:t>)</a:t>
            </a:r>
          </a:p>
          <a:p>
            <a:pPr marL="1081088" lvl="3" indent="-285750">
              <a:buFont typeface="Courier New"/>
              <a:buChar char="o"/>
            </a:pPr>
            <a:r>
              <a:rPr lang="fr-FR" sz="2400" b="1" dirty="0" err="1"/>
              <a:t>Infloran</a:t>
            </a:r>
            <a:r>
              <a:rPr lang="fr-FR" sz="2400" b="1" dirty="0"/>
              <a:t>®</a:t>
            </a:r>
            <a:r>
              <a:rPr lang="fr-FR" sz="2400" dirty="0"/>
              <a:t> (</a:t>
            </a:r>
            <a:r>
              <a:rPr lang="fr-FR" sz="2400" dirty="0" smtClean="0"/>
              <a:t>Lactobacillus </a:t>
            </a:r>
            <a:r>
              <a:rPr lang="fr-FR" sz="2400" dirty="0" err="1" smtClean="0"/>
              <a:t>Rhamnosus</a:t>
            </a:r>
            <a:r>
              <a:rPr lang="fr-FR" sz="2400" dirty="0" smtClean="0"/>
              <a:t>) </a:t>
            </a:r>
            <a:r>
              <a:rPr lang="fr-FR" sz="2400" dirty="0"/>
              <a:t>&gt; </a:t>
            </a:r>
            <a:r>
              <a:rPr lang="fr-FR" sz="2400" dirty="0" smtClean="0"/>
              <a:t>10</a:t>
            </a:r>
            <a:r>
              <a:rPr lang="fr-FR" sz="2400" baseline="30000" dirty="0" smtClean="0">
                <a:solidFill>
                  <a:srgbClr val="FF0000"/>
                </a:solidFill>
              </a:rPr>
              <a:t>11 </a:t>
            </a:r>
            <a:r>
              <a:rPr lang="fr-FR" sz="2400" dirty="0" smtClean="0"/>
              <a:t>CFU</a:t>
            </a:r>
            <a:r>
              <a:rPr lang="fr-FR" sz="2400" dirty="0"/>
              <a:t>/48h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836712"/>
            <a:ext cx="4915644" cy="3650145"/>
          </a:xfrm>
          <a:prstGeom prst="rect">
            <a:avLst/>
          </a:prstGeom>
        </p:spPr>
      </p:pic>
      <p:sp>
        <p:nvSpPr>
          <p:cNvPr id="8" name="Rectangle 8"/>
          <p:cNvSpPr/>
          <p:nvPr/>
        </p:nvSpPr>
        <p:spPr>
          <a:xfrm>
            <a:off x="4139952" y="1628800"/>
            <a:ext cx="1656184" cy="185291"/>
          </a:xfrm>
          <a:custGeom>
            <a:avLst/>
            <a:gdLst>
              <a:gd name="connsiteX0" fmla="*/ 0 w 2088232"/>
              <a:gd name="connsiteY0" fmla="*/ 0 h 144016"/>
              <a:gd name="connsiteX1" fmla="*/ 2088232 w 2088232"/>
              <a:gd name="connsiteY1" fmla="*/ 0 h 144016"/>
              <a:gd name="connsiteX2" fmla="*/ 2088232 w 2088232"/>
              <a:gd name="connsiteY2" fmla="*/ 144016 h 144016"/>
              <a:gd name="connsiteX3" fmla="*/ 0 w 2088232"/>
              <a:gd name="connsiteY3" fmla="*/ 144016 h 144016"/>
              <a:gd name="connsiteX4" fmla="*/ 0 w 2088232"/>
              <a:gd name="connsiteY4" fmla="*/ 0 h 144016"/>
              <a:gd name="connsiteX0" fmla="*/ 28575 w 2116807"/>
              <a:gd name="connsiteY0" fmla="*/ 0 h 175766"/>
              <a:gd name="connsiteX1" fmla="*/ 2116807 w 2116807"/>
              <a:gd name="connsiteY1" fmla="*/ 0 h 175766"/>
              <a:gd name="connsiteX2" fmla="*/ 2116807 w 2116807"/>
              <a:gd name="connsiteY2" fmla="*/ 144016 h 175766"/>
              <a:gd name="connsiteX3" fmla="*/ 0 w 2116807"/>
              <a:gd name="connsiteY3" fmla="*/ 175766 h 175766"/>
              <a:gd name="connsiteX4" fmla="*/ 28575 w 2116807"/>
              <a:gd name="connsiteY4" fmla="*/ 0 h 175766"/>
              <a:gd name="connsiteX0" fmla="*/ 0 w 2126332"/>
              <a:gd name="connsiteY0" fmla="*/ 0 h 185291"/>
              <a:gd name="connsiteX1" fmla="*/ 2126332 w 2126332"/>
              <a:gd name="connsiteY1" fmla="*/ 9525 h 185291"/>
              <a:gd name="connsiteX2" fmla="*/ 2126332 w 2126332"/>
              <a:gd name="connsiteY2" fmla="*/ 153541 h 185291"/>
              <a:gd name="connsiteX3" fmla="*/ 9525 w 2126332"/>
              <a:gd name="connsiteY3" fmla="*/ 185291 h 185291"/>
              <a:gd name="connsiteX4" fmla="*/ 0 w 2126332"/>
              <a:gd name="connsiteY4" fmla="*/ 0 h 185291"/>
              <a:gd name="connsiteX0" fmla="*/ 0 w 2142207"/>
              <a:gd name="connsiteY0" fmla="*/ 0 h 185291"/>
              <a:gd name="connsiteX1" fmla="*/ 2126332 w 2142207"/>
              <a:gd name="connsiteY1" fmla="*/ 9525 h 185291"/>
              <a:gd name="connsiteX2" fmla="*/ 2142207 w 2142207"/>
              <a:gd name="connsiteY2" fmla="*/ 182116 h 185291"/>
              <a:gd name="connsiteX3" fmla="*/ 9525 w 2142207"/>
              <a:gd name="connsiteY3" fmla="*/ 185291 h 185291"/>
              <a:gd name="connsiteX4" fmla="*/ 0 w 2142207"/>
              <a:gd name="connsiteY4" fmla="*/ 0 h 185291"/>
              <a:gd name="connsiteX0" fmla="*/ 0 w 2145382"/>
              <a:gd name="connsiteY0" fmla="*/ 0 h 185291"/>
              <a:gd name="connsiteX1" fmla="*/ 2145382 w 2145382"/>
              <a:gd name="connsiteY1" fmla="*/ 9525 h 185291"/>
              <a:gd name="connsiteX2" fmla="*/ 2142207 w 2145382"/>
              <a:gd name="connsiteY2" fmla="*/ 182116 h 185291"/>
              <a:gd name="connsiteX3" fmla="*/ 9525 w 2145382"/>
              <a:gd name="connsiteY3" fmla="*/ 185291 h 185291"/>
              <a:gd name="connsiteX4" fmla="*/ 0 w 2145382"/>
              <a:gd name="connsiteY4" fmla="*/ 0 h 18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5382" h="185291">
                <a:moveTo>
                  <a:pt x="0" y="0"/>
                </a:moveTo>
                <a:lnTo>
                  <a:pt x="2145382" y="9525"/>
                </a:lnTo>
                <a:cubicBezTo>
                  <a:pt x="2144324" y="67055"/>
                  <a:pt x="2143265" y="124586"/>
                  <a:pt x="2142207" y="182116"/>
                </a:cubicBezTo>
                <a:lnTo>
                  <a:pt x="9525" y="185291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822662" y="3861048"/>
            <a:ext cx="2757450" cy="185291"/>
          </a:xfrm>
          <a:custGeom>
            <a:avLst/>
            <a:gdLst>
              <a:gd name="connsiteX0" fmla="*/ 0 w 2088232"/>
              <a:gd name="connsiteY0" fmla="*/ 0 h 144016"/>
              <a:gd name="connsiteX1" fmla="*/ 2088232 w 2088232"/>
              <a:gd name="connsiteY1" fmla="*/ 0 h 144016"/>
              <a:gd name="connsiteX2" fmla="*/ 2088232 w 2088232"/>
              <a:gd name="connsiteY2" fmla="*/ 144016 h 144016"/>
              <a:gd name="connsiteX3" fmla="*/ 0 w 2088232"/>
              <a:gd name="connsiteY3" fmla="*/ 144016 h 144016"/>
              <a:gd name="connsiteX4" fmla="*/ 0 w 2088232"/>
              <a:gd name="connsiteY4" fmla="*/ 0 h 144016"/>
              <a:gd name="connsiteX0" fmla="*/ 28575 w 2116807"/>
              <a:gd name="connsiteY0" fmla="*/ 0 h 175766"/>
              <a:gd name="connsiteX1" fmla="*/ 2116807 w 2116807"/>
              <a:gd name="connsiteY1" fmla="*/ 0 h 175766"/>
              <a:gd name="connsiteX2" fmla="*/ 2116807 w 2116807"/>
              <a:gd name="connsiteY2" fmla="*/ 144016 h 175766"/>
              <a:gd name="connsiteX3" fmla="*/ 0 w 2116807"/>
              <a:gd name="connsiteY3" fmla="*/ 175766 h 175766"/>
              <a:gd name="connsiteX4" fmla="*/ 28575 w 2116807"/>
              <a:gd name="connsiteY4" fmla="*/ 0 h 175766"/>
              <a:gd name="connsiteX0" fmla="*/ 0 w 2126332"/>
              <a:gd name="connsiteY0" fmla="*/ 0 h 185291"/>
              <a:gd name="connsiteX1" fmla="*/ 2126332 w 2126332"/>
              <a:gd name="connsiteY1" fmla="*/ 9525 h 185291"/>
              <a:gd name="connsiteX2" fmla="*/ 2126332 w 2126332"/>
              <a:gd name="connsiteY2" fmla="*/ 153541 h 185291"/>
              <a:gd name="connsiteX3" fmla="*/ 9525 w 2126332"/>
              <a:gd name="connsiteY3" fmla="*/ 185291 h 185291"/>
              <a:gd name="connsiteX4" fmla="*/ 0 w 2126332"/>
              <a:gd name="connsiteY4" fmla="*/ 0 h 185291"/>
              <a:gd name="connsiteX0" fmla="*/ 0 w 2142207"/>
              <a:gd name="connsiteY0" fmla="*/ 0 h 185291"/>
              <a:gd name="connsiteX1" fmla="*/ 2126332 w 2142207"/>
              <a:gd name="connsiteY1" fmla="*/ 9525 h 185291"/>
              <a:gd name="connsiteX2" fmla="*/ 2142207 w 2142207"/>
              <a:gd name="connsiteY2" fmla="*/ 182116 h 185291"/>
              <a:gd name="connsiteX3" fmla="*/ 9525 w 2142207"/>
              <a:gd name="connsiteY3" fmla="*/ 185291 h 185291"/>
              <a:gd name="connsiteX4" fmla="*/ 0 w 2142207"/>
              <a:gd name="connsiteY4" fmla="*/ 0 h 185291"/>
              <a:gd name="connsiteX0" fmla="*/ 0 w 2145382"/>
              <a:gd name="connsiteY0" fmla="*/ 0 h 185291"/>
              <a:gd name="connsiteX1" fmla="*/ 2145382 w 2145382"/>
              <a:gd name="connsiteY1" fmla="*/ 9525 h 185291"/>
              <a:gd name="connsiteX2" fmla="*/ 2142207 w 2145382"/>
              <a:gd name="connsiteY2" fmla="*/ 182116 h 185291"/>
              <a:gd name="connsiteX3" fmla="*/ 9525 w 2145382"/>
              <a:gd name="connsiteY3" fmla="*/ 185291 h 185291"/>
              <a:gd name="connsiteX4" fmla="*/ 0 w 2145382"/>
              <a:gd name="connsiteY4" fmla="*/ 0 h 18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5382" h="185291">
                <a:moveTo>
                  <a:pt x="0" y="0"/>
                </a:moveTo>
                <a:lnTo>
                  <a:pt x="2145382" y="9525"/>
                </a:lnTo>
                <a:cubicBezTo>
                  <a:pt x="2144324" y="67055"/>
                  <a:pt x="2143265" y="124586"/>
                  <a:pt x="2142207" y="182116"/>
                </a:cubicBezTo>
                <a:lnTo>
                  <a:pt x="9525" y="185291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410528" y="179348"/>
            <a:ext cx="2181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= </a:t>
            </a:r>
            <a:r>
              <a:rPr lang="fr-FR" dirty="0"/>
              <a:t>organismes </a:t>
            </a:r>
            <a:r>
              <a:rPr lang="fr-FR" dirty="0" smtClean="0"/>
              <a:t>vivants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974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1916832"/>
            <a:ext cx="8280920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fr-FR" sz="2800" dirty="0" smtClean="0"/>
              <a:t>Le </a:t>
            </a:r>
            <a:r>
              <a:rPr lang="fr-FR" sz="2800" b="1" dirty="0">
                <a:solidFill>
                  <a:srgbClr val="FF0000"/>
                </a:solidFill>
              </a:rPr>
              <a:t>R</a:t>
            </a:r>
            <a:r>
              <a:rPr lang="fr-FR" sz="2800" b="1" dirty="0" smtClean="0">
                <a:solidFill>
                  <a:srgbClr val="FF0000"/>
                </a:solidFill>
              </a:rPr>
              <a:t>otavirus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2800" dirty="0"/>
              <a:t>est le germe qui </a:t>
            </a:r>
            <a:r>
              <a:rPr lang="fr-FR" sz="2800" dirty="0" smtClean="0"/>
              <a:t>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Fait </a:t>
            </a:r>
            <a:r>
              <a:rPr lang="fr-FR" sz="2800" dirty="0"/>
              <a:t>les gastro </a:t>
            </a:r>
            <a:r>
              <a:rPr lang="fr-FR" sz="2800" b="1" dirty="0">
                <a:solidFill>
                  <a:srgbClr val="FF0000"/>
                </a:solidFill>
              </a:rPr>
              <a:t>les plus </a:t>
            </a:r>
            <a:r>
              <a:rPr lang="fr-FR" sz="2800" b="1" dirty="0" smtClean="0">
                <a:solidFill>
                  <a:srgbClr val="FF0000"/>
                </a:solidFill>
              </a:rPr>
              <a:t>sévères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sz="2800" dirty="0"/>
              <a:t>E</a:t>
            </a:r>
            <a:r>
              <a:rPr lang="fr-FR" sz="2800" dirty="0" smtClean="0"/>
              <a:t>st responsable d’</a:t>
            </a:r>
            <a:r>
              <a:rPr lang="fr-FR" sz="2800" baseline="30000" dirty="0" smtClean="0"/>
              <a:t>1</a:t>
            </a:r>
            <a:r>
              <a:rPr lang="fr-FR" sz="2800" dirty="0" smtClean="0"/>
              <a:t>/</a:t>
            </a:r>
            <a:r>
              <a:rPr lang="fr-FR" sz="2800" baseline="-25000" dirty="0" smtClean="0"/>
              <a:t>3</a:t>
            </a:r>
            <a:r>
              <a:rPr lang="fr-FR" sz="2800" dirty="0" smtClean="0"/>
              <a:t> des hospitalisations pour GEA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21326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33480"/>
            <a:ext cx="3478216" cy="12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g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20970"/>
            <a:ext cx="6214213" cy="435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66377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35996" y="6351131"/>
            <a:ext cx="309634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000" b="0" i="1" u="none" strike="noStrike" cap="none" normalizeH="0" baseline="0" dirty="0" smtClean="0">
                <a:ln>
                  <a:noFill/>
                </a:ln>
                <a:solidFill>
                  <a:srgbClr val="131413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       PEDIATRICS, 2017, Volume 140, number 3, p.1</a:t>
            </a:r>
            <a:endParaRPr kumimoji="0" lang="fr-CH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95936" y="2441793"/>
            <a:ext cx="417646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Protocole </a:t>
            </a: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Diminution de 40% des perfusion pour GEA</a:t>
            </a:r>
            <a:endParaRPr kumimoji="0" lang="fr-FR" alt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-3759" y="-26283"/>
            <a:ext cx="59986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sz="4000" b="1" dirty="0" smtClean="0"/>
              <a:t>PROTOCOLE GEA –UTILE?</a:t>
            </a:r>
            <a:endParaRPr lang="fr-CH" sz="4000" dirty="0"/>
          </a:p>
        </p:txBody>
      </p:sp>
    </p:spTree>
    <p:extLst>
      <p:ext uri="{BB962C8B-B14F-4D97-AF65-F5344CB8AC3E}">
        <p14:creationId xmlns:p14="http://schemas.microsoft.com/office/powerpoint/2010/main" val="286894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1"/>
            <a:ext cx="6583064" cy="674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1" t="8111" r="20334" b="8000"/>
          <a:stretch/>
        </p:blipFill>
        <p:spPr bwMode="auto">
          <a:xfrm>
            <a:off x="2267744" y="188640"/>
            <a:ext cx="4608512" cy="49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987824" y="5169186"/>
            <a:ext cx="27767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6600" dirty="0" smtClean="0">
                <a:latin typeface="Harlow Solid Italic" panose="04030604020F02020D02" pitchFamily="82" charset="0"/>
              </a:rPr>
              <a:t>Merci !</a:t>
            </a:r>
            <a:endParaRPr lang="fr-FR" sz="6600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96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1640" y="1628800"/>
            <a:ext cx="6480720" cy="30243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Rectangle 1"/>
          <p:cNvSpPr/>
          <p:nvPr/>
        </p:nvSpPr>
        <p:spPr>
          <a:xfrm>
            <a:off x="2521678" y="2132856"/>
            <a:ext cx="421904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 smtClean="0"/>
              <a:t>SIGNES CLINIQUES </a:t>
            </a:r>
          </a:p>
          <a:p>
            <a:pPr algn="ctr"/>
            <a:r>
              <a:rPr lang="fr-FR" sz="4000" b="1" dirty="0" smtClean="0"/>
              <a:t>DE </a:t>
            </a:r>
          </a:p>
          <a:p>
            <a:pPr algn="ctr"/>
            <a:r>
              <a:rPr lang="fr-FR" sz="4000" b="1" dirty="0" smtClean="0"/>
              <a:t>DESHYDRATATION</a:t>
            </a:r>
            <a:endParaRPr lang="fr-CH" sz="4000" dirty="0"/>
          </a:p>
        </p:txBody>
      </p:sp>
    </p:spTree>
    <p:extLst>
      <p:ext uri="{BB962C8B-B14F-4D97-AF65-F5344CB8AC3E}">
        <p14:creationId xmlns:p14="http://schemas.microsoft.com/office/powerpoint/2010/main" val="16973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4" t="21057" r="7319" b="7257"/>
          <a:stretch/>
        </p:blipFill>
        <p:spPr bwMode="auto">
          <a:xfrm>
            <a:off x="6783169" y="4853694"/>
            <a:ext cx="1533247" cy="188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555776" y="1008444"/>
            <a:ext cx="4104455" cy="4454203"/>
            <a:chOff x="2555776" y="392224"/>
            <a:chExt cx="4104455" cy="4454203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92224"/>
              <a:ext cx="4009628" cy="376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764299" y="3803469"/>
              <a:ext cx="199965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H" sz="1000" dirty="0" smtClean="0"/>
                <a:t>-Soif</a:t>
              </a:r>
              <a:endParaRPr lang="fr-CH" sz="1000" dirty="0"/>
            </a:p>
            <a:p>
              <a:r>
                <a:rPr lang="fr-CH" sz="1000" dirty="0" smtClean="0"/>
                <a:t>-Muqueuses </a:t>
              </a:r>
              <a:r>
                <a:rPr lang="fr-CH" sz="1000" dirty="0"/>
                <a:t>sèches</a:t>
              </a:r>
            </a:p>
            <a:p>
              <a:r>
                <a:rPr lang="fr-CH" sz="1000" dirty="0" smtClean="0"/>
                <a:t>-Hypotonie </a:t>
              </a:r>
              <a:r>
                <a:rPr lang="fr-CH" sz="1000" dirty="0"/>
                <a:t>des globes oculaires</a:t>
              </a:r>
            </a:p>
            <a:p>
              <a:r>
                <a:rPr lang="fr-CH" sz="1000" dirty="0" smtClean="0"/>
                <a:t>-Trouble </a:t>
              </a:r>
              <a:r>
                <a:rPr lang="fr-CH" sz="1000" dirty="0"/>
                <a:t>de </a:t>
              </a:r>
              <a:r>
                <a:rPr lang="fr-CH" sz="1000" dirty="0" smtClean="0"/>
                <a:t>la conscience 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4860032" y="3676876"/>
              <a:ext cx="1800199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fr-CH" sz="1000" dirty="0" smtClean="0"/>
            </a:p>
            <a:p>
              <a:r>
                <a:rPr lang="fr-CH" sz="1000" dirty="0" smtClean="0"/>
                <a:t>-</a:t>
              </a:r>
              <a:r>
                <a:rPr lang="fr-CH" sz="1000" dirty="0"/>
                <a:t>Yeux creux</a:t>
              </a:r>
            </a:p>
            <a:p>
              <a:r>
                <a:rPr lang="fr-CH" sz="1000" dirty="0"/>
                <a:t>-Fontanelle déprimée</a:t>
              </a:r>
            </a:p>
            <a:p>
              <a:pPr marL="85725" indent="-85725"/>
              <a:r>
                <a:rPr lang="fr-CH" sz="1000" dirty="0"/>
                <a:t>-Turgescence/persistance  pli </a:t>
              </a:r>
              <a:r>
                <a:rPr lang="fr-CH" sz="1000" dirty="0" smtClean="0"/>
                <a:t>cutané</a:t>
              </a:r>
              <a:endParaRPr lang="fr-CH" sz="1000" dirty="0"/>
            </a:p>
            <a:p>
              <a:r>
                <a:rPr lang="fr-CH" sz="1000" dirty="0"/>
                <a:t>- Tachycardie/tachypnée</a:t>
              </a:r>
            </a:p>
            <a:p>
              <a:endParaRPr lang="fr-CH" sz="1000" dirty="0"/>
            </a:p>
          </p:txBody>
        </p:sp>
      </p:grpSp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2" r="17491" b="12667"/>
          <a:stretch/>
        </p:blipFill>
        <p:spPr bwMode="auto">
          <a:xfrm>
            <a:off x="270418" y="1257711"/>
            <a:ext cx="2202187" cy="2224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6" r="52786" b="14289"/>
          <a:stretch/>
        </p:blipFill>
        <p:spPr bwMode="auto">
          <a:xfrm>
            <a:off x="6751841" y="3013978"/>
            <a:ext cx="2212647" cy="176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915" y="1269290"/>
            <a:ext cx="2160249" cy="146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" t="61283" r="64629" b="2001"/>
          <a:stretch/>
        </p:blipFill>
        <p:spPr bwMode="auto">
          <a:xfrm>
            <a:off x="270418" y="3580727"/>
            <a:ext cx="2213350" cy="174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249457" y="5485380"/>
            <a:ext cx="6410775" cy="1254376"/>
            <a:chOff x="249457" y="5485380"/>
            <a:chExt cx="6410775" cy="125437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0338" y="5485380"/>
              <a:ext cx="2001029" cy="1254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816" y="5485380"/>
              <a:ext cx="1932416" cy="1254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62" t="33942" r="2062" b="11521"/>
            <a:stretch/>
          </p:blipFill>
          <p:spPr bwMode="auto">
            <a:xfrm>
              <a:off x="249457" y="5485380"/>
              <a:ext cx="2223147" cy="1254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Rectangle 14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-21956" y="-26283"/>
            <a:ext cx="55559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FF0000"/>
                </a:solidFill>
              </a:rPr>
              <a:t>SIGNES</a:t>
            </a:r>
            <a:r>
              <a:rPr lang="fr-FR" sz="4000" b="1" dirty="0" smtClean="0"/>
              <a:t> CLINIQUES DE DH</a:t>
            </a:r>
            <a:endParaRPr lang="fr-CH" sz="4000" dirty="0"/>
          </a:p>
        </p:txBody>
      </p:sp>
    </p:spTree>
    <p:extLst>
      <p:ext uri="{BB962C8B-B14F-4D97-AF65-F5344CB8AC3E}">
        <p14:creationId xmlns:p14="http://schemas.microsoft.com/office/powerpoint/2010/main" val="274754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-21956" y="-26283"/>
            <a:ext cx="55559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FF0000"/>
                </a:solidFill>
              </a:rPr>
              <a:t>SIGNES</a:t>
            </a:r>
            <a:r>
              <a:rPr lang="fr-FR" sz="4000" b="1" dirty="0" smtClean="0"/>
              <a:t> CLINIQUES DE DH</a:t>
            </a:r>
            <a:endParaRPr lang="fr-CH" sz="4000" dirty="0"/>
          </a:p>
        </p:txBody>
      </p:sp>
      <p:pic>
        <p:nvPicPr>
          <p:cNvPr id="6" name="Picture 8" descr="HD:Users:mz:Desktop:Capture d’écran 2018-03-07 à 18.53.05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77"/>
          <a:stretch/>
        </p:blipFill>
        <p:spPr bwMode="auto">
          <a:xfrm>
            <a:off x="2017044" y="1104590"/>
            <a:ext cx="5109911" cy="465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44" y="692696"/>
            <a:ext cx="3273510" cy="2331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roupe 29"/>
          <p:cNvGrpSpPr/>
          <p:nvPr/>
        </p:nvGrpSpPr>
        <p:grpSpPr>
          <a:xfrm>
            <a:off x="2123727" y="2373176"/>
            <a:ext cx="3960441" cy="3816481"/>
            <a:chOff x="2123727" y="2897386"/>
            <a:chExt cx="3960441" cy="3816481"/>
          </a:xfrm>
        </p:grpSpPr>
        <p:grpSp>
          <p:nvGrpSpPr>
            <p:cNvPr id="3" name="Groupe 2"/>
            <p:cNvGrpSpPr/>
            <p:nvPr/>
          </p:nvGrpSpPr>
          <p:grpSpPr>
            <a:xfrm>
              <a:off x="2123727" y="2897386"/>
              <a:ext cx="3960441" cy="2331814"/>
              <a:chOff x="2123727" y="2897386"/>
              <a:chExt cx="3960441" cy="2331814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5796136" y="2897386"/>
                <a:ext cx="288032" cy="171574"/>
              </a:xfrm>
              <a:custGeom>
                <a:avLst/>
                <a:gdLst>
                  <a:gd name="connsiteX0" fmla="*/ 0 w 288032"/>
                  <a:gd name="connsiteY0" fmla="*/ 0 h 216024"/>
                  <a:gd name="connsiteX1" fmla="*/ 288032 w 288032"/>
                  <a:gd name="connsiteY1" fmla="*/ 0 h 216024"/>
                  <a:gd name="connsiteX2" fmla="*/ 288032 w 288032"/>
                  <a:gd name="connsiteY2" fmla="*/ 216024 h 216024"/>
                  <a:gd name="connsiteX3" fmla="*/ 0 w 288032"/>
                  <a:gd name="connsiteY3" fmla="*/ 216024 h 216024"/>
                  <a:gd name="connsiteX4" fmla="*/ 0 w 288032"/>
                  <a:gd name="connsiteY4" fmla="*/ 0 h 216024"/>
                  <a:gd name="connsiteX0" fmla="*/ 6350 w 288032"/>
                  <a:gd name="connsiteY0" fmla="*/ 44450 h 216024"/>
                  <a:gd name="connsiteX1" fmla="*/ 288032 w 288032"/>
                  <a:gd name="connsiteY1" fmla="*/ 0 h 216024"/>
                  <a:gd name="connsiteX2" fmla="*/ 288032 w 288032"/>
                  <a:gd name="connsiteY2" fmla="*/ 216024 h 216024"/>
                  <a:gd name="connsiteX3" fmla="*/ 0 w 288032"/>
                  <a:gd name="connsiteY3" fmla="*/ 216024 h 216024"/>
                  <a:gd name="connsiteX4" fmla="*/ 6350 w 288032"/>
                  <a:gd name="connsiteY4" fmla="*/ 44450 h 216024"/>
                  <a:gd name="connsiteX0" fmla="*/ 6350 w 288032"/>
                  <a:gd name="connsiteY0" fmla="*/ 0 h 171574"/>
                  <a:gd name="connsiteX1" fmla="*/ 281682 w 288032"/>
                  <a:gd name="connsiteY1" fmla="*/ 0 h 171574"/>
                  <a:gd name="connsiteX2" fmla="*/ 288032 w 288032"/>
                  <a:gd name="connsiteY2" fmla="*/ 171574 h 171574"/>
                  <a:gd name="connsiteX3" fmla="*/ 0 w 288032"/>
                  <a:gd name="connsiteY3" fmla="*/ 171574 h 171574"/>
                  <a:gd name="connsiteX4" fmla="*/ 6350 w 288032"/>
                  <a:gd name="connsiteY4" fmla="*/ 0 h 17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032" h="171574">
                    <a:moveTo>
                      <a:pt x="6350" y="0"/>
                    </a:moveTo>
                    <a:lnTo>
                      <a:pt x="281682" y="0"/>
                    </a:lnTo>
                    <a:lnTo>
                      <a:pt x="288032" y="171574"/>
                    </a:lnTo>
                    <a:lnTo>
                      <a:pt x="0" y="171574"/>
                    </a:lnTo>
                    <a:lnTo>
                      <a:pt x="6350" y="0"/>
                    </a:lnTo>
                    <a:close/>
                  </a:path>
                </a:pathLst>
              </a:custGeom>
              <a:solidFill>
                <a:srgbClr val="00B050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760416" y="4412728"/>
                <a:ext cx="323751" cy="168399"/>
              </a:xfrm>
              <a:custGeom>
                <a:avLst/>
                <a:gdLst>
                  <a:gd name="connsiteX0" fmla="*/ 0 w 288032"/>
                  <a:gd name="connsiteY0" fmla="*/ 0 h 216024"/>
                  <a:gd name="connsiteX1" fmla="*/ 288032 w 288032"/>
                  <a:gd name="connsiteY1" fmla="*/ 0 h 216024"/>
                  <a:gd name="connsiteX2" fmla="*/ 288032 w 288032"/>
                  <a:gd name="connsiteY2" fmla="*/ 216024 h 216024"/>
                  <a:gd name="connsiteX3" fmla="*/ 0 w 288032"/>
                  <a:gd name="connsiteY3" fmla="*/ 216024 h 216024"/>
                  <a:gd name="connsiteX4" fmla="*/ 0 w 288032"/>
                  <a:gd name="connsiteY4" fmla="*/ 0 h 216024"/>
                  <a:gd name="connsiteX0" fmla="*/ 0 w 316607"/>
                  <a:gd name="connsiteY0" fmla="*/ 80963 h 216024"/>
                  <a:gd name="connsiteX1" fmla="*/ 316607 w 316607"/>
                  <a:gd name="connsiteY1" fmla="*/ 0 h 216024"/>
                  <a:gd name="connsiteX2" fmla="*/ 316607 w 316607"/>
                  <a:gd name="connsiteY2" fmla="*/ 216024 h 216024"/>
                  <a:gd name="connsiteX3" fmla="*/ 28575 w 316607"/>
                  <a:gd name="connsiteY3" fmla="*/ 216024 h 216024"/>
                  <a:gd name="connsiteX4" fmla="*/ 0 w 316607"/>
                  <a:gd name="connsiteY4" fmla="*/ 80963 h 216024"/>
                  <a:gd name="connsiteX0" fmla="*/ 0 w 316607"/>
                  <a:gd name="connsiteY0" fmla="*/ 30957 h 166018"/>
                  <a:gd name="connsiteX1" fmla="*/ 311844 w 316607"/>
                  <a:gd name="connsiteY1" fmla="*/ 0 h 166018"/>
                  <a:gd name="connsiteX2" fmla="*/ 316607 w 316607"/>
                  <a:gd name="connsiteY2" fmla="*/ 166018 h 166018"/>
                  <a:gd name="connsiteX3" fmla="*/ 28575 w 316607"/>
                  <a:gd name="connsiteY3" fmla="*/ 166018 h 166018"/>
                  <a:gd name="connsiteX4" fmla="*/ 0 w 316607"/>
                  <a:gd name="connsiteY4" fmla="*/ 30957 h 166018"/>
                  <a:gd name="connsiteX0" fmla="*/ 0 w 316607"/>
                  <a:gd name="connsiteY0" fmla="*/ 7144 h 166018"/>
                  <a:gd name="connsiteX1" fmla="*/ 311844 w 316607"/>
                  <a:gd name="connsiteY1" fmla="*/ 0 h 166018"/>
                  <a:gd name="connsiteX2" fmla="*/ 316607 w 316607"/>
                  <a:gd name="connsiteY2" fmla="*/ 166018 h 166018"/>
                  <a:gd name="connsiteX3" fmla="*/ 28575 w 316607"/>
                  <a:gd name="connsiteY3" fmla="*/ 166018 h 166018"/>
                  <a:gd name="connsiteX4" fmla="*/ 0 w 316607"/>
                  <a:gd name="connsiteY4" fmla="*/ 7144 h 166018"/>
                  <a:gd name="connsiteX0" fmla="*/ 7144 w 323751"/>
                  <a:gd name="connsiteY0" fmla="*/ 7144 h 166018"/>
                  <a:gd name="connsiteX1" fmla="*/ 318988 w 323751"/>
                  <a:gd name="connsiteY1" fmla="*/ 0 h 166018"/>
                  <a:gd name="connsiteX2" fmla="*/ 323751 w 323751"/>
                  <a:gd name="connsiteY2" fmla="*/ 166018 h 166018"/>
                  <a:gd name="connsiteX3" fmla="*/ 0 w 323751"/>
                  <a:gd name="connsiteY3" fmla="*/ 166018 h 166018"/>
                  <a:gd name="connsiteX4" fmla="*/ 7144 w 323751"/>
                  <a:gd name="connsiteY4" fmla="*/ 7144 h 166018"/>
                  <a:gd name="connsiteX0" fmla="*/ 4762 w 323751"/>
                  <a:gd name="connsiteY0" fmla="*/ 0 h 168399"/>
                  <a:gd name="connsiteX1" fmla="*/ 318988 w 323751"/>
                  <a:gd name="connsiteY1" fmla="*/ 2381 h 168399"/>
                  <a:gd name="connsiteX2" fmla="*/ 323751 w 323751"/>
                  <a:gd name="connsiteY2" fmla="*/ 168399 h 168399"/>
                  <a:gd name="connsiteX3" fmla="*/ 0 w 323751"/>
                  <a:gd name="connsiteY3" fmla="*/ 168399 h 168399"/>
                  <a:gd name="connsiteX4" fmla="*/ 4762 w 323751"/>
                  <a:gd name="connsiteY4" fmla="*/ 0 h 168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3751" h="168399">
                    <a:moveTo>
                      <a:pt x="4762" y="0"/>
                    </a:moveTo>
                    <a:lnTo>
                      <a:pt x="318988" y="2381"/>
                    </a:lnTo>
                    <a:lnTo>
                      <a:pt x="323751" y="168399"/>
                    </a:lnTo>
                    <a:lnTo>
                      <a:pt x="0" y="168399"/>
                    </a:lnTo>
                    <a:lnTo>
                      <a:pt x="4762" y="0"/>
                    </a:lnTo>
                    <a:close/>
                  </a:path>
                </a:pathLst>
              </a:custGeom>
              <a:solidFill>
                <a:srgbClr val="00B050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750892" y="5077470"/>
                <a:ext cx="297556" cy="151730"/>
              </a:xfrm>
              <a:custGeom>
                <a:avLst/>
                <a:gdLst>
                  <a:gd name="connsiteX0" fmla="*/ 0 w 288032"/>
                  <a:gd name="connsiteY0" fmla="*/ 0 h 216024"/>
                  <a:gd name="connsiteX1" fmla="*/ 288032 w 288032"/>
                  <a:gd name="connsiteY1" fmla="*/ 0 h 216024"/>
                  <a:gd name="connsiteX2" fmla="*/ 288032 w 288032"/>
                  <a:gd name="connsiteY2" fmla="*/ 216024 h 216024"/>
                  <a:gd name="connsiteX3" fmla="*/ 0 w 288032"/>
                  <a:gd name="connsiteY3" fmla="*/ 216024 h 216024"/>
                  <a:gd name="connsiteX4" fmla="*/ 0 w 288032"/>
                  <a:gd name="connsiteY4" fmla="*/ 0 h 216024"/>
                  <a:gd name="connsiteX0" fmla="*/ 0 w 290414"/>
                  <a:gd name="connsiteY0" fmla="*/ 71437 h 216024"/>
                  <a:gd name="connsiteX1" fmla="*/ 290414 w 290414"/>
                  <a:gd name="connsiteY1" fmla="*/ 0 h 216024"/>
                  <a:gd name="connsiteX2" fmla="*/ 290414 w 290414"/>
                  <a:gd name="connsiteY2" fmla="*/ 216024 h 216024"/>
                  <a:gd name="connsiteX3" fmla="*/ 2382 w 290414"/>
                  <a:gd name="connsiteY3" fmla="*/ 216024 h 216024"/>
                  <a:gd name="connsiteX4" fmla="*/ 0 w 290414"/>
                  <a:gd name="connsiteY4" fmla="*/ 71437 h 216024"/>
                  <a:gd name="connsiteX0" fmla="*/ 0 w 290414"/>
                  <a:gd name="connsiteY0" fmla="*/ 0 h 144587"/>
                  <a:gd name="connsiteX1" fmla="*/ 247551 w 290414"/>
                  <a:gd name="connsiteY1" fmla="*/ 4763 h 144587"/>
                  <a:gd name="connsiteX2" fmla="*/ 290414 w 290414"/>
                  <a:gd name="connsiteY2" fmla="*/ 144587 h 144587"/>
                  <a:gd name="connsiteX3" fmla="*/ 2382 w 290414"/>
                  <a:gd name="connsiteY3" fmla="*/ 144587 h 144587"/>
                  <a:gd name="connsiteX4" fmla="*/ 0 w 290414"/>
                  <a:gd name="connsiteY4" fmla="*/ 0 h 144587"/>
                  <a:gd name="connsiteX0" fmla="*/ 0 w 254695"/>
                  <a:gd name="connsiteY0" fmla="*/ 0 h 144587"/>
                  <a:gd name="connsiteX1" fmla="*/ 247551 w 254695"/>
                  <a:gd name="connsiteY1" fmla="*/ 4763 h 144587"/>
                  <a:gd name="connsiteX2" fmla="*/ 254695 w 254695"/>
                  <a:gd name="connsiteY2" fmla="*/ 139825 h 144587"/>
                  <a:gd name="connsiteX3" fmla="*/ 2382 w 254695"/>
                  <a:gd name="connsiteY3" fmla="*/ 144587 h 144587"/>
                  <a:gd name="connsiteX4" fmla="*/ 0 w 254695"/>
                  <a:gd name="connsiteY4" fmla="*/ 0 h 144587"/>
                  <a:gd name="connsiteX0" fmla="*/ 42861 w 297556"/>
                  <a:gd name="connsiteY0" fmla="*/ 0 h 144587"/>
                  <a:gd name="connsiteX1" fmla="*/ 290412 w 297556"/>
                  <a:gd name="connsiteY1" fmla="*/ 4763 h 144587"/>
                  <a:gd name="connsiteX2" fmla="*/ 297556 w 297556"/>
                  <a:gd name="connsiteY2" fmla="*/ 139825 h 144587"/>
                  <a:gd name="connsiteX3" fmla="*/ 0 w 297556"/>
                  <a:gd name="connsiteY3" fmla="*/ 144587 h 144587"/>
                  <a:gd name="connsiteX4" fmla="*/ 42861 w 297556"/>
                  <a:gd name="connsiteY4" fmla="*/ 0 h 144587"/>
                  <a:gd name="connsiteX0" fmla="*/ 2379 w 297556"/>
                  <a:gd name="connsiteY0" fmla="*/ 0 h 146968"/>
                  <a:gd name="connsiteX1" fmla="*/ 290412 w 297556"/>
                  <a:gd name="connsiteY1" fmla="*/ 7144 h 146968"/>
                  <a:gd name="connsiteX2" fmla="*/ 297556 w 297556"/>
                  <a:gd name="connsiteY2" fmla="*/ 142206 h 146968"/>
                  <a:gd name="connsiteX3" fmla="*/ 0 w 297556"/>
                  <a:gd name="connsiteY3" fmla="*/ 146968 h 146968"/>
                  <a:gd name="connsiteX4" fmla="*/ 2379 w 297556"/>
                  <a:gd name="connsiteY4" fmla="*/ 0 h 146968"/>
                  <a:gd name="connsiteX0" fmla="*/ 2379 w 297556"/>
                  <a:gd name="connsiteY0" fmla="*/ 4762 h 151730"/>
                  <a:gd name="connsiteX1" fmla="*/ 292793 w 297556"/>
                  <a:gd name="connsiteY1" fmla="*/ 0 h 151730"/>
                  <a:gd name="connsiteX2" fmla="*/ 297556 w 297556"/>
                  <a:gd name="connsiteY2" fmla="*/ 146968 h 151730"/>
                  <a:gd name="connsiteX3" fmla="*/ 0 w 297556"/>
                  <a:gd name="connsiteY3" fmla="*/ 151730 h 151730"/>
                  <a:gd name="connsiteX4" fmla="*/ 2379 w 297556"/>
                  <a:gd name="connsiteY4" fmla="*/ 4762 h 15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556" h="151730">
                    <a:moveTo>
                      <a:pt x="2379" y="4762"/>
                    </a:moveTo>
                    <a:lnTo>
                      <a:pt x="292793" y="0"/>
                    </a:lnTo>
                    <a:lnTo>
                      <a:pt x="297556" y="146968"/>
                    </a:lnTo>
                    <a:lnTo>
                      <a:pt x="0" y="151730"/>
                    </a:lnTo>
                    <a:lnTo>
                      <a:pt x="2379" y="4762"/>
                    </a:lnTo>
                    <a:close/>
                  </a:path>
                </a:pathLst>
              </a:custGeom>
              <a:solidFill>
                <a:srgbClr val="00B050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Rectangle 7"/>
              <p:cNvSpPr/>
              <p:nvPr/>
            </p:nvSpPr>
            <p:spPr>
              <a:xfrm>
                <a:off x="5750892" y="4077072"/>
                <a:ext cx="323751" cy="168399"/>
              </a:xfrm>
              <a:custGeom>
                <a:avLst/>
                <a:gdLst>
                  <a:gd name="connsiteX0" fmla="*/ 0 w 288032"/>
                  <a:gd name="connsiteY0" fmla="*/ 0 h 216024"/>
                  <a:gd name="connsiteX1" fmla="*/ 288032 w 288032"/>
                  <a:gd name="connsiteY1" fmla="*/ 0 h 216024"/>
                  <a:gd name="connsiteX2" fmla="*/ 288032 w 288032"/>
                  <a:gd name="connsiteY2" fmla="*/ 216024 h 216024"/>
                  <a:gd name="connsiteX3" fmla="*/ 0 w 288032"/>
                  <a:gd name="connsiteY3" fmla="*/ 216024 h 216024"/>
                  <a:gd name="connsiteX4" fmla="*/ 0 w 288032"/>
                  <a:gd name="connsiteY4" fmla="*/ 0 h 216024"/>
                  <a:gd name="connsiteX0" fmla="*/ 0 w 316607"/>
                  <a:gd name="connsiteY0" fmla="*/ 80963 h 216024"/>
                  <a:gd name="connsiteX1" fmla="*/ 316607 w 316607"/>
                  <a:gd name="connsiteY1" fmla="*/ 0 h 216024"/>
                  <a:gd name="connsiteX2" fmla="*/ 316607 w 316607"/>
                  <a:gd name="connsiteY2" fmla="*/ 216024 h 216024"/>
                  <a:gd name="connsiteX3" fmla="*/ 28575 w 316607"/>
                  <a:gd name="connsiteY3" fmla="*/ 216024 h 216024"/>
                  <a:gd name="connsiteX4" fmla="*/ 0 w 316607"/>
                  <a:gd name="connsiteY4" fmla="*/ 80963 h 216024"/>
                  <a:gd name="connsiteX0" fmla="*/ 0 w 316607"/>
                  <a:gd name="connsiteY0" fmla="*/ 30957 h 166018"/>
                  <a:gd name="connsiteX1" fmla="*/ 311844 w 316607"/>
                  <a:gd name="connsiteY1" fmla="*/ 0 h 166018"/>
                  <a:gd name="connsiteX2" fmla="*/ 316607 w 316607"/>
                  <a:gd name="connsiteY2" fmla="*/ 166018 h 166018"/>
                  <a:gd name="connsiteX3" fmla="*/ 28575 w 316607"/>
                  <a:gd name="connsiteY3" fmla="*/ 166018 h 166018"/>
                  <a:gd name="connsiteX4" fmla="*/ 0 w 316607"/>
                  <a:gd name="connsiteY4" fmla="*/ 30957 h 166018"/>
                  <a:gd name="connsiteX0" fmla="*/ 0 w 316607"/>
                  <a:gd name="connsiteY0" fmla="*/ 7144 h 166018"/>
                  <a:gd name="connsiteX1" fmla="*/ 311844 w 316607"/>
                  <a:gd name="connsiteY1" fmla="*/ 0 h 166018"/>
                  <a:gd name="connsiteX2" fmla="*/ 316607 w 316607"/>
                  <a:gd name="connsiteY2" fmla="*/ 166018 h 166018"/>
                  <a:gd name="connsiteX3" fmla="*/ 28575 w 316607"/>
                  <a:gd name="connsiteY3" fmla="*/ 166018 h 166018"/>
                  <a:gd name="connsiteX4" fmla="*/ 0 w 316607"/>
                  <a:gd name="connsiteY4" fmla="*/ 7144 h 166018"/>
                  <a:gd name="connsiteX0" fmla="*/ 7144 w 323751"/>
                  <a:gd name="connsiteY0" fmla="*/ 7144 h 166018"/>
                  <a:gd name="connsiteX1" fmla="*/ 318988 w 323751"/>
                  <a:gd name="connsiteY1" fmla="*/ 0 h 166018"/>
                  <a:gd name="connsiteX2" fmla="*/ 323751 w 323751"/>
                  <a:gd name="connsiteY2" fmla="*/ 166018 h 166018"/>
                  <a:gd name="connsiteX3" fmla="*/ 0 w 323751"/>
                  <a:gd name="connsiteY3" fmla="*/ 166018 h 166018"/>
                  <a:gd name="connsiteX4" fmla="*/ 7144 w 323751"/>
                  <a:gd name="connsiteY4" fmla="*/ 7144 h 166018"/>
                  <a:gd name="connsiteX0" fmla="*/ 4762 w 323751"/>
                  <a:gd name="connsiteY0" fmla="*/ 0 h 168399"/>
                  <a:gd name="connsiteX1" fmla="*/ 318988 w 323751"/>
                  <a:gd name="connsiteY1" fmla="*/ 2381 h 168399"/>
                  <a:gd name="connsiteX2" fmla="*/ 323751 w 323751"/>
                  <a:gd name="connsiteY2" fmla="*/ 168399 h 168399"/>
                  <a:gd name="connsiteX3" fmla="*/ 0 w 323751"/>
                  <a:gd name="connsiteY3" fmla="*/ 168399 h 168399"/>
                  <a:gd name="connsiteX4" fmla="*/ 4762 w 323751"/>
                  <a:gd name="connsiteY4" fmla="*/ 0 h 168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3751" h="168399">
                    <a:moveTo>
                      <a:pt x="4762" y="0"/>
                    </a:moveTo>
                    <a:lnTo>
                      <a:pt x="318988" y="2381"/>
                    </a:lnTo>
                    <a:lnTo>
                      <a:pt x="323751" y="168399"/>
                    </a:lnTo>
                    <a:lnTo>
                      <a:pt x="0" y="168399"/>
                    </a:lnTo>
                    <a:lnTo>
                      <a:pt x="4762" y="0"/>
                    </a:lnTo>
                    <a:close/>
                  </a:path>
                </a:pathLst>
              </a:custGeom>
              <a:solidFill>
                <a:srgbClr val="00B050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Rectangle 1"/>
              <p:cNvSpPr/>
              <p:nvPr/>
            </p:nvSpPr>
            <p:spPr>
              <a:xfrm>
                <a:off x="2133253" y="2897386"/>
                <a:ext cx="1316988" cy="171574"/>
              </a:xfrm>
              <a:custGeom>
                <a:avLst/>
                <a:gdLst>
                  <a:gd name="connsiteX0" fmla="*/ 0 w 288032"/>
                  <a:gd name="connsiteY0" fmla="*/ 0 h 216024"/>
                  <a:gd name="connsiteX1" fmla="*/ 288032 w 288032"/>
                  <a:gd name="connsiteY1" fmla="*/ 0 h 216024"/>
                  <a:gd name="connsiteX2" fmla="*/ 288032 w 288032"/>
                  <a:gd name="connsiteY2" fmla="*/ 216024 h 216024"/>
                  <a:gd name="connsiteX3" fmla="*/ 0 w 288032"/>
                  <a:gd name="connsiteY3" fmla="*/ 216024 h 216024"/>
                  <a:gd name="connsiteX4" fmla="*/ 0 w 288032"/>
                  <a:gd name="connsiteY4" fmla="*/ 0 h 216024"/>
                  <a:gd name="connsiteX0" fmla="*/ 6350 w 288032"/>
                  <a:gd name="connsiteY0" fmla="*/ 44450 h 216024"/>
                  <a:gd name="connsiteX1" fmla="*/ 288032 w 288032"/>
                  <a:gd name="connsiteY1" fmla="*/ 0 h 216024"/>
                  <a:gd name="connsiteX2" fmla="*/ 288032 w 288032"/>
                  <a:gd name="connsiteY2" fmla="*/ 216024 h 216024"/>
                  <a:gd name="connsiteX3" fmla="*/ 0 w 288032"/>
                  <a:gd name="connsiteY3" fmla="*/ 216024 h 216024"/>
                  <a:gd name="connsiteX4" fmla="*/ 6350 w 288032"/>
                  <a:gd name="connsiteY4" fmla="*/ 44450 h 216024"/>
                  <a:gd name="connsiteX0" fmla="*/ 6350 w 288032"/>
                  <a:gd name="connsiteY0" fmla="*/ 0 h 171574"/>
                  <a:gd name="connsiteX1" fmla="*/ 281682 w 288032"/>
                  <a:gd name="connsiteY1" fmla="*/ 0 h 171574"/>
                  <a:gd name="connsiteX2" fmla="*/ 288032 w 288032"/>
                  <a:gd name="connsiteY2" fmla="*/ 171574 h 171574"/>
                  <a:gd name="connsiteX3" fmla="*/ 0 w 288032"/>
                  <a:gd name="connsiteY3" fmla="*/ 171574 h 171574"/>
                  <a:gd name="connsiteX4" fmla="*/ 6350 w 288032"/>
                  <a:gd name="connsiteY4" fmla="*/ 0 h 17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032" h="171574">
                    <a:moveTo>
                      <a:pt x="6350" y="0"/>
                    </a:moveTo>
                    <a:lnTo>
                      <a:pt x="281682" y="0"/>
                    </a:lnTo>
                    <a:lnTo>
                      <a:pt x="288032" y="171574"/>
                    </a:lnTo>
                    <a:lnTo>
                      <a:pt x="0" y="171574"/>
                    </a:lnTo>
                    <a:lnTo>
                      <a:pt x="6350" y="0"/>
                    </a:lnTo>
                    <a:close/>
                  </a:path>
                </a:pathLst>
              </a:custGeom>
              <a:solidFill>
                <a:srgbClr val="00B050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7"/>
              <p:cNvSpPr/>
              <p:nvPr/>
            </p:nvSpPr>
            <p:spPr>
              <a:xfrm>
                <a:off x="2133252" y="4408759"/>
                <a:ext cx="1444373" cy="172368"/>
              </a:xfrm>
              <a:custGeom>
                <a:avLst/>
                <a:gdLst>
                  <a:gd name="connsiteX0" fmla="*/ 0 w 288032"/>
                  <a:gd name="connsiteY0" fmla="*/ 0 h 216024"/>
                  <a:gd name="connsiteX1" fmla="*/ 288032 w 288032"/>
                  <a:gd name="connsiteY1" fmla="*/ 0 h 216024"/>
                  <a:gd name="connsiteX2" fmla="*/ 288032 w 288032"/>
                  <a:gd name="connsiteY2" fmla="*/ 216024 h 216024"/>
                  <a:gd name="connsiteX3" fmla="*/ 0 w 288032"/>
                  <a:gd name="connsiteY3" fmla="*/ 216024 h 216024"/>
                  <a:gd name="connsiteX4" fmla="*/ 0 w 288032"/>
                  <a:gd name="connsiteY4" fmla="*/ 0 h 216024"/>
                  <a:gd name="connsiteX0" fmla="*/ 0 w 316607"/>
                  <a:gd name="connsiteY0" fmla="*/ 80963 h 216024"/>
                  <a:gd name="connsiteX1" fmla="*/ 316607 w 316607"/>
                  <a:gd name="connsiteY1" fmla="*/ 0 h 216024"/>
                  <a:gd name="connsiteX2" fmla="*/ 316607 w 316607"/>
                  <a:gd name="connsiteY2" fmla="*/ 216024 h 216024"/>
                  <a:gd name="connsiteX3" fmla="*/ 28575 w 316607"/>
                  <a:gd name="connsiteY3" fmla="*/ 216024 h 216024"/>
                  <a:gd name="connsiteX4" fmla="*/ 0 w 316607"/>
                  <a:gd name="connsiteY4" fmla="*/ 80963 h 216024"/>
                  <a:gd name="connsiteX0" fmla="*/ 0 w 316607"/>
                  <a:gd name="connsiteY0" fmla="*/ 30957 h 166018"/>
                  <a:gd name="connsiteX1" fmla="*/ 311844 w 316607"/>
                  <a:gd name="connsiteY1" fmla="*/ 0 h 166018"/>
                  <a:gd name="connsiteX2" fmla="*/ 316607 w 316607"/>
                  <a:gd name="connsiteY2" fmla="*/ 166018 h 166018"/>
                  <a:gd name="connsiteX3" fmla="*/ 28575 w 316607"/>
                  <a:gd name="connsiteY3" fmla="*/ 166018 h 166018"/>
                  <a:gd name="connsiteX4" fmla="*/ 0 w 316607"/>
                  <a:gd name="connsiteY4" fmla="*/ 30957 h 166018"/>
                  <a:gd name="connsiteX0" fmla="*/ 0 w 316607"/>
                  <a:gd name="connsiteY0" fmla="*/ 7144 h 166018"/>
                  <a:gd name="connsiteX1" fmla="*/ 311844 w 316607"/>
                  <a:gd name="connsiteY1" fmla="*/ 0 h 166018"/>
                  <a:gd name="connsiteX2" fmla="*/ 316607 w 316607"/>
                  <a:gd name="connsiteY2" fmla="*/ 166018 h 166018"/>
                  <a:gd name="connsiteX3" fmla="*/ 28575 w 316607"/>
                  <a:gd name="connsiteY3" fmla="*/ 166018 h 166018"/>
                  <a:gd name="connsiteX4" fmla="*/ 0 w 316607"/>
                  <a:gd name="connsiteY4" fmla="*/ 7144 h 166018"/>
                  <a:gd name="connsiteX0" fmla="*/ 7144 w 323751"/>
                  <a:gd name="connsiteY0" fmla="*/ 7144 h 166018"/>
                  <a:gd name="connsiteX1" fmla="*/ 318988 w 323751"/>
                  <a:gd name="connsiteY1" fmla="*/ 0 h 166018"/>
                  <a:gd name="connsiteX2" fmla="*/ 323751 w 323751"/>
                  <a:gd name="connsiteY2" fmla="*/ 166018 h 166018"/>
                  <a:gd name="connsiteX3" fmla="*/ 0 w 323751"/>
                  <a:gd name="connsiteY3" fmla="*/ 166018 h 166018"/>
                  <a:gd name="connsiteX4" fmla="*/ 7144 w 323751"/>
                  <a:gd name="connsiteY4" fmla="*/ 7144 h 166018"/>
                  <a:gd name="connsiteX0" fmla="*/ 4762 w 323751"/>
                  <a:gd name="connsiteY0" fmla="*/ 0 h 168399"/>
                  <a:gd name="connsiteX1" fmla="*/ 318988 w 323751"/>
                  <a:gd name="connsiteY1" fmla="*/ 2381 h 168399"/>
                  <a:gd name="connsiteX2" fmla="*/ 323751 w 323751"/>
                  <a:gd name="connsiteY2" fmla="*/ 168399 h 168399"/>
                  <a:gd name="connsiteX3" fmla="*/ 0 w 323751"/>
                  <a:gd name="connsiteY3" fmla="*/ 168399 h 168399"/>
                  <a:gd name="connsiteX4" fmla="*/ 4762 w 323751"/>
                  <a:gd name="connsiteY4" fmla="*/ 0 h 168399"/>
                  <a:gd name="connsiteX0" fmla="*/ 4762 w 324698"/>
                  <a:gd name="connsiteY0" fmla="*/ 3969 h 172368"/>
                  <a:gd name="connsiteX1" fmla="*/ 324698 w 324698"/>
                  <a:gd name="connsiteY1" fmla="*/ 0 h 172368"/>
                  <a:gd name="connsiteX2" fmla="*/ 323751 w 324698"/>
                  <a:gd name="connsiteY2" fmla="*/ 172368 h 172368"/>
                  <a:gd name="connsiteX3" fmla="*/ 0 w 324698"/>
                  <a:gd name="connsiteY3" fmla="*/ 172368 h 172368"/>
                  <a:gd name="connsiteX4" fmla="*/ 4762 w 324698"/>
                  <a:gd name="connsiteY4" fmla="*/ 3969 h 172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698" h="172368">
                    <a:moveTo>
                      <a:pt x="4762" y="3969"/>
                    </a:moveTo>
                    <a:lnTo>
                      <a:pt x="324698" y="0"/>
                    </a:lnTo>
                    <a:cubicBezTo>
                      <a:pt x="324382" y="57456"/>
                      <a:pt x="324067" y="114912"/>
                      <a:pt x="323751" y="172368"/>
                    </a:cubicBezTo>
                    <a:lnTo>
                      <a:pt x="0" y="172368"/>
                    </a:lnTo>
                    <a:lnTo>
                      <a:pt x="4762" y="3969"/>
                    </a:lnTo>
                    <a:close/>
                  </a:path>
                </a:pathLst>
              </a:custGeom>
              <a:solidFill>
                <a:srgbClr val="00B050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Rectangle 8"/>
              <p:cNvSpPr/>
              <p:nvPr/>
            </p:nvSpPr>
            <p:spPr>
              <a:xfrm>
                <a:off x="2123727" y="5077470"/>
                <a:ext cx="1457074" cy="140357"/>
              </a:xfrm>
              <a:custGeom>
                <a:avLst/>
                <a:gdLst>
                  <a:gd name="connsiteX0" fmla="*/ 0 w 288032"/>
                  <a:gd name="connsiteY0" fmla="*/ 0 h 216024"/>
                  <a:gd name="connsiteX1" fmla="*/ 288032 w 288032"/>
                  <a:gd name="connsiteY1" fmla="*/ 0 h 216024"/>
                  <a:gd name="connsiteX2" fmla="*/ 288032 w 288032"/>
                  <a:gd name="connsiteY2" fmla="*/ 216024 h 216024"/>
                  <a:gd name="connsiteX3" fmla="*/ 0 w 288032"/>
                  <a:gd name="connsiteY3" fmla="*/ 216024 h 216024"/>
                  <a:gd name="connsiteX4" fmla="*/ 0 w 288032"/>
                  <a:gd name="connsiteY4" fmla="*/ 0 h 216024"/>
                  <a:gd name="connsiteX0" fmla="*/ 0 w 290414"/>
                  <a:gd name="connsiteY0" fmla="*/ 71437 h 216024"/>
                  <a:gd name="connsiteX1" fmla="*/ 290414 w 290414"/>
                  <a:gd name="connsiteY1" fmla="*/ 0 h 216024"/>
                  <a:gd name="connsiteX2" fmla="*/ 290414 w 290414"/>
                  <a:gd name="connsiteY2" fmla="*/ 216024 h 216024"/>
                  <a:gd name="connsiteX3" fmla="*/ 2382 w 290414"/>
                  <a:gd name="connsiteY3" fmla="*/ 216024 h 216024"/>
                  <a:gd name="connsiteX4" fmla="*/ 0 w 290414"/>
                  <a:gd name="connsiteY4" fmla="*/ 71437 h 216024"/>
                  <a:gd name="connsiteX0" fmla="*/ 0 w 290414"/>
                  <a:gd name="connsiteY0" fmla="*/ 0 h 144587"/>
                  <a:gd name="connsiteX1" fmla="*/ 247551 w 290414"/>
                  <a:gd name="connsiteY1" fmla="*/ 4763 h 144587"/>
                  <a:gd name="connsiteX2" fmla="*/ 290414 w 290414"/>
                  <a:gd name="connsiteY2" fmla="*/ 144587 h 144587"/>
                  <a:gd name="connsiteX3" fmla="*/ 2382 w 290414"/>
                  <a:gd name="connsiteY3" fmla="*/ 144587 h 144587"/>
                  <a:gd name="connsiteX4" fmla="*/ 0 w 290414"/>
                  <a:gd name="connsiteY4" fmla="*/ 0 h 144587"/>
                  <a:gd name="connsiteX0" fmla="*/ 0 w 254695"/>
                  <a:gd name="connsiteY0" fmla="*/ 0 h 144587"/>
                  <a:gd name="connsiteX1" fmla="*/ 247551 w 254695"/>
                  <a:gd name="connsiteY1" fmla="*/ 4763 h 144587"/>
                  <a:gd name="connsiteX2" fmla="*/ 254695 w 254695"/>
                  <a:gd name="connsiteY2" fmla="*/ 139825 h 144587"/>
                  <a:gd name="connsiteX3" fmla="*/ 2382 w 254695"/>
                  <a:gd name="connsiteY3" fmla="*/ 144587 h 144587"/>
                  <a:gd name="connsiteX4" fmla="*/ 0 w 254695"/>
                  <a:gd name="connsiteY4" fmla="*/ 0 h 144587"/>
                  <a:gd name="connsiteX0" fmla="*/ 42861 w 297556"/>
                  <a:gd name="connsiteY0" fmla="*/ 0 h 144587"/>
                  <a:gd name="connsiteX1" fmla="*/ 290412 w 297556"/>
                  <a:gd name="connsiteY1" fmla="*/ 4763 h 144587"/>
                  <a:gd name="connsiteX2" fmla="*/ 297556 w 297556"/>
                  <a:gd name="connsiteY2" fmla="*/ 139825 h 144587"/>
                  <a:gd name="connsiteX3" fmla="*/ 0 w 297556"/>
                  <a:gd name="connsiteY3" fmla="*/ 144587 h 144587"/>
                  <a:gd name="connsiteX4" fmla="*/ 42861 w 297556"/>
                  <a:gd name="connsiteY4" fmla="*/ 0 h 144587"/>
                  <a:gd name="connsiteX0" fmla="*/ 2379 w 297556"/>
                  <a:gd name="connsiteY0" fmla="*/ 0 h 146968"/>
                  <a:gd name="connsiteX1" fmla="*/ 290412 w 297556"/>
                  <a:gd name="connsiteY1" fmla="*/ 7144 h 146968"/>
                  <a:gd name="connsiteX2" fmla="*/ 297556 w 297556"/>
                  <a:gd name="connsiteY2" fmla="*/ 142206 h 146968"/>
                  <a:gd name="connsiteX3" fmla="*/ 0 w 297556"/>
                  <a:gd name="connsiteY3" fmla="*/ 146968 h 146968"/>
                  <a:gd name="connsiteX4" fmla="*/ 2379 w 297556"/>
                  <a:gd name="connsiteY4" fmla="*/ 0 h 146968"/>
                  <a:gd name="connsiteX0" fmla="*/ 2379 w 297556"/>
                  <a:gd name="connsiteY0" fmla="*/ 4762 h 151730"/>
                  <a:gd name="connsiteX1" fmla="*/ 292793 w 297556"/>
                  <a:gd name="connsiteY1" fmla="*/ 0 h 151730"/>
                  <a:gd name="connsiteX2" fmla="*/ 297556 w 297556"/>
                  <a:gd name="connsiteY2" fmla="*/ 146968 h 151730"/>
                  <a:gd name="connsiteX3" fmla="*/ 0 w 297556"/>
                  <a:gd name="connsiteY3" fmla="*/ 151730 h 151730"/>
                  <a:gd name="connsiteX4" fmla="*/ 2379 w 297556"/>
                  <a:gd name="connsiteY4" fmla="*/ 4762 h 15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556" h="151730">
                    <a:moveTo>
                      <a:pt x="2379" y="4762"/>
                    </a:moveTo>
                    <a:lnTo>
                      <a:pt x="292793" y="0"/>
                    </a:lnTo>
                    <a:lnTo>
                      <a:pt x="297556" y="146968"/>
                    </a:lnTo>
                    <a:lnTo>
                      <a:pt x="0" y="151730"/>
                    </a:lnTo>
                    <a:lnTo>
                      <a:pt x="2379" y="4762"/>
                    </a:lnTo>
                    <a:close/>
                  </a:path>
                </a:pathLst>
              </a:custGeom>
              <a:solidFill>
                <a:srgbClr val="00B050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Rectangle 7"/>
              <p:cNvSpPr/>
              <p:nvPr/>
            </p:nvSpPr>
            <p:spPr>
              <a:xfrm>
                <a:off x="2123728" y="4073103"/>
                <a:ext cx="1457073" cy="172368"/>
              </a:xfrm>
              <a:custGeom>
                <a:avLst/>
                <a:gdLst>
                  <a:gd name="connsiteX0" fmla="*/ 0 w 288032"/>
                  <a:gd name="connsiteY0" fmla="*/ 0 h 216024"/>
                  <a:gd name="connsiteX1" fmla="*/ 288032 w 288032"/>
                  <a:gd name="connsiteY1" fmla="*/ 0 h 216024"/>
                  <a:gd name="connsiteX2" fmla="*/ 288032 w 288032"/>
                  <a:gd name="connsiteY2" fmla="*/ 216024 h 216024"/>
                  <a:gd name="connsiteX3" fmla="*/ 0 w 288032"/>
                  <a:gd name="connsiteY3" fmla="*/ 216024 h 216024"/>
                  <a:gd name="connsiteX4" fmla="*/ 0 w 288032"/>
                  <a:gd name="connsiteY4" fmla="*/ 0 h 216024"/>
                  <a:gd name="connsiteX0" fmla="*/ 0 w 316607"/>
                  <a:gd name="connsiteY0" fmla="*/ 80963 h 216024"/>
                  <a:gd name="connsiteX1" fmla="*/ 316607 w 316607"/>
                  <a:gd name="connsiteY1" fmla="*/ 0 h 216024"/>
                  <a:gd name="connsiteX2" fmla="*/ 316607 w 316607"/>
                  <a:gd name="connsiteY2" fmla="*/ 216024 h 216024"/>
                  <a:gd name="connsiteX3" fmla="*/ 28575 w 316607"/>
                  <a:gd name="connsiteY3" fmla="*/ 216024 h 216024"/>
                  <a:gd name="connsiteX4" fmla="*/ 0 w 316607"/>
                  <a:gd name="connsiteY4" fmla="*/ 80963 h 216024"/>
                  <a:gd name="connsiteX0" fmla="*/ 0 w 316607"/>
                  <a:gd name="connsiteY0" fmla="*/ 30957 h 166018"/>
                  <a:gd name="connsiteX1" fmla="*/ 311844 w 316607"/>
                  <a:gd name="connsiteY1" fmla="*/ 0 h 166018"/>
                  <a:gd name="connsiteX2" fmla="*/ 316607 w 316607"/>
                  <a:gd name="connsiteY2" fmla="*/ 166018 h 166018"/>
                  <a:gd name="connsiteX3" fmla="*/ 28575 w 316607"/>
                  <a:gd name="connsiteY3" fmla="*/ 166018 h 166018"/>
                  <a:gd name="connsiteX4" fmla="*/ 0 w 316607"/>
                  <a:gd name="connsiteY4" fmla="*/ 30957 h 166018"/>
                  <a:gd name="connsiteX0" fmla="*/ 0 w 316607"/>
                  <a:gd name="connsiteY0" fmla="*/ 7144 h 166018"/>
                  <a:gd name="connsiteX1" fmla="*/ 311844 w 316607"/>
                  <a:gd name="connsiteY1" fmla="*/ 0 h 166018"/>
                  <a:gd name="connsiteX2" fmla="*/ 316607 w 316607"/>
                  <a:gd name="connsiteY2" fmla="*/ 166018 h 166018"/>
                  <a:gd name="connsiteX3" fmla="*/ 28575 w 316607"/>
                  <a:gd name="connsiteY3" fmla="*/ 166018 h 166018"/>
                  <a:gd name="connsiteX4" fmla="*/ 0 w 316607"/>
                  <a:gd name="connsiteY4" fmla="*/ 7144 h 166018"/>
                  <a:gd name="connsiteX0" fmla="*/ 7144 w 323751"/>
                  <a:gd name="connsiteY0" fmla="*/ 7144 h 166018"/>
                  <a:gd name="connsiteX1" fmla="*/ 318988 w 323751"/>
                  <a:gd name="connsiteY1" fmla="*/ 0 h 166018"/>
                  <a:gd name="connsiteX2" fmla="*/ 323751 w 323751"/>
                  <a:gd name="connsiteY2" fmla="*/ 166018 h 166018"/>
                  <a:gd name="connsiteX3" fmla="*/ 0 w 323751"/>
                  <a:gd name="connsiteY3" fmla="*/ 166018 h 166018"/>
                  <a:gd name="connsiteX4" fmla="*/ 7144 w 323751"/>
                  <a:gd name="connsiteY4" fmla="*/ 7144 h 166018"/>
                  <a:gd name="connsiteX0" fmla="*/ 4762 w 323751"/>
                  <a:gd name="connsiteY0" fmla="*/ 0 h 168399"/>
                  <a:gd name="connsiteX1" fmla="*/ 318988 w 323751"/>
                  <a:gd name="connsiteY1" fmla="*/ 2381 h 168399"/>
                  <a:gd name="connsiteX2" fmla="*/ 323751 w 323751"/>
                  <a:gd name="connsiteY2" fmla="*/ 168399 h 168399"/>
                  <a:gd name="connsiteX3" fmla="*/ 0 w 323751"/>
                  <a:gd name="connsiteY3" fmla="*/ 168399 h 168399"/>
                  <a:gd name="connsiteX4" fmla="*/ 4762 w 323751"/>
                  <a:gd name="connsiteY4" fmla="*/ 0 h 168399"/>
                  <a:gd name="connsiteX0" fmla="*/ 4762 w 327553"/>
                  <a:gd name="connsiteY0" fmla="*/ 3969 h 172368"/>
                  <a:gd name="connsiteX1" fmla="*/ 327553 w 327553"/>
                  <a:gd name="connsiteY1" fmla="*/ 0 h 172368"/>
                  <a:gd name="connsiteX2" fmla="*/ 323751 w 327553"/>
                  <a:gd name="connsiteY2" fmla="*/ 172368 h 172368"/>
                  <a:gd name="connsiteX3" fmla="*/ 0 w 327553"/>
                  <a:gd name="connsiteY3" fmla="*/ 172368 h 172368"/>
                  <a:gd name="connsiteX4" fmla="*/ 4762 w 327553"/>
                  <a:gd name="connsiteY4" fmla="*/ 3969 h 172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7553" h="172368">
                    <a:moveTo>
                      <a:pt x="4762" y="3969"/>
                    </a:moveTo>
                    <a:lnTo>
                      <a:pt x="327553" y="0"/>
                    </a:lnTo>
                    <a:cubicBezTo>
                      <a:pt x="326286" y="57456"/>
                      <a:pt x="325018" y="114912"/>
                      <a:pt x="323751" y="172368"/>
                    </a:cubicBezTo>
                    <a:lnTo>
                      <a:pt x="0" y="172368"/>
                    </a:lnTo>
                    <a:lnTo>
                      <a:pt x="4762" y="3969"/>
                    </a:lnTo>
                    <a:close/>
                  </a:path>
                </a:pathLst>
              </a:custGeom>
              <a:solidFill>
                <a:srgbClr val="00B050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9" name="Groupe 28"/>
            <p:cNvGrpSpPr/>
            <p:nvPr/>
          </p:nvGrpSpPr>
          <p:grpSpPr>
            <a:xfrm>
              <a:off x="2587199" y="6344535"/>
              <a:ext cx="1527818" cy="369332"/>
              <a:chOff x="2587199" y="6344535"/>
              <a:chExt cx="1527818" cy="369332"/>
            </a:xfrm>
          </p:grpSpPr>
          <p:sp>
            <p:nvSpPr>
              <p:cNvPr id="26" name="Rectangle 8"/>
              <p:cNvSpPr/>
              <p:nvPr/>
            </p:nvSpPr>
            <p:spPr>
              <a:xfrm>
                <a:off x="2587199" y="6453336"/>
                <a:ext cx="297556" cy="151730"/>
              </a:xfrm>
              <a:custGeom>
                <a:avLst/>
                <a:gdLst>
                  <a:gd name="connsiteX0" fmla="*/ 0 w 288032"/>
                  <a:gd name="connsiteY0" fmla="*/ 0 h 216024"/>
                  <a:gd name="connsiteX1" fmla="*/ 288032 w 288032"/>
                  <a:gd name="connsiteY1" fmla="*/ 0 h 216024"/>
                  <a:gd name="connsiteX2" fmla="*/ 288032 w 288032"/>
                  <a:gd name="connsiteY2" fmla="*/ 216024 h 216024"/>
                  <a:gd name="connsiteX3" fmla="*/ 0 w 288032"/>
                  <a:gd name="connsiteY3" fmla="*/ 216024 h 216024"/>
                  <a:gd name="connsiteX4" fmla="*/ 0 w 288032"/>
                  <a:gd name="connsiteY4" fmla="*/ 0 h 216024"/>
                  <a:gd name="connsiteX0" fmla="*/ 0 w 290414"/>
                  <a:gd name="connsiteY0" fmla="*/ 71437 h 216024"/>
                  <a:gd name="connsiteX1" fmla="*/ 290414 w 290414"/>
                  <a:gd name="connsiteY1" fmla="*/ 0 h 216024"/>
                  <a:gd name="connsiteX2" fmla="*/ 290414 w 290414"/>
                  <a:gd name="connsiteY2" fmla="*/ 216024 h 216024"/>
                  <a:gd name="connsiteX3" fmla="*/ 2382 w 290414"/>
                  <a:gd name="connsiteY3" fmla="*/ 216024 h 216024"/>
                  <a:gd name="connsiteX4" fmla="*/ 0 w 290414"/>
                  <a:gd name="connsiteY4" fmla="*/ 71437 h 216024"/>
                  <a:gd name="connsiteX0" fmla="*/ 0 w 290414"/>
                  <a:gd name="connsiteY0" fmla="*/ 0 h 144587"/>
                  <a:gd name="connsiteX1" fmla="*/ 247551 w 290414"/>
                  <a:gd name="connsiteY1" fmla="*/ 4763 h 144587"/>
                  <a:gd name="connsiteX2" fmla="*/ 290414 w 290414"/>
                  <a:gd name="connsiteY2" fmla="*/ 144587 h 144587"/>
                  <a:gd name="connsiteX3" fmla="*/ 2382 w 290414"/>
                  <a:gd name="connsiteY3" fmla="*/ 144587 h 144587"/>
                  <a:gd name="connsiteX4" fmla="*/ 0 w 290414"/>
                  <a:gd name="connsiteY4" fmla="*/ 0 h 144587"/>
                  <a:gd name="connsiteX0" fmla="*/ 0 w 254695"/>
                  <a:gd name="connsiteY0" fmla="*/ 0 h 144587"/>
                  <a:gd name="connsiteX1" fmla="*/ 247551 w 254695"/>
                  <a:gd name="connsiteY1" fmla="*/ 4763 h 144587"/>
                  <a:gd name="connsiteX2" fmla="*/ 254695 w 254695"/>
                  <a:gd name="connsiteY2" fmla="*/ 139825 h 144587"/>
                  <a:gd name="connsiteX3" fmla="*/ 2382 w 254695"/>
                  <a:gd name="connsiteY3" fmla="*/ 144587 h 144587"/>
                  <a:gd name="connsiteX4" fmla="*/ 0 w 254695"/>
                  <a:gd name="connsiteY4" fmla="*/ 0 h 144587"/>
                  <a:gd name="connsiteX0" fmla="*/ 42861 w 297556"/>
                  <a:gd name="connsiteY0" fmla="*/ 0 h 144587"/>
                  <a:gd name="connsiteX1" fmla="*/ 290412 w 297556"/>
                  <a:gd name="connsiteY1" fmla="*/ 4763 h 144587"/>
                  <a:gd name="connsiteX2" fmla="*/ 297556 w 297556"/>
                  <a:gd name="connsiteY2" fmla="*/ 139825 h 144587"/>
                  <a:gd name="connsiteX3" fmla="*/ 0 w 297556"/>
                  <a:gd name="connsiteY3" fmla="*/ 144587 h 144587"/>
                  <a:gd name="connsiteX4" fmla="*/ 42861 w 297556"/>
                  <a:gd name="connsiteY4" fmla="*/ 0 h 144587"/>
                  <a:gd name="connsiteX0" fmla="*/ 2379 w 297556"/>
                  <a:gd name="connsiteY0" fmla="*/ 0 h 146968"/>
                  <a:gd name="connsiteX1" fmla="*/ 290412 w 297556"/>
                  <a:gd name="connsiteY1" fmla="*/ 7144 h 146968"/>
                  <a:gd name="connsiteX2" fmla="*/ 297556 w 297556"/>
                  <a:gd name="connsiteY2" fmla="*/ 142206 h 146968"/>
                  <a:gd name="connsiteX3" fmla="*/ 0 w 297556"/>
                  <a:gd name="connsiteY3" fmla="*/ 146968 h 146968"/>
                  <a:gd name="connsiteX4" fmla="*/ 2379 w 297556"/>
                  <a:gd name="connsiteY4" fmla="*/ 0 h 146968"/>
                  <a:gd name="connsiteX0" fmla="*/ 2379 w 297556"/>
                  <a:gd name="connsiteY0" fmla="*/ 4762 h 151730"/>
                  <a:gd name="connsiteX1" fmla="*/ 292793 w 297556"/>
                  <a:gd name="connsiteY1" fmla="*/ 0 h 151730"/>
                  <a:gd name="connsiteX2" fmla="*/ 297556 w 297556"/>
                  <a:gd name="connsiteY2" fmla="*/ 146968 h 151730"/>
                  <a:gd name="connsiteX3" fmla="*/ 0 w 297556"/>
                  <a:gd name="connsiteY3" fmla="*/ 151730 h 151730"/>
                  <a:gd name="connsiteX4" fmla="*/ 2379 w 297556"/>
                  <a:gd name="connsiteY4" fmla="*/ 4762 h 15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556" h="151730">
                    <a:moveTo>
                      <a:pt x="2379" y="4762"/>
                    </a:moveTo>
                    <a:lnTo>
                      <a:pt x="292793" y="0"/>
                    </a:lnTo>
                    <a:lnTo>
                      <a:pt x="297556" y="146968"/>
                    </a:lnTo>
                    <a:lnTo>
                      <a:pt x="0" y="151730"/>
                    </a:lnTo>
                    <a:lnTo>
                      <a:pt x="2379" y="4762"/>
                    </a:lnTo>
                    <a:close/>
                  </a:path>
                </a:pathLst>
              </a:custGeom>
              <a:solidFill>
                <a:srgbClr val="00B050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" name="ZoneTexte 3"/>
              <p:cNvSpPr txBox="1"/>
              <p:nvPr/>
            </p:nvSpPr>
            <p:spPr>
              <a:xfrm>
                <a:off x="2912444" y="6344535"/>
                <a:ext cx="12025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 smtClean="0"/>
                  <a:t>= sensibles</a:t>
                </a:r>
                <a:endParaRPr lang="fr-FR" dirty="0"/>
              </a:p>
            </p:txBody>
          </p:sp>
        </p:grpSp>
      </p:grpSp>
      <p:grpSp>
        <p:nvGrpSpPr>
          <p:cNvPr id="31" name="Groupe 30"/>
          <p:cNvGrpSpPr/>
          <p:nvPr/>
        </p:nvGrpSpPr>
        <p:grpSpPr>
          <a:xfrm>
            <a:off x="2123728" y="3552862"/>
            <a:ext cx="4410248" cy="2636795"/>
            <a:chOff x="2123728" y="4077072"/>
            <a:chExt cx="4410248" cy="2636795"/>
          </a:xfrm>
        </p:grpSpPr>
        <p:sp>
          <p:nvSpPr>
            <p:cNvPr id="17" name="Rectangle 1"/>
            <p:cNvSpPr/>
            <p:nvPr/>
          </p:nvSpPr>
          <p:spPr>
            <a:xfrm>
              <a:off x="4716016" y="4088445"/>
              <a:ext cx="288032" cy="171574"/>
            </a:xfrm>
            <a:custGeom>
              <a:avLst/>
              <a:gdLst>
                <a:gd name="connsiteX0" fmla="*/ 0 w 288032"/>
                <a:gd name="connsiteY0" fmla="*/ 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0 w 288032"/>
                <a:gd name="connsiteY4" fmla="*/ 0 h 216024"/>
                <a:gd name="connsiteX0" fmla="*/ 6350 w 288032"/>
                <a:gd name="connsiteY0" fmla="*/ 4445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6350 w 288032"/>
                <a:gd name="connsiteY4" fmla="*/ 44450 h 216024"/>
                <a:gd name="connsiteX0" fmla="*/ 6350 w 288032"/>
                <a:gd name="connsiteY0" fmla="*/ 0 h 171574"/>
                <a:gd name="connsiteX1" fmla="*/ 281682 w 288032"/>
                <a:gd name="connsiteY1" fmla="*/ 0 h 171574"/>
                <a:gd name="connsiteX2" fmla="*/ 288032 w 288032"/>
                <a:gd name="connsiteY2" fmla="*/ 171574 h 171574"/>
                <a:gd name="connsiteX3" fmla="*/ 0 w 288032"/>
                <a:gd name="connsiteY3" fmla="*/ 171574 h 171574"/>
                <a:gd name="connsiteX4" fmla="*/ 6350 w 288032"/>
                <a:gd name="connsiteY4" fmla="*/ 0 h 17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032" h="171574">
                  <a:moveTo>
                    <a:pt x="6350" y="0"/>
                  </a:moveTo>
                  <a:lnTo>
                    <a:pt x="281682" y="0"/>
                  </a:lnTo>
                  <a:lnTo>
                    <a:pt x="288032" y="171574"/>
                  </a:lnTo>
                  <a:lnTo>
                    <a:pt x="0" y="17157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FF00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"/>
            <p:cNvSpPr/>
            <p:nvPr/>
          </p:nvSpPr>
          <p:spPr>
            <a:xfrm>
              <a:off x="4716016" y="4409554"/>
              <a:ext cx="288032" cy="171574"/>
            </a:xfrm>
            <a:custGeom>
              <a:avLst/>
              <a:gdLst>
                <a:gd name="connsiteX0" fmla="*/ 0 w 288032"/>
                <a:gd name="connsiteY0" fmla="*/ 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0 w 288032"/>
                <a:gd name="connsiteY4" fmla="*/ 0 h 216024"/>
                <a:gd name="connsiteX0" fmla="*/ 6350 w 288032"/>
                <a:gd name="connsiteY0" fmla="*/ 4445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6350 w 288032"/>
                <a:gd name="connsiteY4" fmla="*/ 44450 h 216024"/>
                <a:gd name="connsiteX0" fmla="*/ 6350 w 288032"/>
                <a:gd name="connsiteY0" fmla="*/ 0 h 171574"/>
                <a:gd name="connsiteX1" fmla="*/ 281682 w 288032"/>
                <a:gd name="connsiteY1" fmla="*/ 0 h 171574"/>
                <a:gd name="connsiteX2" fmla="*/ 288032 w 288032"/>
                <a:gd name="connsiteY2" fmla="*/ 171574 h 171574"/>
                <a:gd name="connsiteX3" fmla="*/ 0 w 288032"/>
                <a:gd name="connsiteY3" fmla="*/ 171574 h 171574"/>
                <a:gd name="connsiteX4" fmla="*/ 6350 w 288032"/>
                <a:gd name="connsiteY4" fmla="*/ 0 h 17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032" h="171574">
                  <a:moveTo>
                    <a:pt x="6350" y="0"/>
                  </a:moveTo>
                  <a:lnTo>
                    <a:pt x="281682" y="0"/>
                  </a:lnTo>
                  <a:lnTo>
                    <a:pt x="288032" y="171574"/>
                  </a:lnTo>
                  <a:lnTo>
                    <a:pt x="0" y="17157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FF00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"/>
            <p:cNvSpPr/>
            <p:nvPr/>
          </p:nvSpPr>
          <p:spPr>
            <a:xfrm>
              <a:off x="4716016" y="5057626"/>
              <a:ext cx="288032" cy="171574"/>
            </a:xfrm>
            <a:custGeom>
              <a:avLst/>
              <a:gdLst>
                <a:gd name="connsiteX0" fmla="*/ 0 w 288032"/>
                <a:gd name="connsiteY0" fmla="*/ 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0 w 288032"/>
                <a:gd name="connsiteY4" fmla="*/ 0 h 216024"/>
                <a:gd name="connsiteX0" fmla="*/ 6350 w 288032"/>
                <a:gd name="connsiteY0" fmla="*/ 4445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6350 w 288032"/>
                <a:gd name="connsiteY4" fmla="*/ 44450 h 216024"/>
                <a:gd name="connsiteX0" fmla="*/ 6350 w 288032"/>
                <a:gd name="connsiteY0" fmla="*/ 0 h 171574"/>
                <a:gd name="connsiteX1" fmla="*/ 281682 w 288032"/>
                <a:gd name="connsiteY1" fmla="*/ 0 h 171574"/>
                <a:gd name="connsiteX2" fmla="*/ 288032 w 288032"/>
                <a:gd name="connsiteY2" fmla="*/ 171574 h 171574"/>
                <a:gd name="connsiteX3" fmla="*/ 0 w 288032"/>
                <a:gd name="connsiteY3" fmla="*/ 171574 h 171574"/>
                <a:gd name="connsiteX4" fmla="*/ 6350 w 288032"/>
                <a:gd name="connsiteY4" fmla="*/ 0 h 17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032" h="171574">
                  <a:moveTo>
                    <a:pt x="6350" y="0"/>
                  </a:moveTo>
                  <a:lnTo>
                    <a:pt x="281682" y="0"/>
                  </a:lnTo>
                  <a:lnTo>
                    <a:pt x="288032" y="171574"/>
                  </a:lnTo>
                  <a:lnTo>
                    <a:pt x="0" y="17157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FF00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"/>
            <p:cNvSpPr/>
            <p:nvPr/>
          </p:nvSpPr>
          <p:spPr>
            <a:xfrm>
              <a:off x="4716016" y="5229200"/>
              <a:ext cx="288032" cy="171574"/>
            </a:xfrm>
            <a:custGeom>
              <a:avLst/>
              <a:gdLst>
                <a:gd name="connsiteX0" fmla="*/ 0 w 288032"/>
                <a:gd name="connsiteY0" fmla="*/ 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0 w 288032"/>
                <a:gd name="connsiteY4" fmla="*/ 0 h 216024"/>
                <a:gd name="connsiteX0" fmla="*/ 6350 w 288032"/>
                <a:gd name="connsiteY0" fmla="*/ 4445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6350 w 288032"/>
                <a:gd name="connsiteY4" fmla="*/ 44450 h 216024"/>
                <a:gd name="connsiteX0" fmla="*/ 6350 w 288032"/>
                <a:gd name="connsiteY0" fmla="*/ 0 h 171574"/>
                <a:gd name="connsiteX1" fmla="*/ 281682 w 288032"/>
                <a:gd name="connsiteY1" fmla="*/ 0 h 171574"/>
                <a:gd name="connsiteX2" fmla="*/ 288032 w 288032"/>
                <a:gd name="connsiteY2" fmla="*/ 171574 h 171574"/>
                <a:gd name="connsiteX3" fmla="*/ 0 w 288032"/>
                <a:gd name="connsiteY3" fmla="*/ 171574 h 171574"/>
                <a:gd name="connsiteX4" fmla="*/ 6350 w 288032"/>
                <a:gd name="connsiteY4" fmla="*/ 0 h 17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032" h="171574">
                  <a:moveTo>
                    <a:pt x="6350" y="0"/>
                  </a:moveTo>
                  <a:lnTo>
                    <a:pt x="281682" y="0"/>
                  </a:lnTo>
                  <a:lnTo>
                    <a:pt x="288032" y="171574"/>
                  </a:lnTo>
                  <a:lnTo>
                    <a:pt x="0" y="17157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FF00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1"/>
            <p:cNvSpPr/>
            <p:nvPr/>
          </p:nvSpPr>
          <p:spPr>
            <a:xfrm>
              <a:off x="3563888" y="4077072"/>
              <a:ext cx="288032" cy="171574"/>
            </a:xfrm>
            <a:custGeom>
              <a:avLst/>
              <a:gdLst>
                <a:gd name="connsiteX0" fmla="*/ 0 w 288032"/>
                <a:gd name="connsiteY0" fmla="*/ 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0 w 288032"/>
                <a:gd name="connsiteY4" fmla="*/ 0 h 216024"/>
                <a:gd name="connsiteX0" fmla="*/ 6350 w 288032"/>
                <a:gd name="connsiteY0" fmla="*/ 4445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6350 w 288032"/>
                <a:gd name="connsiteY4" fmla="*/ 44450 h 216024"/>
                <a:gd name="connsiteX0" fmla="*/ 6350 w 288032"/>
                <a:gd name="connsiteY0" fmla="*/ 0 h 171574"/>
                <a:gd name="connsiteX1" fmla="*/ 281682 w 288032"/>
                <a:gd name="connsiteY1" fmla="*/ 0 h 171574"/>
                <a:gd name="connsiteX2" fmla="*/ 288032 w 288032"/>
                <a:gd name="connsiteY2" fmla="*/ 171574 h 171574"/>
                <a:gd name="connsiteX3" fmla="*/ 0 w 288032"/>
                <a:gd name="connsiteY3" fmla="*/ 171574 h 171574"/>
                <a:gd name="connsiteX4" fmla="*/ 6350 w 288032"/>
                <a:gd name="connsiteY4" fmla="*/ 0 h 17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032" h="171574">
                  <a:moveTo>
                    <a:pt x="6350" y="0"/>
                  </a:moveTo>
                  <a:lnTo>
                    <a:pt x="281682" y="0"/>
                  </a:lnTo>
                  <a:lnTo>
                    <a:pt x="288032" y="171574"/>
                  </a:lnTo>
                  <a:lnTo>
                    <a:pt x="0" y="17157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FF00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1"/>
            <p:cNvSpPr/>
            <p:nvPr/>
          </p:nvSpPr>
          <p:spPr>
            <a:xfrm>
              <a:off x="3563888" y="4398181"/>
              <a:ext cx="288032" cy="171574"/>
            </a:xfrm>
            <a:custGeom>
              <a:avLst/>
              <a:gdLst>
                <a:gd name="connsiteX0" fmla="*/ 0 w 288032"/>
                <a:gd name="connsiteY0" fmla="*/ 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0 w 288032"/>
                <a:gd name="connsiteY4" fmla="*/ 0 h 216024"/>
                <a:gd name="connsiteX0" fmla="*/ 6350 w 288032"/>
                <a:gd name="connsiteY0" fmla="*/ 4445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6350 w 288032"/>
                <a:gd name="connsiteY4" fmla="*/ 44450 h 216024"/>
                <a:gd name="connsiteX0" fmla="*/ 6350 w 288032"/>
                <a:gd name="connsiteY0" fmla="*/ 0 h 171574"/>
                <a:gd name="connsiteX1" fmla="*/ 281682 w 288032"/>
                <a:gd name="connsiteY1" fmla="*/ 0 h 171574"/>
                <a:gd name="connsiteX2" fmla="*/ 288032 w 288032"/>
                <a:gd name="connsiteY2" fmla="*/ 171574 h 171574"/>
                <a:gd name="connsiteX3" fmla="*/ 0 w 288032"/>
                <a:gd name="connsiteY3" fmla="*/ 171574 h 171574"/>
                <a:gd name="connsiteX4" fmla="*/ 6350 w 288032"/>
                <a:gd name="connsiteY4" fmla="*/ 0 h 17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032" h="171574">
                  <a:moveTo>
                    <a:pt x="6350" y="0"/>
                  </a:moveTo>
                  <a:lnTo>
                    <a:pt x="281682" y="0"/>
                  </a:lnTo>
                  <a:lnTo>
                    <a:pt x="288032" y="171574"/>
                  </a:lnTo>
                  <a:lnTo>
                    <a:pt x="0" y="17157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FF00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1"/>
            <p:cNvSpPr/>
            <p:nvPr/>
          </p:nvSpPr>
          <p:spPr>
            <a:xfrm>
              <a:off x="3563888" y="5046253"/>
              <a:ext cx="288032" cy="171574"/>
            </a:xfrm>
            <a:custGeom>
              <a:avLst/>
              <a:gdLst>
                <a:gd name="connsiteX0" fmla="*/ 0 w 288032"/>
                <a:gd name="connsiteY0" fmla="*/ 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0 w 288032"/>
                <a:gd name="connsiteY4" fmla="*/ 0 h 216024"/>
                <a:gd name="connsiteX0" fmla="*/ 6350 w 288032"/>
                <a:gd name="connsiteY0" fmla="*/ 4445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6350 w 288032"/>
                <a:gd name="connsiteY4" fmla="*/ 44450 h 216024"/>
                <a:gd name="connsiteX0" fmla="*/ 6350 w 288032"/>
                <a:gd name="connsiteY0" fmla="*/ 0 h 171574"/>
                <a:gd name="connsiteX1" fmla="*/ 281682 w 288032"/>
                <a:gd name="connsiteY1" fmla="*/ 0 h 171574"/>
                <a:gd name="connsiteX2" fmla="*/ 288032 w 288032"/>
                <a:gd name="connsiteY2" fmla="*/ 171574 h 171574"/>
                <a:gd name="connsiteX3" fmla="*/ 0 w 288032"/>
                <a:gd name="connsiteY3" fmla="*/ 171574 h 171574"/>
                <a:gd name="connsiteX4" fmla="*/ 6350 w 288032"/>
                <a:gd name="connsiteY4" fmla="*/ 0 h 17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032" h="171574">
                  <a:moveTo>
                    <a:pt x="6350" y="0"/>
                  </a:moveTo>
                  <a:lnTo>
                    <a:pt x="281682" y="0"/>
                  </a:lnTo>
                  <a:lnTo>
                    <a:pt x="288032" y="171574"/>
                  </a:lnTo>
                  <a:lnTo>
                    <a:pt x="0" y="17157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FF00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1"/>
            <p:cNvSpPr/>
            <p:nvPr/>
          </p:nvSpPr>
          <p:spPr>
            <a:xfrm>
              <a:off x="2123728" y="5217827"/>
              <a:ext cx="1323634" cy="171574"/>
            </a:xfrm>
            <a:custGeom>
              <a:avLst/>
              <a:gdLst>
                <a:gd name="connsiteX0" fmla="*/ 0 w 288032"/>
                <a:gd name="connsiteY0" fmla="*/ 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0 w 288032"/>
                <a:gd name="connsiteY4" fmla="*/ 0 h 216024"/>
                <a:gd name="connsiteX0" fmla="*/ 6350 w 288032"/>
                <a:gd name="connsiteY0" fmla="*/ 4445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6350 w 288032"/>
                <a:gd name="connsiteY4" fmla="*/ 44450 h 216024"/>
                <a:gd name="connsiteX0" fmla="*/ 6350 w 288032"/>
                <a:gd name="connsiteY0" fmla="*/ 0 h 171574"/>
                <a:gd name="connsiteX1" fmla="*/ 281682 w 288032"/>
                <a:gd name="connsiteY1" fmla="*/ 0 h 171574"/>
                <a:gd name="connsiteX2" fmla="*/ 288032 w 288032"/>
                <a:gd name="connsiteY2" fmla="*/ 171574 h 171574"/>
                <a:gd name="connsiteX3" fmla="*/ 0 w 288032"/>
                <a:gd name="connsiteY3" fmla="*/ 171574 h 171574"/>
                <a:gd name="connsiteX4" fmla="*/ 6350 w 288032"/>
                <a:gd name="connsiteY4" fmla="*/ 0 h 17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032" h="171574">
                  <a:moveTo>
                    <a:pt x="6350" y="0"/>
                  </a:moveTo>
                  <a:lnTo>
                    <a:pt x="281682" y="0"/>
                  </a:lnTo>
                  <a:lnTo>
                    <a:pt x="288032" y="171574"/>
                  </a:lnTo>
                  <a:lnTo>
                    <a:pt x="0" y="17157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FF00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8"/>
            <p:cNvSpPr/>
            <p:nvPr/>
          </p:nvSpPr>
          <p:spPr>
            <a:xfrm>
              <a:off x="4387399" y="6453336"/>
              <a:ext cx="297556" cy="151730"/>
            </a:xfrm>
            <a:custGeom>
              <a:avLst/>
              <a:gdLst>
                <a:gd name="connsiteX0" fmla="*/ 0 w 288032"/>
                <a:gd name="connsiteY0" fmla="*/ 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0 w 288032"/>
                <a:gd name="connsiteY4" fmla="*/ 0 h 216024"/>
                <a:gd name="connsiteX0" fmla="*/ 0 w 290414"/>
                <a:gd name="connsiteY0" fmla="*/ 71437 h 216024"/>
                <a:gd name="connsiteX1" fmla="*/ 290414 w 290414"/>
                <a:gd name="connsiteY1" fmla="*/ 0 h 216024"/>
                <a:gd name="connsiteX2" fmla="*/ 290414 w 290414"/>
                <a:gd name="connsiteY2" fmla="*/ 216024 h 216024"/>
                <a:gd name="connsiteX3" fmla="*/ 2382 w 290414"/>
                <a:gd name="connsiteY3" fmla="*/ 216024 h 216024"/>
                <a:gd name="connsiteX4" fmla="*/ 0 w 290414"/>
                <a:gd name="connsiteY4" fmla="*/ 71437 h 216024"/>
                <a:gd name="connsiteX0" fmla="*/ 0 w 290414"/>
                <a:gd name="connsiteY0" fmla="*/ 0 h 144587"/>
                <a:gd name="connsiteX1" fmla="*/ 247551 w 290414"/>
                <a:gd name="connsiteY1" fmla="*/ 4763 h 144587"/>
                <a:gd name="connsiteX2" fmla="*/ 290414 w 290414"/>
                <a:gd name="connsiteY2" fmla="*/ 144587 h 144587"/>
                <a:gd name="connsiteX3" fmla="*/ 2382 w 290414"/>
                <a:gd name="connsiteY3" fmla="*/ 144587 h 144587"/>
                <a:gd name="connsiteX4" fmla="*/ 0 w 290414"/>
                <a:gd name="connsiteY4" fmla="*/ 0 h 144587"/>
                <a:gd name="connsiteX0" fmla="*/ 0 w 254695"/>
                <a:gd name="connsiteY0" fmla="*/ 0 h 144587"/>
                <a:gd name="connsiteX1" fmla="*/ 247551 w 254695"/>
                <a:gd name="connsiteY1" fmla="*/ 4763 h 144587"/>
                <a:gd name="connsiteX2" fmla="*/ 254695 w 254695"/>
                <a:gd name="connsiteY2" fmla="*/ 139825 h 144587"/>
                <a:gd name="connsiteX3" fmla="*/ 2382 w 254695"/>
                <a:gd name="connsiteY3" fmla="*/ 144587 h 144587"/>
                <a:gd name="connsiteX4" fmla="*/ 0 w 254695"/>
                <a:gd name="connsiteY4" fmla="*/ 0 h 144587"/>
                <a:gd name="connsiteX0" fmla="*/ 42861 w 297556"/>
                <a:gd name="connsiteY0" fmla="*/ 0 h 144587"/>
                <a:gd name="connsiteX1" fmla="*/ 290412 w 297556"/>
                <a:gd name="connsiteY1" fmla="*/ 4763 h 144587"/>
                <a:gd name="connsiteX2" fmla="*/ 297556 w 297556"/>
                <a:gd name="connsiteY2" fmla="*/ 139825 h 144587"/>
                <a:gd name="connsiteX3" fmla="*/ 0 w 297556"/>
                <a:gd name="connsiteY3" fmla="*/ 144587 h 144587"/>
                <a:gd name="connsiteX4" fmla="*/ 42861 w 297556"/>
                <a:gd name="connsiteY4" fmla="*/ 0 h 144587"/>
                <a:gd name="connsiteX0" fmla="*/ 2379 w 297556"/>
                <a:gd name="connsiteY0" fmla="*/ 0 h 146968"/>
                <a:gd name="connsiteX1" fmla="*/ 290412 w 297556"/>
                <a:gd name="connsiteY1" fmla="*/ 7144 h 146968"/>
                <a:gd name="connsiteX2" fmla="*/ 297556 w 297556"/>
                <a:gd name="connsiteY2" fmla="*/ 142206 h 146968"/>
                <a:gd name="connsiteX3" fmla="*/ 0 w 297556"/>
                <a:gd name="connsiteY3" fmla="*/ 146968 h 146968"/>
                <a:gd name="connsiteX4" fmla="*/ 2379 w 297556"/>
                <a:gd name="connsiteY4" fmla="*/ 0 h 146968"/>
                <a:gd name="connsiteX0" fmla="*/ 2379 w 297556"/>
                <a:gd name="connsiteY0" fmla="*/ 4762 h 151730"/>
                <a:gd name="connsiteX1" fmla="*/ 292793 w 297556"/>
                <a:gd name="connsiteY1" fmla="*/ 0 h 151730"/>
                <a:gd name="connsiteX2" fmla="*/ 297556 w 297556"/>
                <a:gd name="connsiteY2" fmla="*/ 146968 h 151730"/>
                <a:gd name="connsiteX3" fmla="*/ 0 w 297556"/>
                <a:gd name="connsiteY3" fmla="*/ 151730 h 151730"/>
                <a:gd name="connsiteX4" fmla="*/ 2379 w 297556"/>
                <a:gd name="connsiteY4" fmla="*/ 4762 h 15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556" h="151730">
                  <a:moveTo>
                    <a:pt x="2379" y="4762"/>
                  </a:moveTo>
                  <a:lnTo>
                    <a:pt x="292793" y="0"/>
                  </a:lnTo>
                  <a:lnTo>
                    <a:pt x="297556" y="146968"/>
                  </a:lnTo>
                  <a:lnTo>
                    <a:pt x="0" y="151730"/>
                  </a:lnTo>
                  <a:lnTo>
                    <a:pt x="2379" y="4762"/>
                  </a:lnTo>
                  <a:close/>
                </a:path>
              </a:pathLst>
            </a:custGeom>
            <a:solidFill>
              <a:srgbClr val="FF00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4712644" y="6344535"/>
              <a:ext cx="1821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= non spécifiques</a:t>
              </a:r>
              <a:endParaRPr lang="fr-FR" dirty="0"/>
            </a:p>
          </p:txBody>
        </p:sp>
      </p:grpSp>
      <p:sp>
        <p:nvSpPr>
          <p:cNvPr id="32" name="ZoneTexte 31"/>
          <p:cNvSpPr txBox="1"/>
          <p:nvPr/>
        </p:nvSpPr>
        <p:spPr>
          <a:xfrm>
            <a:off x="593955" y="6237312"/>
            <a:ext cx="812280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CH" sz="2000" b="1" dirty="0" smtClean="0"/>
              <a:t>Individuellement les signes cliniques sont peu sensibles ou peu spécifiques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70736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-36512" y="-30480"/>
            <a:ext cx="7994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SCORES</a:t>
            </a:r>
            <a:r>
              <a:rPr lang="fr-FR" sz="3600" b="1" dirty="0" smtClean="0"/>
              <a:t> CLINIQUES </a:t>
            </a:r>
            <a:r>
              <a:rPr lang="fr-FR" sz="3600" b="1" dirty="0" smtClean="0"/>
              <a:t>DE </a:t>
            </a:r>
            <a:r>
              <a:rPr lang="fr-FR" sz="3600" b="1" dirty="0" smtClean="0"/>
              <a:t>DÉSHYDRATATION</a:t>
            </a:r>
            <a:endParaRPr lang="fr-CH" sz="3600" dirty="0"/>
          </a:p>
        </p:txBody>
      </p:sp>
      <p:grpSp>
        <p:nvGrpSpPr>
          <p:cNvPr id="2" name="Groupe 1"/>
          <p:cNvGrpSpPr/>
          <p:nvPr/>
        </p:nvGrpSpPr>
        <p:grpSpPr>
          <a:xfrm>
            <a:off x="4391200" y="722416"/>
            <a:ext cx="4575970" cy="1800201"/>
            <a:chOff x="35496" y="836712"/>
            <a:chExt cx="4575970" cy="1800201"/>
          </a:xfrm>
        </p:grpSpPr>
        <p:pic>
          <p:nvPicPr>
            <p:cNvPr id="4" name="Picture 1"/>
            <p:cNvPicPr/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077"/>
            <a:stretch/>
          </p:blipFill>
          <p:spPr bwMode="auto">
            <a:xfrm>
              <a:off x="1331640" y="836712"/>
              <a:ext cx="3279826" cy="1800201"/>
            </a:xfrm>
            <a:prstGeom prst="rect">
              <a:avLst/>
            </a:prstGeom>
            <a:noFill/>
            <a:ln w="19050" cmpd="sng">
              <a:solidFill>
                <a:srgbClr val="000000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35496" y="1382869"/>
              <a:ext cx="131959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4000" b="1" dirty="0" smtClean="0"/>
                <a:t>WHO</a:t>
              </a:r>
              <a:endParaRPr lang="fr-CH" sz="40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07504" y="1370489"/>
            <a:ext cx="10214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CDS</a:t>
            </a:r>
            <a:endParaRPr lang="fr-CH" sz="4000" dirty="0"/>
          </a:p>
        </p:txBody>
      </p:sp>
      <p:pic>
        <p:nvPicPr>
          <p:cNvPr id="10" name="Picture 2"/>
          <p:cNvPicPr/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20" y="794425"/>
            <a:ext cx="3279826" cy="1728192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</p:pic>
      <p:grpSp>
        <p:nvGrpSpPr>
          <p:cNvPr id="3" name="Groupe 2"/>
          <p:cNvGrpSpPr/>
          <p:nvPr/>
        </p:nvGrpSpPr>
        <p:grpSpPr>
          <a:xfrm>
            <a:off x="903218" y="2924943"/>
            <a:ext cx="5973038" cy="3850361"/>
            <a:chOff x="903218" y="2924943"/>
            <a:chExt cx="5973038" cy="3850361"/>
          </a:xfrm>
        </p:grpSpPr>
        <p:pic>
          <p:nvPicPr>
            <p:cNvPr id="11" name="Picture 3"/>
            <p:cNvPicPr/>
            <p:nvPr/>
          </p:nvPicPr>
          <p:blipFill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2924943"/>
              <a:ext cx="3600400" cy="3850361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</p:spPr>
        </p:pic>
        <p:sp>
          <p:nvSpPr>
            <p:cNvPr id="12" name="Rectangle 11"/>
            <p:cNvSpPr/>
            <p:nvPr/>
          </p:nvSpPr>
          <p:spPr>
            <a:xfrm>
              <a:off x="903218" y="4305290"/>
              <a:ext cx="230063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4000" b="1" dirty="0" smtClean="0"/>
                <a:t>GORELICK</a:t>
              </a:r>
              <a:endParaRPr lang="fr-CH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31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2459</TotalTime>
  <Words>2377</Words>
  <Application>Microsoft Office PowerPoint</Application>
  <PresentationFormat>Affichage à l'écran (4:3)</PresentationFormat>
  <Paragraphs>525</Paragraphs>
  <Slides>52</Slides>
  <Notes>19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53" baseType="lpstr">
      <vt:lpstr>Thème Office</vt:lpstr>
      <vt:lpstr>GEA ET DESHYDRATATION -  BOUSCULER LES IDÉES REÇUES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FHVi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GEA et réhydratation:  bousculer les idées reçues</dc:title>
  <dc:creator>martinezm</dc:creator>
  <cp:lastModifiedBy>martinezm</cp:lastModifiedBy>
  <cp:revision>1075</cp:revision>
  <cp:lastPrinted>2018-04-22T15:47:07Z</cp:lastPrinted>
  <dcterms:created xsi:type="dcterms:W3CDTF">2018-03-12T06:57:46Z</dcterms:created>
  <dcterms:modified xsi:type="dcterms:W3CDTF">2018-04-24T13:11:19Z</dcterms:modified>
</cp:coreProperties>
</file>