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4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6ADF50-5513-4BE4-B8A3-87EB37307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C5BA5A5-5FC0-45A6-946D-8F70C2F449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BB37CA-3194-4569-BFAE-71E3FB0ED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615017-1E6A-4157-A77D-B0B9F5A4C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2AA3DB-9CA8-4E9C-B529-462B25117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1334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4D63B2-BB8C-4585-91FC-932213562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419FF98-8CF2-41AC-BA1B-3F9B052A80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AFA0061-F31C-4306-ADEC-063E554A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36843B-7E55-452C-B354-7CECED985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C6A18A-E253-4E19-B8F6-5BC93DA60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192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171037-0F66-44A8-93CF-3E719C6045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916EBE3-1464-4A74-B8E8-3CA208AE66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61D5F4-13CC-4769-82DB-88E95354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352C97-06B5-4490-B92D-F61E3DF5B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141166-C333-483E-A45E-4C6BE6BA9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620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C733EB-B2ED-4D8C-A548-CB9FD9BEC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18ECFC-642E-4F0A-9152-8691E6370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C94BD9-CABC-48A4-80F0-348B0BE53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80E77D-C2FA-4EAE-9D00-015F2183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DA7DA2-5B4E-4C7B-AAD7-2D3940710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0518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BDF379-3E0D-4B5D-89C8-76E4B3DC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9E520E-F2CB-4D68-BA6E-C6239682E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41D205-FF0B-4643-9AA2-88A38A262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CFB2B3-6A01-4F2D-AFEF-32F4295E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7F1CFF-6028-46A3-A142-7EAD231B8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4252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C03EA1-AF5A-4E7F-AE52-27639D818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6602BF-AE35-4C1F-8EA3-2547A7179D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FDBA69-9551-4D3F-B3BA-34B506A4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48B3AA-C31A-47BA-AB7A-37D46594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A4CA0C-BBA9-4C77-A8CC-29EFFFEB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E2F880-872A-4C12-AD79-DC4E0860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356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04ECEB-D321-4639-A8B8-6AE2AAF0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0EBD33-D459-45DE-82AF-1B49A455F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EC2B2E-3F04-4655-9F74-6CD81A590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227EB15-CBED-48B2-81C5-EB0769F03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1E81CB3-A1C0-43ED-94B7-88C868D22C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9ED2068-9A4A-4B4D-82B4-FEDA3D8BE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D108A6C-3EA8-4735-B56B-7E557092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8D1454C-1C7E-4785-9920-0DC741D01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3517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5A5C75-067E-47CC-B573-181C344F9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9D9E97-C73F-4BFB-8AB8-EE7C4A991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31D4534-8EB5-4FA3-B33A-30FAEFDF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BDCCF7-3962-4AEF-9F5A-482B75445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2784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D2AA089-0A04-462A-8DB5-FEB6EC37D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DC1B60-4703-460D-84CD-31DC8AB4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BBC010E-EBD0-42DB-B397-82B841FCD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4069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39E753-47F1-4432-A955-473A2CB2E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5CAB56-5263-401D-B1E7-D466BCFF8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7E72E06-FEE2-4ED7-84E1-AF086E7491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0D77BB-48E5-43ED-82FD-C5AEC9E1A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C04D52-C42B-4675-AB18-B413EEC67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CFA526-3F5A-425C-BF6F-4E08085E6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5008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C6D724-0A35-4260-8984-EDE2627A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DDD90F0-EBDD-4C74-883D-7DB61E05A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D19D5F-25A3-4AC2-9D28-058CFABAC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0BED72-3C20-49E7-AD8D-DB76A2F8E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C38150-80EF-4091-907E-DECB9EBDC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18EBF5-E1DF-43F6-95A9-900FC50AF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129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6D8F0A-583A-4F92-B3F3-2EBE1779F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648741-EC91-4A55-81ED-4297E2F68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1C2CB1-AD46-479C-96E3-6F441FE65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C3807-3310-495F-B632-BDDF6888008A}" type="datetimeFigureOut">
              <a:rPr lang="fr-CH" smtClean="0"/>
              <a:t>18.07.2023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0FC094-85EF-4ACE-AC6F-B0E9A8E5AC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1FFA99-E01C-4329-8817-1DAD456CC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485D4-5EB3-4557-9C9F-E35242F88EE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2847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3" name="Connecteur droit 1052">
            <a:extLst>
              <a:ext uri="{FF2B5EF4-FFF2-40B4-BE49-F238E27FC236}">
                <a16:creationId xmlns:a16="http://schemas.microsoft.com/office/drawing/2014/main" id="{1724ACE9-3CBF-47B6-A8B9-887AA4C96FAA}"/>
              </a:ext>
            </a:extLst>
          </p:cNvPr>
          <p:cNvCxnSpPr>
            <a:cxnSpLocks/>
          </p:cNvCxnSpPr>
          <p:nvPr/>
        </p:nvCxnSpPr>
        <p:spPr>
          <a:xfrm flipV="1">
            <a:off x="3628685" y="1737383"/>
            <a:ext cx="1242821" cy="18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What is T4 and T3: The Complete Guide">
            <a:extLst>
              <a:ext uri="{FF2B5EF4-FFF2-40B4-BE49-F238E27FC236}">
                <a16:creationId xmlns:a16="http://schemas.microsoft.com/office/drawing/2014/main" id="{B4546EE2-88D8-42E8-ADE2-592DCE5571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2"/>
          <a:stretch/>
        </p:blipFill>
        <p:spPr bwMode="auto">
          <a:xfrm>
            <a:off x="371130" y="17550"/>
            <a:ext cx="4147516" cy="2897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CDF0E5B-367D-4B48-8F7D-444330406C04}"/>
              </a:ext>
            </a:extLst>
          </p:cNvPr>
          <p:cNvSpPr txBox="1"/>
          <p:nvPr/>
        </p:nvSpPr>
        <p:spPr>
          <a:xfrm>
            <a:off x="959328" y="275245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>
                <a:solidFill>
                  <a:srgbClr val="00B050"/>
                </a:solidFill>
              </a:rPr>
              <a:t>20%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2F63AA34-3A21-4B8A-8BF7-816BC081D5C9}"/>
              </a:ext>
            </a:extLst>
          </p:cNvPr>
          <p:cNvSpPr txBox="1"/>
          <p:nvPr/>
        </p:nvSpPr>
        <p:spPr>
          <a:xfrm>
            <a:off x="2664658" y="2589559"/>
            <a:ext cx="1166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 dirty="0">
                <a:sym typeface="Wingdings" panose="05000000000000000000" pitchFamily="2" charset="2"/>
              </a:rPr>
              <a:t> </a:t>
            </a:r>
            <a:r>
              <a:rPr lang="fr-CH" sz="1000" dirty="0"/>
              <a:t>Métabolisme du Ca</a:t>
            </a:r>
            <a:r>
              <a:rPr lang="fr-CH" sz="1000" baseline="30000" dirty="0"/>
              <a:t>++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2D01524-42AF-4734-A47F-87FA1B34EEDA}"/>
              </a:ext>
            </a:extLst>
          </p:cNvPr>
          <p:cNvSpPr/>
          <p:nvPr/>
        </p:nvSpPr>
        <p:spPr>
          <a:xfrm>
            <a:off x="622579" y="2647753"/>
            <a:ext cx="177944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800" dirty="0">
                <a:solidFill>
                  <a:srgbClr val="00B050"/>
                </a:solidFill>
                <a:latin typeface="Open Sans"/>
              </a:rPr>
              <a:t>Tri </a:t>
            </a:r>
            <a:r>
              <a:rPr lang="fr-CH" sz="800" dirty="0" err="1">
                <a:solidFill>
                  <a:srgbClr val="00B050"/>
                </a:solidFill>
                <a:latin typeface="Open Sans"/>
              </a:rPr>
              <a:t>iodo</a:t>
            </a:r>
            <a:r>
              <a:rPr lang="fr-CH" sz="800" dirty="0">
                <a:solidFill>
                  <a:srgbClr val="00B050"/>
                </a:solidFill>
                <a:latin typeface="Open Sans"/>
              </a:rPr>
              <a:t> thyronine (T3)</a:t>
            </a:r>
            <a:endParaRPr lang="fr-CH" sz="800" b="0" i="0" dirty="0">
              <a:solidFill>
                <a:srgbClr val="00B050"/>
              </a:solidFill>
              <a:effectLst/>
              <a:latin typeface="Open Sans"/>
            </a:endParaRPr>
          </a:p>
        </p:txBody>
      </p:sp>
      <p:sp>
        <p:nvSpPr>
          <p:cNvPr id="62" name="Forme libre : forme 61">
            <a:extLst>
              <a:ext uri="{FF2B5EF4-FFF2-40B4-BE49-F238E27FC236}">
                <a16:creationId xmlns:a16="http://schemas.microsoft.com/office/drawing/2014/main" id="{7BF3E524-E384-4616-9A25-3817C3084DE8}"/>
              </a:ext>
            </a:extLst>
          </p:cNvPr>
          <p:cNvSpPr/>
          <p:nvPr/>
        </p:nvSpPr>
        <p:spPr>
          <a:xfrm>
            <a:off x="165207" y="1541574"/>
            <a:ext cx="937798" cy="889893"/>
          </a:xfrm>
          <a:custGeom>
            <a:avLst/>
            <a:gdLst>
              <a:gd name="connsiteX0" fmla="*/ 568218 w 825393"/>
              <a:gd name="connsiteY0" fmla="*/ 752475 h 810312"/>
              <a:gd name="connsiteX1" fmla="*/ 72918 w 825393"/>
              <a:gd name="connsiteY1" fmla="*/ 762000 h 810312"/>
              <a:gd name="connsiteX2" fmla="*/ 82443 w 825393"/>
              <a:gd name="connsiteY2" fmla="*/ 228600 h 810312"/>
              <a:gd name="connsiteX3" fmla="*/ 825393 w 825393"/>
              <a:gd name="connsiteY3" fmla="*/ 0 h 81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393" h="810312">
                <a:moveTo>
                  <a:pt x="568218" y="752475"/>
                </a:moveTo>
                <a:cubicBezTo>
                  <a:pt x="361049" y="800894"/>
                  <a:pt x="153880" y="849313"/>
                  <a:pt x="72918" y="762000"/>
                </a:cubicBezTo>
                <a:cubicBezTo>
                  <a:pt x="-8045" y="674687"/>
                  <a:pt x="-42970" y="355600"/>
                  <a:pt x="82443" y="228600"/>
                </a:cubicBezTo>
                <a:cubicBezTo>
                  <a:pt x="207855" y="101600"/>
                  <a:pt x="516624" y="50800"/>
                  <a:pt x="825393" y="0"/>
                </a:cubicBezTo>
              </a:path>
            </a:pathLst>
          </a:custGeom>
          <a:noFill/>
          <a:ln>
            <a:solidFill>
              <a:srgbClr val="00B0F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24" name="ZoneTexte 1023">
            <a:extLst>
              <a:ext uri="{FF2B5EF4-FFF2-40B4-BE49-F238E27FC236}">
                <a16:creationId xmlns:a16="http://schemas.microsoft.com/office/drawing/2014/main" id="{E2770491-45D5-492D-9F90-04DDC64149F4}"/>
              </a:ext>
            </a:extLst>
          </p:cNvPr>
          <p:cNvSpPr txBox="1"/>
          <p:nvPr/>
        </p:nvSpPr>
        <p:spPr>
          <a:xfrm rot="18793126">
            <a:off x="41078" y="1930878"/>
            <a:ext cx="9396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000" dirty="0">
                <a:solidFill>
                  <a:srgbClr val="00B0F0"/>
                </a:solidFill>
              </a:rPr>
              <a:t>Feed-back </a:t>
            </a:r>
            <a:r>
              <a:rPr lang="fr-CH" sz="1000" dirty="0" err="1">
                <a:solidFill>
                  <a:srgbClr val="00B0F0"/>
                </a:solidFill>
              </a:rPr>
              <a:t>neg</a:t>
            </a:r>
            <a:endParaRPr lang="fr-CH" sz="1000" dirty="0">
              <a:solidFill>
                <a:srgbClr val="00B0F0"/>
              </a:solidFill>
            </a:endParaRPr>
          </a:p>
        </p:txBody>
      </p:sp>
      <p:sp>
        <p:nvSpPr>
          <p:cNvPr id="1025" name="Forme libre : forme 1024">
            <a:extLst>
              <a:ext uri="{FF2B5EF4-FFF2-40B4-BE49-F238E27FC236}">
                <a16:creationId xmlns:a16="http://schemas.microsoft.com/office/drawing/2014/main" id="{036967D1-AED9-4C45-9963-3359B281D1B0}"/>
              </a:ext>
            </a:extLst>
          </p:cNvPr>
          <p:cNvSpPr/>
          <p:nvPr/>
        </p:nvSpPr>
        <p:spPr>
          <a:xfrm>
            <a:off x="190500" y="2287905"/>
            <a:ext cx="1676400" cy="371475"/>
          </a:xfrm>
          <a:custGeom>
            <a:avLst/>
            <a:gdLst>
              <a:gd name="connsiteX0" fmla="*/ 1700550 w 1700550"/>
              <a:gd name="connsiteY0" fmla="*/ 393704 h 393704"/>
              <a:gd name="connsiteX1" fmla="*/ 386100 w 1700550"/>
              <a:gd name="connsiteY1" fmla="*/ 327029 h 393704"/>
              <a:gd name="connsiteX2" fmla="*/ 24150 w 1700550"/>
              <a:gd name="connsiteY2" fmla="*/ 22229 h 393704"/>
              <a:gd name="connsiteX3" fmla="*/ 33675 w 1700550"/>
              <a:gd name="connsiteY3" fmla="*/ 22229 h 393704"/>
              <a:gd name="connsiteX4" fmla="*/ 33675 w 1700550"/>
              <a:gd name="connsiteY4" fmla="*/ 12704 h 393704"/>
              <a:gd name="connsiteX0" fmla="*/ 1700550 w 1700550"/>
              <a:gd name="connsiteY0" fmla="*/ 393704 h 393704"/>
              <a:gd name="connsiteX1" fmla="*/ 386100 w 1700550"/>
              <a:gd name="connsiteY1" fmla="*/ 327029 h 393704"/>
              <a:gd name="connsiteX2" fmla="*/ 24150 w 1700550"/>
              <a:gd name="connsiteY2" fmla="*/ 22229 h 393704"/>
              <a:gd name="connsiteX3" fmla="*/ 33675 w 1700550"/>
              <a:gd name="connsiteY3" fmla="*/ 22229 h 393704"/>
              <a:gd name="connsiteX0" fmla="*/ 1676400 w 1676400"/>
              <a:gd name="connsiteY0" fmla="*/ 371475 h 371475"/>
              <a:gd name="connsiteX1" fmla="*/ 361950 w 1676400"/>
              <a:gd name="connsiteY1" fmla="*/ 304800 h 371475"/>
              <a:gd name="connsiteX2" fmla="*/ 0 w 1676400"/>
              <a:gd name="connsiteY2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6400" h="371475">
                <a:moveTo>
                  <a:pt x="1676400" y="371475"/>
                </a:moveTo>
                <a:cubicBezTo>
                  <a:pt x="1158875" y="369093"/>
                  <a:pt x="641350" y="366712"/>
                  <a:pt x="361950" y="304800"/>
                </a:cubicBezTo>
                <a:cubicBezTo>
                  <a:pt x="82550" y="242888"/>
                  <a:pt x="0" y="0"/>
                  <a:pt x="0" y="0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B24734A5-41F7-4072-B3DD-5983BCD00F26}"/>
              </a:ext>
            </a:extLst>
          </p:cNvPr>
          <p:cNvCxnSpPr>
            <a:cxnSpLocks/>
            <a:endCxn id="53" idx="0"/>
          </p:cNvCxnSpPr>
          <p:nvPr/>
        </p:nvCxnSpPr>
        <p:spPr>
          <a:xfrm flipV="1">
            <a:off x="2915500" y="3794543"/>
            <a:ext cx="1375546" cy="39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6E80FB00-DAFD-4F4B-BF91-D4B9F0097232}"/>
              </a:ext>
            </a:extLst>
          </p:cNvPr>
          <p:cNvSpPr txBox="1"/>
          <p:nvPr/>
        </p:nvSpPr>
        <p:spPr>
          <a:xfrm>
            <a:off x="1923500" y="3108182"/>
            <a:ext cx="583814" cy="2794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>
                <a:solidFill>
                  <a:srgbClr val="7030A0"/>
                </a:solidFill>
              </a:rPr>
              <a:t>80%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BF15A353-36F8-4873-B625-425B274D4B77}"/>
              </a:ext>
            </a:extLst>
          </p:cNvPr>
          <p:cNvSpPr/>
          <p:nvPr/>
        </p:nvSpPr>
        <p:spPr>
          <a:xfrm>
            <a:off x="2868603" y="3709450"/>
            <a:ext cx="291907" cy="21030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2E3A223-8E70-497E-BCBC-A3926F3EF229}"/>
              </a:ext>
            </a:extLst>
          </p:cNvPr>
          <p:cNvSpPr/>
          <p:nvPr/>
        </p:nvSpPr>
        <p:spPr>
          <a:xfrm>
            <a:off x="3297847" y="3709450"/>
            <a:ext cx="291907" cy="21030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F8E28B78-D8DE-4F40-92BE-86CBD44F8464}"/>
              </a:ext>
            </a:extLst>
          </p:cNvPr>
          <p:cNvSpPr/>
          <p:nvPr/>
        </p:nvSpPr>
        <p:spPr>
          <a:xfrm>
            <a:off x="3704231" y="3709450"/>
            <a:ext cx="291907" cy="21030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684D7F9-C8CC-4F54-B7EC-A0022F73A1E5}"/>
              </a:ext>
            </a:extLst>
          </p:cNvPr>
          <p:cNvSpPr txBox="1"/>
          <p:nvPr/>
        </p:nvSpPr>
        <p:spPr>
          <a:xfrm>
            <a:off x="2738431" y="3706990"/>
            <a:ext cx="556563" cy="361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900" dirty="0"/>
              <a:t>TBG</a:t>
            </a:r>
          </a:p>
          <a:p>
            <a:pPr algn="ctr"/>
            <a:endParaRPr lang="fr-CH" sz="800" dirty="0"/>
          </a:p>
          <a:p>
            <a:pPr algn="ctr"/>
            <a:r>
              <a:rPr lang="fr-CH" sz="800" dirty="0"/>
              <a:t>(75-80%)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FDC61F7-AE27-4640-B6D3-A160C08DC704}"/>
              </a:ext>
            </a:extLst>
          </p:cNvPr>
          <p:cNvSpPr txBox="1"/>
          <p:nvPr/>
        </p:nvSpPr>
        <p:spPr>
          <a:xfrm>
            <a:off x="3178651" y="3737566"/>
            <a:ext cx="55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800" dirty="0"/>
              <a:t>TBPA</a:t>
            </a:r>
          </a:p>
          <a:p>
            <a:pPr algn="ctr"/>
            <a:endParaRPr lang="fr-CH" sz="800" dirty="0"/>
          </a:p>
          <a:p>
            <a:pPr algn="ctr"/>
            <a:r>
              <a:rPr lang="fr-CH" sz="800" dirty="0"/>
              <a:t>(15-20%)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0A55A46-2023-4F32-93D2-1A6DAD48F400}"/>
              </a:ext>
            </a:extLst>
          </p:cNvPr>
          <p:cNvSpPr txBox="1"/>
          <p:nvPr/>
        </p:nvSpPr>
        <p:spPr>
          <a:xfrm>
            <a:off x="3598361" y="3737566"/>
            <a:ext cx="505267" cy="349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800" dirty="0" err="1"/>
              <a:t>Alb</a:t>
            </a:r>
            <a:r>
              <a:rPr lang="fr-CH" sz="800" dirty="0"/>
              <a:t>.</a:t>
            </a:r>
          </a:p>
          <a:p>
            <a:pPr algn="ctr"/>
            <a:r>
              <a:rPr lang="fr-CH" sz="800" dirty="0"/>
              <a:t>.</a:t>
            </a:r>
          </a:p>
          <a:p>
            <a:pPr algn="ctr"/>
            <a:r>
              <a:rPr lang="fr-CH" sz="800" dirty="0"/>
              <a:t>(5-10%)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0A38D23D-F5F1-4325-8D44-B38988F8BEEF}"/>
              </a:ext>
            </a:extLst>
          </p:cNvPr>
          <p:cNvSpPr txBox="1"/>
          <p:nvPr/>
        </p:nvSpPr>
        <p:spPr>
          <a:xfrm>
            <a:off x="2211132" y="3554762"/>
            <a:ext cx="5741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1000" b="1" dirty="0">
                <a:solidFill>
                  <a:srgbClr val="7030A0"/>
                </a:solidFill>
              </a:rPr>
              <a:t>99.97%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9854823-5335-42B2-A5CD-7673432A6D86}"/>
              </a:ext>
            </a:extLst>
          </p:cNvPr>
          <p:cNvSpPr txBox="1"/>
          <p:nvPr/>
        </p:nvSpPr>
        <p:spPr>
          <a:xfrm>
            <a:off x="3945897" y="4313272"/>
            <a:ext cx="925609" cy="46582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600" b="1" dirty="0">
                <a:solidFill>
                  <a:schemeClr val="bg1"/>
                </a:solidFill>
              </a:rPr>
              <a:t>T4 libre</a:t>
            </a:r>
          </a:p>
          <a:p>
            <a:pPr algn="ctr"/>
            <a:r>
              <a:rPr lang="fr-CH" sz="900" b="1" dirty="0">
                <a:solidFill>
                  <a:schemeClr val="bg1"/>
                </a:solidFill>
              </a:rPr>
              <a:t>(FT4 ou T4L)</a:t>
            </a:r>
          </a:p>
          <a:p>
            <a:pPr algn="ctr"/>
            <a:r>
              <a:rPr lang="fr-CH" sz="900" b="1" dirty="0">
                <a:solidFill>
                  <a:schemeClr val="bg1"/>
                </a:solidFill>
              </a:rPr>
              <a:t>2.4%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9306027E-E17C-40AC-853D-981440216385}"/>
              </a:ext>
            </a:extLst>
          </p:cNvPr>
          <p:cNvCxnSpPr>
            <a:cxnSpLocks/>
          </p:cNvCxnSpPr>
          <p:nvPr/>
        </p:nvCxnSpPr>
        <p:spPr>
          <a:xfrm>
            <a:off x="4962525" y="4504253"/>
            <a:ext cx="2190636" cy="0"/>
          </a:xfrm>
          <a:prstGeom prst="straightConnector1">
            <a:avLst/>
          </a:pr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6C4D2A1F-0F62-4091-BEAA-E3FCF51A6FAE}"/>
              </a:ext>
            </a:extLst>
          </p:cNvPr>
          <p:cNvSpPr txBox="1"/>
          <p:nvPr/>
        </p:nvSpPr>
        <p:spPr>
          <a:xfrm>
            <a:off x="4878129" y="4504253"/>
            <a:ext cx="2043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900" dirty="0">
                <a:solidFill>
                  <a:srgbClr val="FF0000"/>
                </a:solidFill>
              </a:rPr>
              <a:t>Conversion T4L en T3 libre selon besoins (</a:t>
            </a:r>
            <a:r>
              <a:rPr lang="fr-CH" sz="900" u="sng" dirty="0">
                <a:solidFill>
                  <a:srgbClr val="FF0000"/>
                </a:solidFill>
              </a:rPr>
              <a:t>dans</a:t>
            </a:r>
            <a:r>
              <a:rPr lang="fr-CH" sz="900" dirty="0">
                <a:solidFill>
                  <a:srgbClr val="FF0000"/>
                </a:solidFill>
              </a:rPr>
              <a:t> les tissus foie, rein)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FE8745C-ABDA-4713-9A9D-F9CE7AFC1AD2}"/>
              </a:ext>
            </a:extLst>
          </p:cNvPr>
          <p:cNvSpPr txBox="1"/>
          <p:nvPr/>
        </p:nvSpPr>
        <p:spPr>
          <a:xfrm>
            <a:off x="3192114" y="4776837"/>
            <a:ext cx="29038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900" u="sng" dirty="0">
                <a:solidFill>
                  <a:srgbClr val="00B0F0"/>
                </a:solidFill>
              </a:rPr>
              <a:t>Réserve</a:t>
            </a:r>
            <a:r>
              <a:rPr lang="fr-CH" sz="900" dirty="0">
                <a:solidFill>
                  <a:srgbClr val="00B0F0"/>
                </a:solidFill>
              </a:rPr>
              <a:t> d’hormone thyroïdienne (=pro-T3), T</a:t>
            </a:r>
            <a:r>
              <a:rPr lang="fr-CH" sz="900" baseline="-25000" dirty="0">
                <a:solidFill>
                  <a:srgbClr val="00B0F0"/>
                </a:solidFill>
              </a:rPr>
              <a:t>1/2 </a:t>
            </a:r>
            <a:r>
              <a:rPr lang="fr-CH" sz="900" dirty="0">
                <a:solidFill>
                  <a:srgbClr val="00B0F0"/>
                </a:solidFill>
              </a:rPr>
              <a:t>de 7 jours</a:t>
            </a:r>
          </a:p>
        </p:txBody>
      </p:sp>
      <p:sp>
        <p:nvSpPr>
          <p:cNvPr id="2" name="Flèche : double flèche verticale 1">
            <a:extLst>
              <a:ext uri="{FF2B5EF4-FFF2-40B4-BE49-F238E27FC236}">
                <a16:creationId xmlns:a16="http://schemas.microsoft.com/office/drawing/2014/main" id="{517C7169-66C1-4C4B-8AA3-30104748C829}"/>
              </a:ext>
            </a:extLst>
          </p:cNvPr>
          <p:cNvSpPr/>
          <p:nvPr/>
        </p:nvSpPr>
        <p:spPr>
          <a:xfrm>
            <a:off x="4261724" y="4005925"/>
            <a:ext cx="78762" cy="279492"/>
          </a:xfrm>
          <a:prstGeom prst="up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324B58C-7273-4136-B3AF-0FE00B3F09C9}"/>
              </a:ext>
            </a:extLst>
          </p:cNvPr>
          <p:cNvGrpSpPr/>
          <p:nvPr/>
        </p:nvGrpSpPr>
        <p:grpSpPr>
          <a:xfrm>
            <a:off x="6566150" y="4810991"/>
            <a:ext cx="497315" cy="556991"/>
            <a:chOff x="6804399" y="5228360"/>
            <a:chExt cx="497315" cy="488647"/>
          </a:xfrm>
        </p:grpSpPr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B27C22D4-52C6-4C69-B7BD-2E2612345064}"/>
                </a:ext>
              </a:extLst>
            </p:cNvPr>
            <p:cNvSpPr/>
            <p:nvPr/>
          </p:nvSpPr>
          <p:spPr>
            <a:xfrm>
              <a:off x="6804399" y="5266029"/>
              <a:ext cx="455596" cy="40011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bg1"/>
                </a:solidFill>
              </a:endParaRPr>
            </a:p>
          </p:txBody>
        </p:sp>
        <p:sp>
          <p:nvSpPr>
            <p:cNvPr id="44" name="ZoneTexte 43">
              <a:extLst>
                <a:ext uri="{FF2B5EF4-FFF2-40B4-BE49-F238E27FC236}">
                  <a16:creationId xmlns:a16="http://schemas.microsoft.com/office/drawing/2014/main" id="{910364D9-818D-4090-94A2-5B2B2BC1ECCE}"/>
                </a:ext>
              </a:extLst>
            </p:cNvPr>
            <p:cNvSpPr txBox="1"/>
            <p:nvPr/>
          </p:nvSpPr>
          <p:spPr>
            <a:xfrm>
              <a:off x="6833316" y="5228360"/>
              <a:ext cx="46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dirty="0">
                  <a:solidFill>
                    <a:schemeClr val="bg1"/>
                  </a:solidFill>
                </a:rPr>
                <a:t>T3 </a:t>
              </a:r>
            </a:p>
          </p:txBody>
        </p:sp>
        <p:sp>
          <p:nvSpPr>
            <p:cNvPr id="45" name="ZoneTexte 44">
              <a:extLst>
                <a:ext uri="{FF2B5EF4-FFF2-40B4-BE49-F238E27FC236}">
                  <a16:creationId xmlns:a16="http://schemas.microsoft.com/office/drawing/2014/main" id="{9D9FD2BC-234F-4A41-BD88-58899B414F74}"/>
                </a:ext>
              </a:extLst>
            </p:cNvPr>
            <p:cNvSpPr txBox="1"/>
            <p:nvPr/>
          </p:nvSpPr>
          <p:spPr>
            <a:xfrm>
              <a:off x="6804588" y="5419994"/>
              <a:ext cx="494046" cy="2970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800" dirty="0">
                  <a:solidFill>
                    <a:schemeClr val="bg1"/>
                  </a:solidFill>
                </a:rPr>
                <a:t>Libre pl</a:t>
              </a:r>
            </a:p>
            <a:p>
              <a:pPr algn="ctr"/>
              <a:r>
                <a:rPr lang="fr-CH" sz="800" dirty="0">
                  <a:solidFill>
                    <a:schemeClr val="bg1"/>
                  </a:solidFill>
                </a:rPr>
                <a:t>20%</a:t>
              </a:r>
            </a:p>
          </p:txBody>
        </p:sp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830AFEEE-AEED-438C-B127-B72F78D00AED}"/>
              </a:ext>
            </a:extLst>
          </p:cNvPr>
          <p:cNvGrpSpPr/>
          <p:nvPr/>
        </p:nvGrpSpPr>
        <p:grpSpPr>
          <a:xfrm>
            <a:off x="6577713" y="5451524"/>
            <a:ext cx="497315" cy="535084"/>
            <a:chOff x="6804399" y="5228360"/>
            <a:chExt cx="497315" cy="469428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2D44CF68-1D92-4E2E-8C88-B06164DC5299}"/>
                </a:ext>
              </a:extLst>
            </p:cNvPr>
            <p:cNvSpPr/>
            <p:nvPr/>
          </p:nvSpPr>
          <p:spPr>
            <a:xfrm>
              <a:off x="6804399" y="5266029"/>
              <a:ext cx="455596" cy="40011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bg1"/>
                </a:solidFill>
              </a:endParaRPr>
            </a:p>
          </p:txBody>
        </p:sp>
        <p:sp>
          <p:nvSpPr>
            <p:cNvPr id="48" name="ZoneTexte 47">
              <a:extLst>
                <a:ext uri="{FF2B5EF4-FFF2-40B4-BE49-F238E27FC236}">
                  <a16:creationId xmlns:a16="http://schemas.microsoft.com/office/drawing/2014/main" id="{8BA0CA3E-D052-4356-BC05-74057923A3A8}"/>
                </a:ext>
              </a:extLst>
            </p:cNvPr>
            <p:cNvSpPr txBox="1"/>
            <p:nvPr/>
          </p:nvSpPr>
          <p:spPr>
            <a:xfrm>
              <a:off x="6833316" y="5228360"/>
              <a:ext cx="468398" cy="3240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>
                  <a:solidFill>
                    <a:schemeClr val="bg1"/>
                  </a:solidFill>
                </a:rPr>
                <a:t>T</a:t>
              </a:r>
              <a:r>
                <a:rPr lang="fr-CH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3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50F217E3-1E19-43F1-823C-909D35B7480A}"/>
                </a:ext>
              </a:extLst>
            </p:cNvPr>
            <p:cNvSpPr txBox="1"/>
            <p:nvPr/>
          </p:nvSpPr>
          <p:spPr>
            <a:xfrm>
              <a:off x="6863118" y="5482344"/>
              <a:ext cx="3385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800" b="1" u="sng" dirty="0">
                  <a:solidFill>
                    <a:schemeClr val="bg1"/>
                  </a:solidFill>
                </a:rPr>
                <a:t>liée</a:t>
              </a:r>
            </a:p>
          </p:txBody>
        </p: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DECB1EA4-0BB4-4020-94AB-EF54AB78AC3B}"/>
              </a:ext>
            </a:extLst>
          </p:cNvPr>
          <p:cNvGrpSpPr/>
          <p:nvPr/>
        </p:nvGrpSpPr>
        <p:grpSpPr>
          <a:xfrm>
            <a:off x="4063050" y="3512932"/>
            <a:ext cx="497315" cy="520490"/>
            <a:chOff x="6804399" y="5228360"/>
            <a:chExt cx="497315" cy="469428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0E90BD61-E0B9-48C1-AAAF-B59DD9669445}"/>
                </a:ext>
              </a:extLst>
            </p:cNvPr>
            <p:cNvSpPr/>
            <p:nvPr/>
          </p:nvSpPr>
          <p:spPr>
            <a:xfrm>
              <a:off x="6804399" y="5266029"/>
              <a:ext cx="455596" cy="40011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bg1"/>
                </a:solidFill>
              </a:endParaRPr>
            </a:p>
          </p:txBody>
        </p:sp>
        <p:sp>
          <p:nvSpPr>
            <p:cNvPr id="52" name="ZoneTexte 51">
              <a:extLst>
                <a:ext uri="{FF2B5EF4-FFF2-40B4-BE49-F238E27FC236}">
                  <a16:creationId xmlns:a16="http://schemas.microsoft.com/office/drawing/2014/main" id="{CA1BEA9F-3613-4607-B91E-B022739A86CE}"/>
                </a:ext>
              </a:extLst>
            </p:cNvPr>
            <p:cNvSpPr txBox="1"/>
            <p:nvPr/>
          </p:nvSpPr>
          <p:spPr>
            <a:xfrm>
              <a:off x="6833316" y="5228360"/>
              <a:ext cx="46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>
                  <a:solidFill>
                    <a:schemeClr val="bg1"/>
                  </a:solidFill>
                </a:rPr>
                <a:t>T</a:t>
              </a:r>
              <a:r>
                <a:rPr lang="fr-CH" b="1" dirty="0">
                  <a:solidFill>
                    <a:srgbClr val="CC99FF"/>
                  </a:solidFill>
                </a:rPr>
                <a:t>4</a:t>
              </a:r>
              <a:r>
                <a:rPr lang="fr-CH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F2F673BD-4FBD-44FF-B139-F55107112A94}"/>
                </a:ext>
              </a:extLst>
            </p:cNvPr>
            <p:cNvSpPr txBox="1"/>
            <p:nvPr/>
          </p:nvSpPr>
          <p:spPr>
            <a:xfrm>
              <a:off x="6863118" y="5482344"/>
              <a:ext cx="3385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800" b="1" u="sng" dirty="0">
                  <a:solidFill>
                    <a:schemeClr val="bg1"/>
                  </a:solidFill>
                </a:rPr>
                <a:t>liée</a:t>
              </a:r>
            </a:p>
          </p:txBody>
        </p:sp>
      </p:grpSp>
      <p:sp>
        <p:nvSpPr>
          <p:cNvPr id="59" name="Rectangle 58">
            <a:extLst>
              <a:ext uri="{FF2B5EF4-FFF2-40B4-BE49-F238E27FC236}">
                <a16:creationId xmlns:a16="http://schemas.microsoft.com/office/drawing/2014/main" id="{7816DED8-5A4A-47C4-96AE-A2E6DF5B4309}"/>
              </a:ext>
            </a:extLst>
          </p:cNvPr>
          <p:cNvSpPr/>
          <p:nvPr/>
        </p:nvSpPr>
        <p:spPr>
          <a:xfrm>
            <a:off x="1530411" y="2924556"/>
            <a:ext cx="13901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800" dirty="0">
                <a:solidFill>
                  <a:srgbClr val="7030A0"/>
                </a:solidFill>
                <a:latin typeface="Open Sans"/>
              </a:rPr>
              <a:t>Tétra </a:t>
            </a:r>
            <a:r>
              <a:rPr lang="fr-CH" sz="800" dirty="0" err="1">
                <a:solidFill>
                  <a:srgbClr val="7030A0"/>
                </a:solidFill>
                <a:latin typeface="Open Sans"/>
              </a:rPr>
              <a:t>iodo</a:t>
            </a:r>
            <a:r>
              <a:rPr lang="fr-CH" sz="800" dirty="0">
                <a:solidFill>
                  <a:srgbClr val="7030A0"/>
                </a:solidFill>
                <a:latin typeface="Open Sans"/>
              </a:rPr>
              <a:t> thyronine, thyroxine (T4)</a:t>
            </a:r>
          </a:p>
        </p:txBody>
      </p:sp>
      <p:sp>
        <p:nvSpPr>
          <p:cNvPr id="1027" name="Forme libre : forme 1026">
            <a:extLst>
              <a:ext uri="{FF2B5EF4-FFF2-40B4-BE49-F238E27FC236}">
                <a16:creationId xmlns:a16="http://schemas.microsoft.com/office/drawing/2014/main" id="{7D2C14E8-E3D9-4A0F-A12E-1B54DDD8FF2B}"/>
              </a:ext>
            </a:extLst>
          </p:cNvPr>
          <p:cNvSpPr/>
          <p:nvPr/>
        </p:nvSpPr>
        <p:spPr>
          <a:xfrm>
            <a:off x="1134944" y="3079483"/>
            <a:ext cx="5368637" cy="2658480"/>
          </a:xfrm>
          <a:custGeom>
            <a:avLst/>
            <a:gdLst>
              <a:gd name="connsiteX0" fmla="*/ 0 w 3905250"/>
              <a:gd name="connsiteY0" fmla="*/ 0 h 2971800"/>
              <a:gd name="connsiteX1" fmla="*/ 66675 w 3905250"/>
              <a:gd name="connsiteY1" fmla="*/ 2952750 h 2971800"/>
              <a:gd name="connsiteX2" fmla="*/ 3905250 w 3905250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0" h="2971800">
                <a:moveTo>
                  <a:pt x="0" y="0"/>
                </a:moveTo>
                <a:lnTo>
                  <a:pt x="66675" y="2952750"/>
                </a:lnTo>
                <a:lnTo>
                  <a:pt x="3905250" y="2971800"/>
                </a:lnTo>
              </a:path>
            </a:pathLst>
          </a:custGeom>
          <a:noFill/>
          <a:ln w="5715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8" name="Flèche : double flèche verticale 67">
            <a:extLst>
              <a:ext uri="{FF2B5EF4-FFF2-40B4-BE49-F238E27FC236}">
                <a16:creationId xmlns:a16="http://schemas.microsoft.com/office/drawing/2014/main" id="{8CBACA30-3B6A-479A-956D-2A31D7AEC34D}"/>
              </a:ext>
            </a:extLst>
          </p:cNvPr>
          <p:cNvSpPr/>
          <p:nvPr/>
        </p:nvSpPr>
        <p:spPr>
          <a:xfrm>
            <a:off x="6762750" y="5312088"/>
            <a:ext cx="62240" cy="131642"/>
          </a:xfrm>
          <a:prstGeom prst="upDownArrow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560B4657-233D-462E-B8B5-6CD838F2A599}"/>
              </a:ext>
            </a:extLst>
          </p:cNvPr>
          <p:cNvSpPr txBox="1"/>
          <p:nvPr/>
        </p:nvSpPr>
        <p:spPr>
          <a:xfrm>
            <a:off x="5261393" y="5188683"/>
            <a:ext cx="1235202" cy="33855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800" b="1" dirty="0">
                <a:solidFill>
                  <a:schemeClr val="bg1"/>
                </a:solidFill>
              </a:rPr>
              <a:t>Équilibre avec les formes liées</a:t>
            </a:r>
          </a:p>
        </p:txBody>
      </p:sp>
      <p:sp>
        <p:nvSpPr>
          <p:cNvPr id="71" name="Forme libre : forme 70">
            <a:extLst>
              <a:ext uri="{FF2B5EF4-FFF2-40B4-BE49-F238E27FC236}">
                <a16:creationId xmlns:a16="http://schemas.microsoft.com/office/drawing/2014/main" id="{AF1E6BB2-137A-4A5E-B458-53F7AEC7653D}"/>
              </a:ext>
            </a:extLst>
          </p:cNvPr>
          <p:cNvSpPr/>
          <p:nvPr/>
        </p:nvSpPr>
        <p:spPr>
          <a:xfrm>
            <a:off x="1274306" y="3079483"/>
            <a:ext cx="5255052" cy="2012202"/>
          </a:xfrm>
          <a:custGeom>
            <a:avLst/>
            <a:gdLst>
              <a:gd name="connsiteX0" fmla="*/ 0 w 3905250"/>
              <a:gd name="connsiteY0" fmla="*/ 0 h 2971800"/>
              <a:gd name="connsiteX1" fmla="*/ 66675 w 3905250"/>
              <a:gd name="connsiteY1" fmla="*/ 2952750 h 2971800"/>
              <a:gd name="connsiteX2" fmla="*/ 3905250 w 3905250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0" h="2971800">
                <a:moveTo>
                  <a:pt x="0" y="0"/>
                </a:moveTo>
                <a:lnTo>
                  <a:pt x="66675" y="2952750"/>
                </a:lnTo>
                <a:lnTo>
                  <a:pt x="3905250" y="2971800"/>
                </a:lnTo>
              </a:path>
            </a:pathLst>
          </a:custGeom>
          <a:noFill/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rgbClr val="FF0000"/>
              </a:solidFill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B213DE25-42F2-4883-AFBA-EBEADD92D46C}"/>
              </a:ext>
            </a:extLst>
          </p:cNvPr>
          <p:cNvSpPr txBox="1"/>
          <p:nvPr/>
        </p:nvSpPr>
        <p:spPr>
          <a:xfrm>
            <a:off x="1666769" y="5587134"/>
            <a:ext cx="508473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CH" sz="1000" b="1" dirty="0">
                <a:solidFill>
                  <a:srgbClr val="00B050"/>
                </a:solidFill>
              </a:rPr>
              <a:t>99.8%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F5CC6BF-F800-494D-97DA-76CC14FC5DB9}"/>
              </a:ext>
            </a:extLst>
          </p:cNvPr>
          <p:cNvSpPr txBox="1"/>
          <p:nvPr/>
        </p:nvSpPr>
        <p:spPr>
          <a:xfrm>
            <a:off x="1674072" y="4952484"/>
            <a:ext cx="442750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CH" sz="1000" b="1" dirty="0">
                <a:solidFill>
                  <a:srgbClr val="FF0000"/>
                </a:solidFill>
              </a:rPr>
              <a:t>0.2%</a:t>
            </a:r>
          </a:p>
        </p:txBody>
      </p:sp>
      <p:sp>
        <p:nvSpPr>
          <p:cNvPr id="72" name="Forme libre : forme 71">
            <a:extLst>
              <a:ext uri="{FF2B5EF4-FFF2-40B4-BE49-F238E27FC236}">
                <a16:creationId xmlns:a16="http://schemas.microsoft.com/office/drawing/2014/main" id="{971BC2D6-2582-49A8-9E67-213E40FFF5F3}"/>
              </a:ext>
            </a:extLst>
          </p:cNvPr>
          <p:cNvSpPr/>
          <p:nvPr/>
        </p:nvSpPr>
        <p:spPr>
          <a:xfrm>
            <a:off x="2098629" y="3406992"/>
            <a:ext cx="1796662" cy="1097262"/>
          </a:xfrm>
          <a:custGeom>
            <a:avLst/>
            <a:gdLst>
              <a:gd name="connsiteX0" fmla="*/ 0 w 3905250"/>
              <a:gd name="connsiteY0" fmla="*/ 0 h 2971800"/>
              <a:gd name="connsiteX1" fmla="*/ 66675 w 3905250"/>
              <a:gd name="connsiteY1" fmla="*/ 2952750 h 2971800"/>
              <a:gd name="connsiteX2" fmla="*/ 3905250 w 3905250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0" h="2971800">
                <a:moveTo>
                  <a:pt x="0" y="0"/>
                </a:moveTo>
                <a:lnTo>
                  <a:pt x="66675" y="2952750"/>
                </a:lnTo>
                <a:lnTo>
                  <a:pt x="3905250" y="2971800"/>
                </a:lnTo>
              </a:path>
            </a:pathLst>
          </a:custGeom>
          <a:noFill/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rgbClr val="FF0000"/>
              </a:solidFill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A7CB6CBC-47DE-45AD-864E-9CA32D62707C}"/>
              </a:ext>
            </a:extLst>
          </p:cNvPr>
          <p:cNvSpPr txBox="1"/>
          <p:nvPr/>
        </p:nvSpPr>
        <p:spPr>
          <a:xfrm>
            <a:off x="2433928" y="4354290"/>
            <a:ext cx="508473" cy="2462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fr-CH" sz="1000" b="1" dirty="0">
                <a:solidFill>
                  <a:srgbClr val="7030A0"/>
                </a:solidFill>
              </a:rPr>
              <a:t>0.03%</a:t>
            </a:r>
          </a:p>
        </p:txBody>
      </p:sp>
      <p:sp>
        <p:nvSpPr>
          <p:cNvPr id="74" name="Forme libre : forme 73">
            <a:extLst>
              <a:ext uri="{FF2B5EF4-FFF2-40B4-BE49-F238E27FC236}">
                <a16:creationId xmlns:a16="http://schemas.microsoft.com/office/drawing/2014/main" id="{5A7EA689-A319-4ED4-9850-7BD60FCB16BD}"/>
              </a:ext>
            </a:extLst>
          </p:cNvPr>
          <p:cNvSpPr/>
          <p:nvPr/>
        </p:nvSpPr>
        <p:spPr>
          <a:xfrm>
            <a:off x="2190401" y="3406992"/>
            <a:ext cx="651040" cy="427344"/>
          </a:xfrm>
          <a:custGeom>
            <a:avLst/>
            <a:gdLst>
              <a:gd name="connsiteX0" fmla="*/ 0 w 3905250"/>
              <a:gd name="connsiteY0" fmla="*/ 0 h 2971800"/>
              <a:gd name="connsiteX1" fmla="*/ 66675 w 3905250"/>
              <a:gd name="connsiteY1" fmla="*/ 2952750 h 2971800"/>
              <a:gd name="connsiteX2" fmla="*/ 3905250 w 3905250"/>
              <a:gd name="connsiteY2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5250" h="2971800">
                <a:moveTo>
                  <a:pt x="0" y="0"/>
                </a:moveTo>
                <a:lnTo>
                  <a:pt x="66675" y="2952750"/>
                </a:lnTo>
                <a:lnTo>
                  <a:pt x="3905250" y="2971800"/>
                </a:lnTo>
              </a:path>
            </a:pathLst>
          </a:custGeom>
          <a:noFill/>
          <a:ln w="571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rgbClr val="FF0000"/>
              </a:solidFill>
            </a:endParaRPr>
          </a:p>
        </p:txBody>
      </p:sp>
      <p:sp>
        <p:nvSpPr>
          <p:cNvPr id="1029" name="ZoneTexte 1028">
            <a:extLst>
              <a:ext uri="{FF2B5EF4-FFF2-40B4-BE49-F238E27FC236}">
                <a16:creationId xmlns:a16="http://schemas.microsoft.com/office/drawing/2014/main" id="{5042713E-09CF-4E70-AA34-AE8C8F3F243C}"/>
              </a:ext>
            </a:extLst>
          </p:cNvPr>
          <p:cNvSpPr txBox="1"/>
          <p:nvPr/>
        </p:nvSpPr>
        <p:spPr>
          <a:xfrm>
            <a:off x="446897" y="664146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9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178ADD2D-256D-4916-9EFE-02BD19207124}"/>
              </a:ext>
            </a:extLst>
          </p:cNvPr>
          <p:cNvSpPr txBox="1"/>
          <p:nvPr/>
        </p:nvSpPr>
        <p:spPr>
          <a:xfrm>
            <a:off x="595911" y="697980"/>
            <a:ext cx="2856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800" dirty="0"/>
              <a:t>T4</a:t>
            </a:r>
          </a:p>
        </p:txBody>
      </p:sp>
      <p:cxnSp>
        <p:nvCxnSpPr>
          <p:cNvPr id="1031" name="Connecteur droit avec flèche 1030">
            <a:extLst>
              <a:ext uri="{FF2B5EF4-FFF2-40B4-BE49-F238E27FC236}">
                <a16:creationId xmlns:a16="http://schemas.microsoft.com/office/drawing/2014/main" id="{6200C300-FC3D-4DA4-B1E5-FCE039B2E4B8}"/>
              </a:ext>
            </a:extLst>
          </p:cNvPr>
          <p:cNvCxnSpPr>
            <a:cxnSpLocks/>
          </p:cNvCxnSpPr>
          <p:nvPr/>
        </p:nvCxnSpPr>
        <p:spPr>
          <a:xfrm>
            <a:off x="738739" y="852481"/>
            <a:ext cx="0" cy="6094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83">
            <a:extLst>
              <a:ext uri="{FF2B5EF4-FFF2-40B4-BE49-F238E27FC236}">
                <a16:creationId xmlns:a16="http://schemas.microsoft.com/office/drawing/2014/main" id="{C1649FCB-ED01-41EC-9E05-F5A635F743B6}"/>
              </a:ext>
            </a:extLst>
          </p:cNvPr>
          <p:cNvSpPr txBox="1"/>
          <p:nvPr/>
        </p:nvSpPr>
        <p:spPr>
          <a:xfrm>
            <a:off x="595911" y="848645"/>
            <a:ext cx="28565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800" dirty="0"/>
              <a:t>T3</a:t>
            </a:r>
          </a:p>
        </p:txBody>
      </p:sp>
      <p:sp>
        <p:nvSpPr>
          <p:cNvPr id="1038" name="Rectangle 1037">
            <a:extLst>
              <a:ext uri="{FF2B5EF4-FFF2-40B4-BE49-F238E27FC236}">
                <a16:creationId xmlns:a16="http://schemas.microsoft.com/office/drawing/2014/main" id="{912305F0-9BD6-41FE-90A3-9F48DCD82FA7}"/>
              </a:ext>
            </a:extLst>
          </p:cNvPr>
          <p:cNvSpPr/>
          <p:nvPr/>
        </p:nvSpPr>
        <p:spPr>
          <a:xfrm>
            <a:off x="622579" y="1064089"/>
            <a:ext cx="258988" cy="10604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85" name="Connecteur droit avec flèche 84">
            <a:extLst>
              <a:ext uri="{FF2B5EF4-FFF2-40B4-BE49-F238E27FC236}">
                <a16:creationId xmlns:a16="http://schemas.microsoft.com/office/drawing/2014/main" id="{AC61141C-16A9-4FC3-96BA-9ED0A5D6A579}"/>
              </a:ext>
            </a:extLst>
          </p:cNvPr>
          <p:cNvCxnSpPr>
            <a:cxnSpLocks/>
          </p:cNvCxnSpPr>
          <p:nvPr/>
        </p:nvCxnSpPr>
        <p:spPr>
          <a:xfrm>
            <a:off x="738739" y="1003146"/>
            <a:ext cx="0" cy="60943"/>
          </a:xfrm>
          <a:prstGeom prst="straightConnector1">
            <a:avLst/>
          </a:prstGeom>
          <a:ln>
            <a:solidFill>
              <a:schemeClr val="tx1"/>
            </a:solidFill>
            <a:tailEnd type="stealth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ZoneTexte 85">
            <a:extLst>
              <a:ext uri="{FF2B5EF4-FFF2-40B4-BE49-F238E27FC236}">
                <a16:creationId xmlns:a16="http://schemas.microsoft.com/office/drawing/2014/main" id="{C299CC87-B17E-45F8-AA5E-F22D564F5BE0}"/>
              </a:ext>
            </a:extLst>
          </p:cNvPr>
          <p:cNvSpPr txBox="1"/>
          <p:nvPr/>
        </p:nvSpPr>
        <p:spPr>
          <a:xfrm>
            <a:off x="574340" y="1010978"/>
            <a:ext cx="3449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800" b="1" dirty="0"/>
              <a:t>TSH</a:t>
            </a:r>
          </a:p>
        </p:txBody>
      </p: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441BE171-A6C1-4A73-A44A-30ABCF763384}"/>
              </a:ext>
            </a:extLst>
          </p:cNvPr>
          <p:cNvSpPr/>
          <p:nvPr/>
        </p:nvSpPr>
        <p:spPr>
          <a:xfrm>
            <a:off x="287888" y="757952"/>
            <a:ext cx="237603" cy="215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37" name="Forme libre : forme 1036">
            <a:extLst>
              <a:ext uri="{FF2B5EF4-FFF2-40B4-BE49-F238E27FC236}">
                <a16:creationId xmlns:a16="http://schemas.microsoft.com/office/drawing/2014/main" id="{8D7033C7-96AF-46C6-810A-A303DB24B0FB}"/>
              </a:ext>
            </a:extLst>
          </p:cNvPr>
          <p:cNvSpPr/>
          <p:nvPr/>
        </p:nvSpPr>
        <p:spPr>
          <a:xfrm>
            <a:off x="427738" y="761771"/>
            <a:ext cx="235743" cy="61875"/>
          </a:xfrm>
          <a:custGeom>
            <a:avLst/>
            <a:gdLst>
              <a:gd name="connsiteX0" fmla="*/ 0 w 235743"/>
              <a:gd name="connsiteY0" fmla="*/ 0 h 61875"/>
              <a:gd name="connsiteX1" fmla="*/ 88106 w 235743"/>
              <a:gd name="connsiteY1" fmla="*/ 54769 h 61875"/>
              <a:gd name="connsiteX2" fmla="*/ 235743 w 235743"/>
              <a:gd name="connsiteY2" fmla="*/ 59531 h 61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5743" h="61875">
                <a:moveTo>
                  <a:pt x="0" y="0"/>
                </a:moveTo>
                <a:cubicBezTo>
                  <a:pt x="24408" y="22423"/>
                  <a:pt x="48816" y="44847"/>
                  <a:pt x="88106" y="54769"/>
                </a:cubicBezTo>
                <a:cubicBezTo>
                  <a:pt x="127397" y="64691"/>
                  <a:pt x="181570" y="62111"/>
                  <a:pt x="235743" y="59531"/>
                </a:cubicBezTo>
              </a:path>
            </a:pathLst>
          </a:custGeom>
          <a:noFill/>
          <a:ln w="9525">
            <a:solidFill>
              <a:schemeClr val="tx1"/>
            </a:solidFill>
            <a:headEnd type="none" w="med" len="med"/>
            <a:tailEnd type="stealth" w="sm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9" name="ZoneTexte 88">
            <a:extLst>
              <a:ext uri="{FF2B5EF4-FFF2-40B4-BE49-F238E27FC236}">
                <a16:creationId xmlns:a16="http://schemas.microsoft.com/office/drawing/2014/main" id="{AD0F3567-13E5-4C02-97D9-B89083D1399E}"/>
              </a:ext>
            </a:extLst>
          </p:cNvPr>
          <p:cNvSpPr txBox="1"/>
          <p:nvPr/>
        </p:nvSpPr>
        <p:spPr>
          <a:xfrm>
            <a:off x="1475597" y="1392721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90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42F03AE8-AE89-42EB-9380-3A5509B5DE32}"/>
              </a:ext>
            </a:extLst>
          </p:cNvPr>
          <p:cNvSpPr txBox="1"/>
          <p:nvPr/>
        </p:nvSpPr>
        <p:spPr>
          <a:xfrm>
            <a:off x="843208" y="1000352"/>
            <a:ext cx="2199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900" b="1" dirty="0">
                <a:solidFill>
                  <a:srgbClr val="00B0F0"/>
                </a:solidFill>
              </a:rPr>
              <a:t>-</a:t>
            </a:r>
          </a:p>
        </p:txBody>
      </p:sp>
      <p:sp>
        <p:nvSpPr>
          <p:cNvPr id="91" name="ZoneTexte 90">
            <a:extLst>
              <a:ext uri="{FF2B5EF4-FFF2-40B4-BE49-F238E27FC236}">
                <a16:creationId xmlns:a16="http://schemas.microsoft.com/office/drawing/2014/main" id="{2D054114-0758-4395-9367-DFEC0309C875}"/>
              </a:ext>
            </a:extLst>
          </p:cNvPr>
          <p:cNvSpPr txBox="1"/>
          <p:nvPr/>
        </p:nvSpPr>
        <p:spPr>
          <a:xfrm>
            <a:off x="937950" y="477957"/>
            <a:ext cx="2199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900" b="1" dirty="0">
                <a:solidFill>
                  <a:srgbClr val="00B0F0"/>
                </a:solidFill>
              </a:rPr>
              <a:t>-</a:t>
            </a:r>
          </a:p>
        </p:txBody>
      </p:sp>
      <p:pic>
        <p:nvPicPr>
          <p:cNvPr id="93" name="Image 92">
            <a:extLst>
              <a:ext uri="{FF2B5EF4-FFF2-40B4-BE49-F238E27FC236}">
                <a16:creationId xmlns:a16="http://schemas.microsoft.com/office/drawing/2014/main" id="{3740484B-986A-4701-BC87-DA25DE35E1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6008" r="1"/>
          <a:stretch/>
        </p:blipFill>
        <p:spPr>
          <a:xfrm>
            <a:off x="7128204" y="2968855"/>
            <a:ext cx="1645799" cy="3741234"/>
          </a:xfrm>
          <a:prstGeom prst="rect">
            <a:avLst/>
          </a:prstGeom>
        </p:spPr>
      </p:pic>
      <p:sp>
        <p:nvSpPr>
          <p:cNvPr id="56" name="ZoneTexte 55">
            <a:extLst>
              <a:ext uri="{FF2B5EF4-FFF2-40B4-BE49-F238E27FC236}">
                <a16:creationId xmlns:a16="http://schemas.microsoft.com/office/drawing/2014/main" id="{D2DD55C4-EA65-40FB-8E75-BF4841035B0A}"/>
              </a:ext>
            </a:extLst>
          </p:cNvPr>
          <p:cNvSpPr txBox="1"/>
          <p:nvPr/>
        </p:nvSpPr>
        <p:spPr>
          <a:xfrm>
            <a:off x="6491570" y="3733340"/>
            <a:ext cx="747172" cy="60016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1200" dirty="0">
                <a:solidFill>
                  <a:schemeClr val="bg1"/>
                </a:solidFill>
              </a:rPr>
              <a:t>Forme active</a:t>
            </a:r>
          </a:p>
          <a:p>
            <a:pPr algn="ctr"/>
            <a:r>
              <a:rPr lang="fr-CH" sz="900" dirty="0">
                <a:solidFill>
                  <a:schemeClr val="bg1"/>
                </a:solidFill>
              </a:rPr>
              <a:t>T</a:t>
            </a:r>
            <a:r>
              <a:rPr lang="fr-CH" sz="900" baseline="-25000" dirty="0">
                <a:solidFill>
                  <a:schemeClr val="bg1"/>
                </a:solidFill>
              </a:rPr>
              <a:t>1/2</a:t>
            </a:r>
            <a:r>
              <a:rPr lang="fr-CH" sz="900" dirty="0">
                <a:solidFill>
                  <a:schemeClr val="bg1"/>
                </a:solidFill>
              </a:rPr>
              <a:t> 1 jour</a:t>
            </a:r>
          </a:p>
        </p:txBody>
      </p: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FE00623A-BC24-4AFC-BD7C-CCBB0A71A239}"/>
              </a:ext>
            </a:extLst>
          </p:cNvPr>
          <p:cNvGrpSpPr/>
          <p:nvPr/>
        </p:nvGrpSpPr>
        <p:grpSpPr>
          <a:xfrm>
            <a:off x="3222667" y="1472746"/>
            <a:ext cx="462727" cy="462014"/>
            <a:chOff x="6804399" y="5266029"/>
            <a:chExt cx="462727" cy="405324"/>
          </a:xfrm>
        </p:grpSpPr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940A20A1-FA1C-49A4-A88B-336300A0AC37}"/>
                </a:ext>
              </a:extLst>
            </p:cNvPr>
            <p:cNvSpPr/>
            <p:nvPr/>
          </p:nvSpPr>
          <p:spPr>
            <a:xfrm>
              <a:off x="6804399" y="5266029"/>
              <a:ext cx="455596" cy="40011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bg1"/>
                </a:solidFill>
              </a:endParaRPr>
            </a:p>
          </p:txBody>
        </p:sp>
        <p:sp>
          <p:nvSpPr>
            <p:cNvPr id="99" name="ZoneTexte 98">
              <a:extLst>
                <a:ext uri="{FF2B5EF4-FFF2-40B4-BE49-F238E27FC236}">
                  <a16:creationId xmlns:a16="http://schemas.microsoft.com/office/drawing/2014/main" id="{74D9C666-5D33-43DD-B5CE-253CB7507982}"/>
                </a:ext>
              </a:extLst>
            </p:cNvPr>
            <p:cNvSpPr txBox="1"/>
            <p:nvPr/>
          </p:nvSpPr>
          <p:spPr>
            <a:xfrm>
              <a:off x="6837200" y="5343846"/>
              <a:ext cx="429926" cy="243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sz="1200" b="1" dirty="0"/>
                <a:t>rT3 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83EA17BC-8A26-4DF5-BD66-8780ABFECE24}"/>
                </a:ext>
              </a:extLst>
            </p:cNvPr>
            <p:cNvSpPr txBox="1"/>
            <p:nvPr/>
          </p:nvSpPr>
          <p:spPr>
            <a:xfrm>
              <a:off x="6863118" y="5482344"/>
              <a:ext cx="184731" cy="1890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fr-CH" sz="800" b="1" u="sng" dirty="0">
                <a:solidFill>
                  <a:schemeClr val="bg1"/>
                </a:solidFill>
              </a:endParaRPr>
            </a:p>
          </p:txBody>
        </p:sp>
      </p:grpSp>
      <p:sp>
        <p:nvSpPr>
          <p:cNvPr id="1042" name="Flèche : droite 1041">
            <a:extLst>
              <a:ext uri="{FF2B5EF4-FFF2-40B4-BE49-F238E27FC236}">
                <a16:creationId xmlns:a16="http://schemas.microsoft.com/office/drawing/2014/main" id="{EFEA2F9F-9706-4A90-99BA-B5DDE4875158}"/>
              </a:ext>
            </a:extLst>
          </p:cNvPr>
          <p:cNvSpPr/>
          <p:nvPr/>
        </p:nvSpPr>
        <p:spPr>
          <a:xfrm rot="935526">
            <a:off x="2798060" y="1535916"/>
            <a:ext cx="380174" cy="222660"/>
          </a:xfrm>
          <a:prstGeom prst="rightArrow">
            <a:avLst/>
          </a:prstGeom>
          <a:gradFill>
            <a:gsLst>
              <a:gs pos="0">
                <a:schemeClr val="bg1"/>
              </a:gs>
              <a:gs pos="84000">
                <a:srgbClr val="96000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43" name="ZoneTexte 1042">
            <a:extLst>
              <a:ext uri="{FF2B5EF4-FFF2-40B4-BE49-F238E27FC236}">
                <a16:creationId xmlns:a16="http://schemas.microsoft.com/office/drawing/2014/main" id="{42C6C54E-278D-4EDC-9414-A60F0AFB7621}"/>
              </a:ext>
            </a:extLst>
          </p:cNvPr>
          <p:cNvSpPr txBox="1"/>
          <p:nvPr/>
        </p:nvSpPr>
        <p:spPr>
          <a:xfrm>
            <a:off x="3281386" y="1737383"/>
            <a:ext cx="4299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900" dirty="0"/>
              <a:t>6%</a:t>
            </a:r>
          </a:p>
        </p:txBody>
      </p:sp>
      <p:sp>
        <p:nvSpPr>
          <p:cNvPr id="1044" name="Forme libre : forme 1043">
            <a:extLst>
              <a:ext uri="{FF2B5EF4-FFF2-40B4-BE49-F238E27FC236}">
                <a16:creationId xmlns:a16="http://schemas.microsoft.com/office/drawing/2014/main" id="{3F8F923A-CAD3-4B86-BA33-F86B83E274A3}"/>
              </a:ext>
            </a:extLst>
          </p:cNvPr>
          <p:cNvSpPr/>
          <p:nvPr/>
        </p:nvSpPr>
        <p:spPr>
          <a:xfrm>
            <a:off x="3746626" y="1898331"/>
            <a:ext cx="1286881" cy="2658480"/>
          </a:xfrm>
          <a:custGeom>
            <a:avLst/>
            <a:gdLst>
              <a:gd name="connsiteX0" fmla="*/ 1117600 w 1290574"/>
              <a:gd name="connsiteY0" fmla="*/ 2377440 h 2377440"/>
              <a:gd name="connsiteX1" fmla="*/ 1198880 w 1290574"/>
              <a:gd name="connsiteY1" fmla="*/ 822960 h 2377440"/>
              <a:gd name="connsiteX2" fmla="*/ 0 w 1290574"/>
              <a:gd name="connsiteY2" fmla="*/ 0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0574" h="2377440">
                <a:moveTo>
                  <a:pt x="1117600" y="2377440"/>
                </a:moveTo>
                <a:cubicBezTo>
                  <a:pt x="1251373" y="1798320"/>
                  <a:pt x="1385147" y="1219200"/>
                  <a:pt x="1198880" y="822960"/>
                </a:cubicBezTo>
                <a:cubicBezTo>
                  <a:pt x="1012613" y="426720"/>
                  <a:pt x="506306" y="213360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0BE9D721-DF5E-4032-B84C-11A1E2BD1C0E}"/>
              </a:ext>
            </a:extLst>
          </p:cNvPr>
          <p:cNvSpPr txBox="1"/>
          <p:nvPr/>
        </p:nvSpPr>
        <p:spPr>
          <a:xfrm>
            <a:off x="4391239" y="3941185"/>
            <a:ext cx="1161166" cy="33855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800" b="1" dirty="0">
                <a:solidFill>
                  <a:schemeClr val="bg1"/>
                </a:solidFill>
              </a:rPr>
              <a:t>Équilibre avec les formes liées</a:t>
            </a:r>
          </a:p>
        </p:txBody>
      </p:sp>
      <p:sp>
        <p:nvSpPr>
          <p:cNvPr id="1045" name="ZoneTexte 1044">
            <a:extLst>
              <a:ext uri="{FF2B5EF4-FFF2-40B4-BE49-F238E27FC236}">
                <a16:creationId xmlns:a16="http://schemas.microsoft.com/office/drawing/2014/main" id="{8FB2DEAD-811B-45CB-924A-472D2B207CF8}"/>
              </a:ext>
            </a:extLst>
          </p:cNvPr>
          <p:cNvSpPr txBox="1"/>
          <p:nvPr/>
        </p:nvSpPr>
        <p:spPr>
          <a:xfrm rot="3292456">
            <a:off x="4580438" y="2506412"/>
            <a:ext cx="67839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800" dirty="0"/>
              <a:t>5 </a:t>
            </a:r>
            <a:r>
              <a:rPr lang="fr-CH" sz="800" dirty="0" err="1"/>
              <a:t>désiodase</a:t>
            </a:r>
            <a:endParaRPr lang="fr-CH" sz="800" dirty="0"/>
          </a:p>
        </p:txBody>
      </p:sp>
      <p:sp>
        <p:nvSpPr>
          <p:cNvPr id="106" name="ZoneTexte 105">
            <a:extLst>
              <a:ext uri="{FF2B5EF4-FFF2-40B4-BE49-F238E27FC236}">
                <a16:creationId xmlns:a16="http://schemas.microsoft.com/office/drawing/2014/main" id="{8ECE2E46-569A-4A9A-8ECB-70404D09382D}"/>
              </a:ext>
            </a:extLst>
          </p:cNvPr>
          <p:cNvSpPr txBox="1"/>
          <p:nvPr/>
        </p:nvSpPr>
        <p:spPr>
          <a:xfrm>
            <a:off x="5476244" y="4314450"/>
            <a:ext cx="7008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800" dirty="0"/>
              <a:t>5’ </a:t>
            </a:r>
            <a:r>
              <a:rPr lang="fr-CH" sz="800" dirty="0" err="1"/>
              <a:t>désiodase</a:t>
            </a:r>
            <a:endParaRPr lang="fr-CH" sz="800" dirty="0"/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CF368606-A085-4304-BB69-AA67A9B7CB11}"/>
              </a:ext>
            </a:extLst>
          </p:cNvPr>
          <p:cNvGrpSpPr/>
          <p:nvPr/>
        </p:nvGrpSpPr>
        <p:grpSpPr>
          <a:xfrm>
            <a:off x="7138379" y="4219688"/>
            <a:ext cx="590226" cy="556903"/>
            <a:chOff x="6747898" y="5228360"/>
            <a:chExt cx="590226" cy="488570"/>
          </a:xfrm>
        </p:grpSpPr>
        <p:sp>
          <p:nvSpPr>
            <p:cNvPr id="3" name="Ellipse 2">
              <a:extLst>
                <a:ext uri="{FF2B5EF4-FFF2-40B4-BE49-F238E27FC236}">
                  <a16:creationId xmlns:a16="http://schemas.microsoft.com/office/drawing/2014/main" id="{EA077832-7604-4A11-ABDF-A0E829511CD5}"/>
                </a:ext>
              </a:extLst>
            </p:cNvPr>
            <p:cNvSpPr/>
            <p:nvPr/>
          </p:nvSpPr>
          <p:spPr>
            <a:xfrm>
              <a:off x="6804399" y="5266029"/>
              <a:ext cx="455596" cy="40011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>
                <a:solidFill>
                  <a:schemeClr val="bg1"/>
                </a:solidFill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FD9F2ECD-D53C-48E3-8FA4-AAB5D8314702}"/>
                </a:ext>
              </a:extLst>
            </p:cNvPr>
            <p:cNvSpPr txBox="1"/>
            <p:nvPr/>
          </p:nvSpPr>
          <p:spPr>
            <a:xfrm>
              <a:off x="6833316" y="5228360"/>
              <a:ext cx="46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H" b="1" dirty="0">
                  <a:solidFill>
                    <a:schemeClr val="bg1"/>
                  </a:solidFill>
                </a:rPr>
                <a:t>T3 </a:t>
              </a: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ABD31F15-C268-4623-BDC1-CAF49ED06954}"/>
                </a:ext>
              </a:extLst>
            </p:cNvPr>
            <p:cNvSpPr txBox="1"/>
            <p:nvPr/>
          </p:nvSpPr>
          <p:spPr>
            <a:xfrm>
              <a:off x="6747898" y="5419917"/>
              <a:ext cx="590226" cy="2970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CH" sz="800" b="1" dirty="0">
                  <a:solidFill>
                    <a:schemeClr val="bg1"/>
                  </a:solidFill>
                </a:rPr>
                <a:t>Libre </a:t>
              </a:r>
              <a:r>
                <a:rPr lang="fr-CH" sz="800" b="1" dirty="0" err="1">
                  <a:solidFill>
                    <a:schemeClr val="bg1"/>
                  </a:solidFill>
                </a:rPr>
                <a:t>tiss</a:t>
              </a:r>
              <a:r>
                <a:rPr lang="fr-CH" sz="800" b="1" dirty="0">
                  <a:solidFill>
                    <a:schemeClr val="bg1"/>
                  </a:solidFill>
                </a:rPr>
                <a:t>.</a:t>
              </a:r>
            </a:p>
            <a:p>
              <a:pPr algn="ctr"/>
              <a:r>
                <a:rPr lang="fr-CH" sz="800" b="1" dirty="0">
                  <a:solidFill>
                    <a:schemeClr val="bg1"/>
                  </a:solidFill>
                </a:rPr>
                <a:t>80%</a:t>
              </a:r>
            </a:p>
          </p:txBody>
        </p:sp>
      </p:grpSp>
      <p:sp>
        <p:nvSpPr>
          <p:cNvPr id="25" name="ZoneTexte 24">
            <a:extLst>
              <a:ext uri="{FF2B5EF4-FFF2-40B4-BE49-F238E27FC236}">
                <a16:creationId xmlns:a16="http://schemas.microsoft.com/office/drawing/2014/main" id="{E9CC1324-71D1-4229-9C1D-9B9987A524B8}"/>
              </a:ext>
            </a:extLst>
          </p:cNvPr>
          <p:cNvSpPr txBox="1"/>
          <p:nvPr/>
        </p:nvSpPr>
        <p:spPr>
          <a:xfrm>
            <a:off x="6652621" y="2328422"/>
            <a:ext cx="22320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000" u="sng" dirty="0">
                <a:solidFill>
                  <a:srgbClr val="FF0000"/>
                </a:solidFill>
              </a:rPr>
              <a:t>Récepteurs nucléaires dans presque tous le tissus: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>
                <a:solidFill>
                  <a:srgbClr val="FF0000"/>
                </a:solidFill>
              </a:rPr>
              <a:t>Action sur DNA </a:t>
            </a:r>
            <a:r>
              <a:rPr lang="fr-CH" sz="1000" dirty="0">
                <a:solidFill>
                  <a:srgbClr val="FF0000"/>
                </a:solidFill>
                <a:sym typeface="Wingdings" panose="05000000000000000000" pitchFamily="2" charset="2"/>
              </a:rPr>
              <a:t> prod. Protéines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sz="1000" dirty="0">
                <a:solidFill>
                  <a:srgbClr val="FF0000"/>
                </a:solidFill>
                <a:sym typeface="Wingdings" panose="05000000000000000000" pitchFamily="2" charset="2"/>
              </a:rPr>
              <a:t>Action sur mitochondries  ↑ métabolisme</a:t>
            </a:r>
            <a:endParaRPr lang="fr-CH" sz="1000" dirty="0">
              <a:solidFill>
                <a:srgbClr val="FF0000"/>
              </a:solidFill>
            </a:endParaRPr>
          </a:p>
        </p:txBody>
      </p:sp>
      <p:sp>
        <p:nvSpPr>
          <p:cNvPr id="1050" name="ZoneTexte 1049">
            <a:extLst>
              <a:ext uri="{FF2B5EF4-FFF2-40B4-BE49-F238E27FC236}">
                <a16:creationId xmlns:a16="http://schemas.microsoft.com/office/drawing/2014/main" id="{98339DC1-5440-4F1F-96DE-B8F3CEDA39BB}"/>
              </a:ext>
            </a:extLst>
          </p:cNvPr>
          <p:cNvSpPr txBox="1"/>
          <p:nvPr/>
        </p:nvSpPr>
        <p:spPr>
          <a:xfrm>
            <a:off x="8890404" y="4077803"/>
            <a:ext cx="31318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1200" dirty="0">
                <a:solidFill>
                  <a:srgbClr val="FF0000"/>
                </a:solidFill>
              </a:rPr>
              <a:t>+/- </a:t>
            </a:r>
            <a:r>
              <a:rPr lang="fr-CH" sz="1200" u="sng" dirty="0">
                <a:solidFill>
                  <a:srgbClr val="FF0000"/>
                </a:solidFill>
              </a:rPr>
              <a:t>Dosage AC anti thyroïdiens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/>
              <a:t>TPO </a:t>
            </a:r>
            <a:r>
              <a:rPr lang="fr-CH" sz="800" dirty="0"/>
              <a:t>Ab</a:t>
            </a:r>
            <a:r>
              <a:rPr lang="fr-CH" sz="1200" dirty="0"/>
              <a:t> (</a:t>
            </a:r>
            <a:r>
              <a:rPr lang="fr-CH" sz="1200" dirty="0" err="1"/>
              <a:t>ThyroPerOxidase</a:t>
            </a:r>
            <a:r>
              <a:rPr lang="fr-CH" sz="1200" dirty="0"/>
              <a:t> </a:t>
            </a:r>
            <a:r>
              <a:rPr lang="fr-CH" sz="1200" dirty="0" err="1"/>
              <a:t>Antibody</a:t>
            </a:r>
            <a:r>
              <a:rPr lang="fr-CH" sz="1200" dirty="0"/>
              <a:t>):</a:t>
            </a:r>
            <a:r>
              <a:rPr lang="en-US" dirty="0"/>
              <a:t> </a:t>
            </a:r>
            <a:r>
              <a:rPr lang="en-US" sz="1200" dirty="0"/>
              <a:t>enzyme </a:t>
            </a:r>
            <a:r>
              <a:rPr lang="en-US" sz="1200" dirty="0" err="1"/>
              <a:t>cruciale</a:t>
            </a:r>
            <a:r>
              <a:rPr lang="en-US" sz="1200" dirty="0"/>
              <a:t> pour </a:t>
            </a:r>
            <a:r>
              <a:rPr lang="en-US" sz="1200" dirty="0" err="1"/>
              <a:t>produite</a:t>
            </a:r>
            <a:r>
              <a:rPr lang="en-US" sz="1200" dirty="0"/>
              <a:t> les </a:t>
            </a:r>
            <a:r>
              <a:rPr lang="en-US" sz="1200" dirty="0" err="1"/>
              <a:t>H.thyroïdes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/>
              <a:t>Tg </a:t>
            </a:r>
            <a:r>
              <a:rPr lang="fr-CH" sz="800" dirty="0"/>
              <a:t>Ab</a:t>
            </a:r>
            <a:r>
              <a:rPr lang="fr-CH" sz="1200" dirty="0"/>
              <a:t>: </a:t>
            </a:r>
            <a:r>
              <a:rPr lang="fr-CH" sz="1200" dirty="0" err="1"/>
              <a:t>Thyroglobulin</a:t>
            </a:r>
            <a:r>
              <a:rPr lang="fr-CH" sz="1200" dirty="0"/>
              <a:t>: Signe une destruction de la </a:t>
            </a:r>
            <a:r>
              <a:rPr lang="fr-CH" sz="1200" dirty="0" err="1"/>
              <a:t>gande</a:t>
            </a:r>
            <a:r>
              <a:rPr lang="fr-CH" sz="1200" dirty="0"/>
              <a:t> </a:t>
            </a:r>
            <a:r>
              <a:rPr lang="fr-CH" sz="1200" dirty="0" err="1"/>
              <a:t>thyroide</a:t>
            </a:r>
            <a:r>
              <a:rPr lang="fr-CH" sz="1200" dirty="0"/>
              <a:t> </a:t>
            </a:r>
            <a:r>
              <a:rPr lang="fr-CH" sz="1200" dirty="0">
                <a:sym typeface="Wingdings" panose="05000000000000000000" pitchFamily="2" charset="2"/>
              </a:rPr>
              <a:t></a:t>
            </a:r>
            <a:r>
              <a:rPr lang="fr-CH" sz="1200" dirty="0"/>
              <a:t> Maladie de Hashimoto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200" dirty="0" err="1"/>
              <a:t>TSHr</a:t>
            </a:r>
            <a:r>
              <a:rPr lang="fr-CH" sz="1200" dirty="0"/>
              <a:t> ou TSI (</a:t>
            </a:r>
            <a:r>
              <a:rPr lang="fr-CH" sz="1200" dirty="0" err="1"/>
              <a:t>Thyroid</a:t>
            </a:r>
            <a:r>
              <a:rPr lang="fr-CH" sz="1200" dirty="0"/>
              <a:t> </a:t>
            </a:r>
            <a:r>
              <a:rPr lang="fr-CH" sz="1200" dirty="0" err="1"/>
              <a:t>Stimulating</a:t>
            </a:r>
            <a:r>
              <a:rPr lang="fr-CH" sz="1200" dirty="0"/>
              <a:t> </a:t>
            </a:r>
            <a:r>
              <a:rPr lang="fr-CH" sz="1200" dirty="0" err="1"/>
              <a:t>Immunoglobulin</a:t>
            </a:r>
            <a:r>
              <a:rPr lang="fr-CH" sz="1200" dirty="0"/>
              <a:t>) ou TRAK (TSH-</a:t>
            </a:r>
            <a:r>
              <a:rPr lang="fr-CH" sz="1200" dirty="0" err="1"/>
              <a:t>Rezeptor</a:t>
            </a:r>
            <a:r>
              <a:rPr lang="fr-CH" sz="1200" dirty="0"/>
              <a:t>-</a:t>
            </a:r>
            <a:r>
              <a:rPr lang="fr-CH" sz="1200" dirty="0" err="1"/>
              <a:t>AutoantiKörper</a:t>
            </a:r>
            <a:r>
              <a:rPr lang="fr-CH" sz="1200" dirty="0"/>
              <a:t>) </a:t>
            </a:r>
            <a:r>
              <a:rPr lang="fr-CH" sz="1200" dirty="0">
                <a:sym typeface="Wingdings" panose="05000000000000000000" pitchFamily="2" charset="2"/>
              </a:rPr>
              <a:t></a:t>
            </a:r>
            <a:r>
              <a:rPr lang="fr-CH" sz="1200" dirty="0"/>
              <a:t> se lie aux R. de la TSH </a:t>
            </a:r>
            <a:r>
              <a:rPr lang="fr-CH" sz="1200" dirty="0">
                <a:sym typeface="Wingdings" panose="05000000000000000000" pitchFamily="2" charset="2"/>
              </a:rPr>
              <a:t> maladie de Graves’</a:t>
            </a:r>
            <a:endParaRPr lang="fr-CH" sz="1200" dirty="0"/>
          </a:p>
        </p:txBody>
      </p:sp>
      <p:grpSp>
        <p:nvGrpSpPr>
          <p:cNvPr id="1057" name="Groupe 1056">
            <a:extLst>
              <a:ext uri="{FF2B5EF4-FFF2-40B4-BE49-F238E27FC236}">
                <a16:creationId xmlns:a16="http://schemas.microsoft.com/office/drawing/2014/main" id="{3F1987D0-3D23-4D71-91B4-EA01ACF1BF75}"/>
              </a:ext>
            </a:extLst>
          </p:cNvPr>
          <p:cNvGrpSpPr/>
          <p:nvPr/>
        </p:nvGrpSpPr>
        <p:grpSpPr>
          <a:xfrm>
            <a:off x="8890403" y="780438"/>
            <a:ext cx="3222220" cy="3131820"/>
            <a:chOff x="8918978" y="818538"/>
            <a:chExt cx="3222220" cy="3131820"/>
          </a:xfrm>
        </p:grpSpPr>
        <p:pic>
          <p:nvPicPr>
            <p:cNvPr id="1048" name="Image 1047">
              <a:extLst>
                <a:ext uri="{FF2B5EF4-FFF2-40B4-BE49-F238E27FC236}">
                  <a16:creationId xmlns:a16="http://schemas.microsoft.com/office/drawing/2014/main" id="{E9895B65-93E9-415F-A2A8-4DCA18A773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18978" y="818538"/>
              <a:ext cx="3131820" cy="31318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049" name="ZoneTexte 1048">
              <a:extLst>
                <a:ext uri="{FF2B5EF4-FFF2-40B4-BE49-F238E27FC236}">
                  <a16:creationId xmlns:a16="http://schemas.microsoft.com/office/drawing/2014/main" id="{59D19A2B-45B6-4818-ABE3-73ECC6A7CC68}"/>
                </a:ext>
              </a:extLst>
            </p:cNvPr>
            <p:cNvSpPr txBox="1"/>
            <p:nvPr/>
          </p:nvSpPr>
          <p:spPr>
            <a:xfrm>
              <a:off x="11245743" y="1521862"/>
              <a:ext cx="4409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rgbClr val="C00000"/>
                  </a:solidFill>
                </a:rPr>
                <a:t>L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CF1ABC1B-AAF1-4710-BD71-BC746F728460}"/>
                </a:ext>
              </a:extLst>
            </p:cNvPr>
            <p:cNvSpPr txBox="1"/>
            <p:nvPr/>
          </p:nvSpPr>
          <p:spPr>
            <a:xfrm>
              <a:off x="11700225" y="1524149"/>
              <a:ext cx="4409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rgbClr val="C00000"/>
                  </a:solidFill>
                </a:rPr>
                <a:t>L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AE6CC80C-ED00-4B27-9423-A4488804B872}"/>
                </a:ext>
              </a:extLst>
            </p:cNvPr>
            <p:cNvSpPr txBox="1"/>
            <p:nvPr/>
          </p:nvSpPr>
          <p:spPr>
            <a:xfrm>
              <a:off x="10811241" y="1319808"/>
              <a:ext cx="44097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800" b="1" dirty="0">
                  <a:solidFill>
                    <a:srgbClr val="C00000"/>
                  </a:solidFill>
                </a:rPr>
                <a:t>pl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0D9F6BB0-2F8A-4391-B80E-AC22F3679E38}"/>
                </a:ext>
              </a:extLst>
            </p:cNvPr>
            <p:cNvSpPr txBox="1"/>
            <p:nvPr/>
          </p:nvSpPr>
          <p:spPr>
            <a:xfrm>
              <a:off x="11220932" y="1322046"/>
              <a:ext cx="44097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800" b="1" dirty="0">
                  <a:solidFill>
                    <a:srgbClr val="C00000"/>
                  </a:solidFill>
                </a:rPr>
                <a:t>pl</a:t>
              </a:r>
            </a:p>
          </p:txBody>
        </p:sp>
        <p:sp>
          <p:nvSpPr>
            <p:cNvPr id="115" name="ZoneTexte 114">
              <a:extLst>
                <a:ext uri="{FF2B5EF4-FFF2-40B4-BE49-F238E27FC236}">
                  <a16:creationId xmlns:a16="http://schemas.microsoft.com/office/drawing/2014/main" id="{9CCC1C99-296F-49D8-9E8B-ABDD285E8461}"/>
                </a:ext>
              </a:extLst>
            </p:cNvPr>
            <p:cNvSpPr txBox="1"/>
            <p:nvPr/>
          </p:nvSpPr>
          <p:spPr>
            <a:xfrm>
              <a:off x="11678248" y="1324284"/>
              <a:ext cx="44097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800" b="1" dirty="0">
                  <a:solidFill>
                    <a:srgbClr val="C00000"/>
                  </a:solidFill>
                </a:rPr>
                <a:t>pl</a:t>
              </a:r>
            </a:p>
          </p:txBody>
        </p:sp>
      </p:grpSp>
      <p:cxnSp>
        <p:nvCxnSpPr>
          <p:cNvPr id="1056" name="Connecteur droit 1055">
            <a:extLst>
              <a:ext uri="{FF2B5EF4-FFF2-40B4-BE49-F238E27FC236}">
                <a16:creationId xmlns:a16="http://schemas.microsoft.com/office/drawing/2014/main" id="{19282D93-608A-4D89-934D-E2E0D1825A11}"/>
              </a:ext>
            </a:extLst>
          </p:cNvPr>
          <p:cNvCxnSpPr/>
          <p:nvPr/>
        </p:nvCxnSpPr>
        <p:spPr>
          <a:xfrm>
            <a:off x="3750903" y="1746467"/>
            <a:ext cx="4825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1" name="Rectangle : coins arrondis 1050">
            <a:extLst>
              <a:ext uri="{FF2B5EF4-FFF2-40B4-BE49-F238E27FC236}">
                <a16:creationId xmlns:a16="http://schemas.microsoft.com/office/drawing/2014/main" id="{91787B67-9D12-40A2-BAC0-688729816F2A}"/>
              </a:ext>
            </a:extLst>
          </p:cNvPr>
          <p:cNvSpPr/>
          <p:nvPr/>
        </p:nvSpPr>
        <p:spPr>
          <a:xfrm>
            <a:off x="4084576" y="890262"/>
            <a:ext cx="4322110" cy="11949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FDEBFDC-CE5C-4328-AE56-C3B450CD78C2}"/>
              </a:ext>
            </a:extLst>
          </p:cNvPr>
          <p:cNvSpPr/>
          <p:nvPr/>
        </p:nvSpPr>
        <p:spPr>
          <a:xfrm>
            <a:off x="4148777" y="931346"/>
            <a:ext cx="454775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solidFill>
                  <a:srgbClr val="000000"/>
                </a:solidFill>
              </a:rPr>
              <a:t>La rT3 n'a pas d'activité métabolique; les taux de rT3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solidFill>
                  <a:srgbClr val="000000"/>
                </a:solidFill>
              </a:rPr>
              <a:t>Des concentrations sanguines élevées de rT3 se retrouvent dans toutes les formes d’hyperthyroïdie.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solidFill>
                  <a:srgbClr val="000000"/>
                </a:solidFill>
              </a:rPr>
              <a:t>Comme rT3 ne peut résulter que de la </a:t>
            </a:r>
            <a:r>
              <a:rPr lang="fr-CH" sz="1000" dirty="0" err="1">
                <a:solidFill>
                  <a:srgbClr val="000000"/>
                </a:solidFill>
              </a:rPr>
              <a:t>déiodation</a:t>
            </a:r>
            <a:r>
              <a:rPr lang="fr-CH" sz="1000" dirty="0">
                <a:solidFill>
                  <a:srgbClr val="000000"/>
                </a:solidFill>
              </a:rPr>
              <a:t>  de T4, sa concentration sanguine sera indétectable en cas d’hyperthyroïdie factice à la T3.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solidFill>
                  <a:srgbClr val="000000"/>
                </a:solidFill>
              </a:rPr>
              <a:t>La détermination de rT3 chez le nouveau-né peut aider au diagnostic de l’hypothyroïdie néonatale.</a:t>
            </a:r>
          </a:p>
        </p:txBody>
      </p:sp>
      <p:sp>
        <p:nvSpPr>
          <p:cNvPr id="1058" name="ZoneTexte 1057">
            <a:extLst>
              <a:ext uri="{FF2B5EF4-FFF2-40B4-BE49-F238E27FC236}">
                <a16:creationId xmlns:a16="http://schemas.microsoft.com/office/drawing/2014/main" id="{8AA371E1-B460-40A3-80E9-21C7ED906893}"/>
              </a:ext>
            </a:extLst>
          </p:cNvPr>
          <p:cNvSpPr txBox="1"/>
          <p:nvPr/>
        </p:nvSpPr>
        <p:spPr>
          <a:xfrm>
            <a:off x="5085466" y="-9056"/>
            <a:ext cx="2061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3200" b="1" dirty="0"/>
              <a:t>TSH, T4, T3</a:t>
            </a:r>
          </a:p>
        </p:txBody>
      </p:sp>
    </p:spTree>
    <p:extLst>
      <p:ext uri="{BB962C8B-B14F-4D97-AF65-F5344CB8AC3E}">
        <p14:creationId xmlns:p14="http://schemas.microsoft.com/office/powerpoint/2010/main" val="29471254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286</Words>
  <Application>Microsoft Office PowerPoint</Application>
  <PresentationFormat>Grand écran</PresentationFormat>
  <Paragraphs>66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Martinez Manuel</dc:creator>
  <cp:lastModifiedBy>Martinez Manuel</cp:lastModifiedBy>
  <cp:revision>51</cp:revision>
  <dcterms:created xsi:type="dcterms:W3CDTF">2023-06-16T12:52:26Z</dcterms:created>
  <dcterms:modified xsi:type="dcterms:W3CDTF">2023-07-18T14:42:32Z</dcterms:modified>
</cp:coreProperties>
</file>