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64" r:id="rId2"/>
    <p:sldId id="265" r:id="rId3"/>
    <p:sldId id="268" r:id="rId4"/>
    <p:sldId id="262" r:id="rId5"/>
    <p:sldId id="261" r:id="rId6"/>
    <p:sldId id="256" r:id="rId7"/>
    <p:sldId id="257" r:id="rId8"/>
    <p:sldId id="263" r:id="rId9"/>
    <p:sldId id="270" r:id="rId10"/>
    <p:sldId id="295" r:id="rId11"/>
    <p:sldId id="294" r:id="rId12"/>
    <p:sldId id="299" r:id="rId13"/>
    <p:sldId id="298" r:id="rId14"/>
    <p:sldId id="286" r:id="rId15"/>
    <p:sldId id="288" r:id="rId16"/>
    <p:sldId id="287" r:id="rId17"/>
    <p:sldId id="275" r:id="rId18"/>
    <p:sldId id="296" r:id="rId19"/>
    <p:sldId id="281" r:id="rId20"/>
    <p:sldId id="279" r:id="rId21"/>
    <p:sldId id="292" r:id="rId22"/>
    <p:sldId id="291" r:id="rId23"/>
    <p:sldId id="278" r:id="rId24"/>
    <p:sldId id="266" r:id="rId25"/>
    <p:sldId id="283" r:id="rId26"/>
    <p:sldId id="285" r:id="rId27"/>
    <p:sldId id="282" r:id="rId28"/>
    <p:sldId id="297" r:id="rId29"/>
    <p:sldId id="284" r:id="rId30"/>
    <p:sldId id="293" r:id="rId3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09"/>
    <p:restoredTop sz="94242"/>
  </p:normalViewPr>
  <p:slideViewPr>
    <p:cSldViewPr>
      <p:cViewPr>
        <p:scale>
          <a:sx n="109" d="100"/>
          <a:sy n="109" d="100"/>
        </p:scale>
        <p:origin x="424" y="2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200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6D409D60-FE69-454E-A885-4986BCFE84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FE7EFA6-3338-E044-B190-0DBE4A97807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2218E-A8B9-F242-BA69-C020368B01C4}" type="datetimeFigureOut">
              <a:rPr lang="fr-FR" smtClean="0"/>
              <a:t>03/06/2019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E0D6803-CFDD-2E45-90C9-F61FF1044D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D431B5E-EEA8-DD48-AC61-BCC562BE0EC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8650B-A1E6-5646-BBAE-76DB061E72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00634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253AC-B77C-BF44-B81B-705084BD60C6}" type="datetimeFigureOut">
              <a:rPr lang="fr-FR" smtClean="0"/>
              <a:t>03/06/2019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353EB-1528-694A-9C3C-4E0E05E441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2769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353EB-1528-694A-9C3C-4E0E05E441D2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5508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00B27-7C6E-4BD6-B778-4C590AA483C4}" type="datetimeFigureOut">
              <a:rPr lang="fr-FR" smtClean="0"/>
              <a:t>03/06/2019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7F8BA-516B-4BA5-8CA8-1BE17F97D1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7227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00B27-7C6E-4BD6-B778-4C590AA483C4}" type="datetimeFigureOut">
              <a:rPr lang="fr-FR" smtClean="0"/>
              <a:t>03/06/2019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7F8BA-516B-4BA5-8CA8-1BE17F97D1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7704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00B27-7C6E-4BD6-B778-4C590AA483C4}" type="datetimeFigureOut">
              <a:rPr lang="fr-FR" smtClean="0"/>
              <a:t>03/06/2019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7F8BA-516B-4BA5-8CA8-1BE17F97D1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9260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00B27-7C6E-4BD6-B778-4C590AA483C4}" type="datetimeFigureOut">
              <a:rPr lang="fr-FR" smtClean="0"/>
              <a:t>03/06/2019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7F8BA-516B-4BA5-8CA8-1BE17F97D1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0934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00B27-7C6E-4BD6-B778-4C590AA483C4}" type="datetimeFigureOut">
              <a:rPr lang="fr-FR" smtClean="0"/>
              <a:t>03/06/2019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7F8BA-516B-4BA5-8CA8-1BE17F97D1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5882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00B27-7C6E-4BD6-B778-4C590AA483C4}" type="datetimeFigureOut">
              <a:rPr lang="fr-FR" smtClean="0"/>
              <a:t>03/06/2019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7F8BA-516B-4BA5-8CA8-1BE17F97D1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9021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00B27-7C6E-4BD6-B778-4C590AA483C4}" type="datetimeFigureOut">
              <a:rPr lang="fr-FR" smtClean="0"/>
              <a:t>03/06/2019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7F8BA-516B-4BA5-8CA8-1BE17F97D1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9296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00B27-7C6E-4BD6-B778-4C590AA483C4}" type="datetimeFigureOut">
              <a:rPr lang="fr-FR" smtClean="0"/>
              <a:t>03/06/2019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7F8BA-516B-4BA5-8CA8-1BE17F97D1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4181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00B27-7C6E-4BD6-B778-4C590AA483C4}" type="datetimeFigureOut">
              <a:rPr lang="fr-FR" smtClean="0"/>
              <a:t>03/06/2019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7F8BA-516B-4BA5-8CA8-1BE17F97D1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6875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00B27-7C6E-4BD6-B778-4C590AA483C4}" type="datetimeFigureOut">
              <a:rPr lang="fr-FR" smtClean="0"/>
              <a:t>03/06/2019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7F8BA-516B-4BA5-8CA8-1BE17F97D1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4268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00B27-7C6E-4BD6-B778-4C590AA483C4}" type="datetimeFigureOut">
              <a:rPr lang="fr-FR" smtClean="0"/>
              <a:t>03/06/2019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7F8BA-516B-4BA5-8CA8-1BE17F97D1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0126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00B27-7C6E-4BD6-B778-4C590AA483C4}" type="datetimeFigureOut">
              <a:rPr lang="fr-FR" smtClean="0"/>
              <a:t>03/06/2019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7F8BA-516B-4BA5-8CA8-1BE17F97D1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5193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6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6.jpe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tiff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63688" y="2276872"/>
            <a:ext cx="55451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7200" b="1"/>
            </a:lvl1pPr>
          </a:lstStyle>
          <a:p>
            <a:r>
              <a:rPr lang="fr-FR" dirty="0"/>
              <a:t>CAS CLINIQUE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850E998-2734-CA46-B25B-21DB799DD9A0}"/>
              </a:ext>
            </a:extLst>
          </p:cNvPr>
          <p:cNvSpPr txBox="1"/>
          <p:nvPr/>
        </p:nvSpPr>
        <p:spPr>
          <a:xfrm>
            <a:off x="3275856" y="4005064"/>
            <a:ext cx="2132250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</a:rPr>
              <a:t>22h23 </a:t>
            </a:r>
          </a:p>
          <a:p>
            <a:pPr algn="ctr"/>
            <a:r>
              <a:rPr lang="fr-FR" sz="2800" b="1" dirty="0">
                <a:solidFill>
                  <a:srgbClr val="FF0000"/>
                </a:solidFill>
              </a:rPr>
              <a:t>aux urgences</a:t>
            </a:r>
          </a:p>
        </p:txBody>
      </p:sp>
    </p:spTree>
    <p:extLst>
      <p:ext uri="{BB962C8B-B14F-4D97-AF65-F5344CB8AC3E}">
        <p14:creationId xmlns:p14="http://schemas.microsoft.com/office/powerpoint/2010/main" val="4177412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1560" y="1988840"/>
            <a:ext cx="7920880" cy="35394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CH" sz="28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800" dirty="0">
                <a:solidFill>
                  <a:srgbClr val="FF0000"/>
                </a:solidFill>
              </a:rPr>
              <a:t>Hospitalisation</a:t>
            </a:r>
            <a:r>
              <a:rPr lang="fr-CH" sz="2800" dirty="0"/>
              <a:t> pour surveillance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800" dirty="0">
                <a:solidFill>
                  <a:srgbClr val="FF0000"/>
                </a:solidFill>
              </a:rPr>
              <a:t>Traitement</a:t>
            </a:r>
            <a:r>
              <a:rPr lang="fr-CH" sz="2800" dirty="0"/>
              <a:t> par </a:t>
            </a:r>
            <a:r>
              <a:rPr lang="fr-CH" sz="2800" dirty="0" err="1"/>
              <a:t>co</a:t>
            </a:r>
            <a:r>
              <a:rPr lang="fr-CH" sz="2800" dirty="0"/>
              <a:t>-amoxicilline IV (100mg/kg/jour) en 3 doses.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800" dirty="0">
                <a:solidFill>
                  <a:srgbClr val="FF0000"/>
                </a:solidFill>
              </a:rPr>
              <a:t>Avis dermatologique </a:t>
            </a:r>
            <a:r>
              <a:rPr lang="fr-CH" sz="2800" dirty="0"/>
              <a:t>le lendemain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50875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-110127"/>
            <a:ext cx="58880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7200" b="1"/>
            </a:lvl1pPr>
          </a:lstStyle>
          <a:p>
            <a:r>
              <a:rPr lang="fr-FR" sz="4000" dirty="0"/>
              <a:t>DIAGNOSTIC DIFFERENTIEL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7583" y="696753"/>
            <a:ext cx="489445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strike="sngStrike" dirty="0"/>
              <a:t>Purpura </a:t>
            </a:r>
            <a:r>
              <a:rPr lang="fr-FR" sz="2000" strike="sngStrike" dirty="0" err="1"/>
              <a:t>fulminans</a:t>
            </a:r>
            <a:r>
              <a:rPr lang="fr-FR" sz="2000" strike="sngStrike" dirty="0"/>
              <a:t>/</a:t>
            </a:r>
            <a:r>
              <a:rPr lang="fr-FR" sz="2000" strike="sngStrike" dirty="0" err="1"/>
              <a:t>méningococcémie</a:t>
            </a:r>
            <a:endParaRPr lang="fr-FR" sz="2000" strike="sngStrik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strike="sngStrike" dirty="0"/>
              <a:t>Leucémie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strike="sngStrike" dirty="0"/>
              <a:t>Thrombopénie (PTI)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strike="sngStrike" dirty="0"/>
              <a:t>SHU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Purpura d’</a:t>
            </a:r>
            <a:r>
              <a:rPr lang="fr-FR" sz="2000" dirty="0" err="1"/>
              <a:t>Henoch-Schönlein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Erythème polymorphe/</a:t>
            </a:r>
            <a:r>
              <a:rPr lang="fr-FR" sz="2000" strike="sngStrike" dirty="0"/>
              <a:t>Steven-Johnson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Vascularites 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strike="sngStrike" dirty="0"/>
              <a:t>M. de Kawasaki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Réaction allergique/immune  (médicaments, insectes, maladie sérique)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Urticaire 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strike="sngStrike" dirty="0"/>
              <a:t>Trouble de la crase (hémophilie)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strike="sngStrike" dirty="0"/>
              <a:t>HIV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Erythème noueux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Maltraitance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…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338D060-DD1F-6046-BBF2-0CA5FF75EA0C}"/>
              </a:ext>
            </a:extLst>
          </p:cNvPr>
          <p:cNvSpPr txBox="1"/>
          <p:nvPr/>
        </p:nvSpPr>
        <p:spPr>
          <a:xfrm>
            <a:off x="5001962" y="2459504"/>
            <a:ext cx="41420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/>
              <a:t>+ DD avec l’aide des livres: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/>
              <a:t>Erythema</a:t>
            </a:r>
            <a:r>
              <a:rPr lang="fr-FR" sz="2000" dirty="0"/>
              <a:t> </a:t>
            </a:r>
            <a:r>
              <a:rPr lang="fr-FR" sz="2000" dirty="0" err="1"/>
              <a:t>elevatum</a:t>
            </a:r>
            <a:r>
              <a:rPr lang="fr-FR" sz="2000" dirty="0"/>
              <a:t> </a:t>
            </a:r>
            <a:r>
              <a:rPr lang="fr-FR" sz="2000" dirty="0" err="1"/>
              <a:t>diutinum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/>
              <a:t>Sd</a:t>
            </a:r>
            <a:r>
              <a:rPr lang="fr-FR" sz="2000" dirty="0"/>
              <a:t> de </a:t>
            </a:r>
            <a:r>
              <a:rPr lang="fr-FR" sz="2000" dirty="0" err="1"/>
              <a:t>Sweet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Œdème hémorragique aigu du </a:t>
            </a:r>
            <a:r>
              <a:rPr lang="fr-FR" sz="2000" dirty="0" err="1"/>
              <a:t>nné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6094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3203848" y="3358019"/>
            <a:ext cx="1152128" cy="432048"/>
            <a:chOff x="3851920" y="2852936"/>
            <a:chExt cx="1152128" cy="432048"/>
          </a:xfrm>
        </p:grpSpPr>
        <p:sp>
          <p:nvSpPr>
            <p:cNvPr id="2" name="Flèche droite 1"/>
            <p:cNvSpPr/>
            <p:nvPr/>
          </p:nvSpPr>
          <p:spPr>
            <a:xfrm>
              <a:off x="4427984" y="2852936"/>
              <a:ext cx="576064" cy="432048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Flèche droite 7"/>
            <p:cNvSpPr/>
            <p:nvPr/>
          </p:nvSpPr>
          <p:spPr>
            <a:xfrm flipH="1">
              <a:off x="3851920" y="2852936"/>
              <a:ext cx="576064" cy="432048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5148064" y="188640"/>
            <a:ext cx="3432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7200" b="1"/>
            </a:lvl1pPr>
          </a:lstStyle>
          <a:p>
            <a:r>
              <a:rPr lang="fr-FR" sz="1800" dirty="0"/>
              <a:t>ERYTHEMA ELEVATUM DIUTINUM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827584" y="188640"/>
            <a:ext cx="1678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7200" b="1"/>
            </a:lvl1pPr>
          </a:lstStyle>
          <a:p>
            <a:r>
              <a:rPr lang="fr-FR" sz="1800" dirty="0"/>
              <a:t>NOTRE PATIENT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99D7538-1A86-1A48-8B19-D65FE7B36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8" y="3574043"/>
            <a:ext cx="2407560" cy="3212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BDBF3896-B175-488C-B4CD-E69B84693C36" descr="BDBF3896-B175-488C-B4CD-E69B84693C36">
            <a:extLst>
              <a:ext uri="{FF2B5EF4-FFF2-40B4-BE49-F238E27FC236}">
                <a16:creationId xmlns:a16="http://schemas.microsoft.com/office/drawing/2014/main" id="{115C52E2-0259-9B4B-8EB5-E68A36F8A3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9" t="25580" b="8247"/>
          <a:stretch/>
        </p:blipFill>
        <p:spPr bwMode="auto">
          <a:xfrm>
            <a:off x="445178" y="519333"/>
            <a:ext cx="2398630" cy="289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39E7FC0-12AC-0849-9C0D-5518D408F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705642"/>
            <a:ext cx="3162045" cy="235937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611ACE7-3113-3242-8FD3-8EFE64838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3501008"/>
            <a:ext cx="4329278" cy="325112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A9D453F-154E-9445-9248-4EDA20E57A55}"/>
              </a:ext>
            </a:extLst>
          </p:cNvPr>
          <p:cNvSpPr txBox="1"/>
          <p:nvPr/>
        </p:nvSpPr>
        <p:spPr>
          <a:xfrm flipH="1">
            <a:off x="3597388" y="3389377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3044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D557A0-2A9A-7F43-B5DC-EFFBD393CED3}"/>
              </a:ext>
            </a:extLst>
          </p:cNvPr>
          <p:cNvSpPr/>
          <p:nvPr/>
        </p:nvSpPr>
        <p:spPr>
          <a:xfrm>
            <a:off x="-21106" y="25460"/>
            <a:ext cx="52411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/>
              <a:t>ERYTHEMA ELEVATUM DIUTINUM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E84C31-8D87-1D46-91A5-1D9DE2A6AD33}"/>
              </a:ext>
            </a:extLst>
          </p:cNvPr>
          <p:cNvSpPr/>
          <p:nvPr/>
        </p:nvSpPr>
        <p:spPr>
          <a:xfrm>
            <a:off x="251520" y="980728"/>
            <a:ext cx="82809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Très rare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>
                <a:solidFill>
                  <a:srgbClr val="000000"/>
                </a:solidFill>
                <a:latin typeface="Libre Franklin"/>
              </a:rPr>
              <a:t>Pic entre </a:t>
            </a:r>
            <a:r>
              <a:rPr lang="fr-CH" b="1" dirty="0">
                <a:solidFill>
                  <a:srgbClr val="FF0000"/>
                </a:solidFill>
                <a:latin typeface="Libre Franklin"/>
              </a:rPr>
              <a:t>30-60 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b="1" dirty="0">
              <a:solidFill>
                <a:srgbClr val="FF0000"/>
              </a:solidFill>
              <a:latin typeface="Libre Frankli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>
                <a:solidFill>
                  <a:srgbClr val="000000"/>
                </a:solidFill>
                <a:latin typeface="Libre Franklin"/>
              </a:rPr>
              <a:t>Vascularite cutanée </a:t>
            </a:r>
            <a:r>
              <a:rPr lang="fr-CH" b="1" dirty="0">
                <a:solidFill>
                  <a:srgbClr val="FF0000"/>
                </a:solidFill>
                <a:latin typeface="Libre Franklin"/>
              </a:rPr>
              <a:t>chronique</a:t>
            </a:r>
            <a:r>
              <a:rPr lang="fr-CH" dirty="0">
                <a:solidFill>
                  <a:srgbClr val="000000"/>
                </a:solidFill>
                <a:latin typeface="Libre Franklin"/>
              </a:rPr>
              <a:t>, appartenant au groupe des dermatoses neutrophiles</a:t>
            </a:r>
            <a:r>
              <a:rPr lang="fr-CH" dirty="0">
                <a:solidFill>
                  <a:srgbClr val="000000"/>
                </a:solidFill>
                <a:latin typeface="Libre Franklin"/>
                <a:sym typeface="Wingdings" pitchFamily="2" charset="2"/>
              </a:rPr>
              <a:t> idiopathique ou 2° </a:t>
            </a:r>
            <a:r>
              <a:rPr lang="fr-CH" dirty="0"/>
              <a:t>à une maladie systémique/inflammatoire,  des infections (ex: VIH) ou sur </a:t>
            </a:r>
            <a:r>
              <a:rPr lang="fr-CH" dirty="0" err="1"/>
              <a:t>gammapathies</a:t>
            </a:r>
            <a:r>
              <a:rPr lang="fr-CH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dirty="0">
              <a:solidFill>
                <a:srgbClr val="000000"/>
              </a:solidFill>
              <a:latin typeface="Libre Frankli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Papules </a:t>
            </a:r>
            <a:r>
              <a:rPr lang="fr-CH" b="1" dirty="0"/>
              <a:t>rouges-violacés </a:t>
            </a:r>
            <a:r>
              <a:rPr lang="fr-CH" dirty="0"/>
              <a:t>+/- bulleuses, nécrotiques ou hémorragiques, </a:t>
            </a:r>
            <a:r>
              <a:rPr lang="fr-CH" b="1" dirty="0">
                <a:solidFill>
                  <a:srgbClr val="FF0000"/>
                </a:solidFill>
              </a:rPr>
              <a:t>chroniques</a:t>
            </a:r>
            <a:r>
              <a:rPr lang="fr-CH" dirty="0"/>
              <a:t>, situés principalement sur la </a:t>
            </a:r>
            <a:r>
              <a:rPr lang="fr-CH" b="1" dirty="0"/>
              <a:t>face dorsale</a:t>
            </a:r>
            <a:r>
              <a:rPr lang="fr-CH" dirty="0"/>
              <a:t> des </a:t>
            </a:r>
            <a:r>
              <a:rPr lang="fr-CH" b="1" dirty="0">
                <a:solidFill>
                  <a:srgbClr val="FF0000"/>
                </a:solidFill>
              </a:rPr>
              <a:t>grosses articulations </a:t>
            </a:r>
            <a:r>
              <a:rPr lang="fr-CH" dirty="0"/>
              <a:t>(genoux, coudes, mains et pieds).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523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574043"/>
            <a:ext cx="2407560" cy="3212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e 3"/>
          <p:cNvGrpSpPr/>
          <p:nvPr/>
        </p:nvGrpSpPr>
        <p:grpSpPr>
          <a:xfrm>
            <a:off x="2555776" y="3358019"/>
            <a:ext cx="913864" cy="432048"/>
            <a:chOff x="3851920" y="2852936"/>
            <a:chExt cx="1152128" cy="432048"/>
          </a:xfrm>
        </p:grpSpPr>
        <p:sp>
          <p:nvSpPr>
            <p:cNvPr id="2" name="Flèche droite 1"/>
            <p:cNvSpPr/>
            <p:nvPr/>
          </p:nvSpPr>
          <p:spPr>
            <a:xfrm>
              <a:off x="4427984" y="2852936"/>
              <a:ext cx="576064" cy="432048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Flèche droite 7"/>
            <p:cNvSpPr/>
            <p:nvPr/>
          </p:nvSpPr>
          <p:spPr>
            <a:xfrm flipH="1">
              <a:off x="3851920" y="2852936"/>
              <a:ext cx="576064" cy="432048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6425584" y="160818"/>
            <a:ext cx="1458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7200" b="1"/>
            </a:lvl1pPr>
          </a:lstStyle>
          <a:p>
            <a:r>
              <a:rPr lang="fr-FR" sz="1800" dirty="0"/>
              <a:t>SD DE SWEET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39552" y="160818"/>
            <a:ext cx="1678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7200" b="1"/>
            </a:lvl1pPr>
          </a:lstStyle>
          <a:p>
            <a:r>
              <a:rPr lang="fr-FR" sz="1800" dirty="0"/>
              <a:t>NOTRE PATIENT</a:t>
            </a:r>
          </a:p>
        </p:txBody>
      </p:sp>
      <p:pic>
        <p:nvPicPr>
          <p:cNvPr id="12" name="BDBF3896-B175-488C-B4CD-E69B84693C36" descr="BDBF3896-B175-488C-B4CD-E69B84693C36">
            <a:extLst>
              <a:ext uri="{FF2B5EF4-FFF2-40B4-BE49-F238E27FC236}">
                <a16:creationId xmlns:a16="http://schemas.microsoft.com/office/drawing/2014/main" id="{620F8E8D-7B4E-9445-9A55-96ED2843BE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9" t="25580" b="8247"/>
          <a:stretch/>
        </p:blipFill>
        <p:spPr bwMode="auto">
          <a:xfrm>
            <a:off x="44426" y="519333"/>
            <a:ext cx="2398630" cy="289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92D03F5-5B34-B14F-8A44-81925A27AB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638"/>
          <a:stretch/>
        </p:blipFill>
        <p:spPr>
          <a:xfrm>
            <a:off x="3544897" y="1158544"/>
            <a:ext cx="1778846" cy="234246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7527D51-F4C5-8D40-9F8B-F8B0371609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5076" y="3651922"/>
            <a:ext cx="2601481" cy="2277742"/>
          </a:xfrm>
          <a:prstGeom prst="rect">
            <a:avLst/>
          </a:prstGeom>
        </p:spPr>
      </p:pic>
      <p:pic>
        <p:nvPicPr>
          <p:cNvPr id="14" name="Image 13" descr="Une image contenant personne, intérieur, mur, assis&#10;&#10;&#10;&#10;Description générée automatiquement">
            <a:extLst>
              <a:ext uri="{FF2B5EF4-FFF2-40B4-BE49-F238E27FC236}">
                <a16:creationId xmlns:a16="http://schemas.microsoft.com/office/drawing/2014/main" id="{336B25E4-8632-9E4E-8A4C-286490A1C6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758" y="3651921"/>
            <a:ext cx="2880320" cy="227774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025B708-BD1E-0846-AE2C-7A0BDBA127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8691" y="1158545"/>
            <a:ext cx="3775309" cy="234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1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-23727"/>
            <a:ext cx="30117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7200" b="1"/>
            </a:lvl1pPr>
          </a:lstStyle>
          <a:p>
            <a:r>
              <a:rPr lang="fr-FR" sz="4000" dirty="0"/>
              <a:t>SD DE SWEET</a:t>
            </a:r>
          </a:p>
        </p:txBody>
      </p:sp>
      <p:sp>
        <p:nvSpPr>
          <p:cNvPr id="5" name="Rectangle 4"/>
          <p:cNvSpPr/>
          <p:nvPr/>
        </p:nvSpPr>
        <p:spPr>
          <a:xfrm>
            <a:off x="3707904" y="1072166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sz="1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CAA9C7-4FC1-634F-B167-5E28502A09FA}"/>
              </a:ext>
            </a:extLst>
          </p:cNvPr>
          <p:cNvSpPr/>
          <p:nvPr/>
        </p:nvSpPr>
        <p:spPr>
          <a:xfrm>
            <a:off x="56937" y="1062929"/>
            <a:ext cx="87129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>
                <a:solidFill>
                  <a:srgbClr val="000000"/>
                </a:solidFill>
                <a:latin typeface="Libre Franklin"/>
              </a:rPr>
              <a:t>Maladie</a:t>
            </a:r>
            <a:r>
              <a:rPr lang="fr-CH" b="1" dirty="0">
                <a:solidFill>
                  <a:srgbClr val="000000"/>
                </a:solidFill>
                <a:latin typeface="Libre Franklin"/>
              </a:rPr>
              <a:t> rare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b="1" dirty="0">
              <a:solidFill>
                <a:srgbClr val="000000"/>
              </a:solidFill>
              <a:latin typeface="Libre Frankli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>
                <a:solidFill>
                  <a:srgbClr val="000000"/>
                </a:solidFill>
                <a:latin typeface="Libre Franklin"/>
              </a:rPr>
              <a:t>Dermatose aiguë fébrile </a:t>
            </a:r>
            <a:r>
              <a:rPr lang="fr-CH" b="1" dirty="0" err="1">
                <a:solidFill>
                  <a:srgbClr val="C00000"/>
                </a:solidFill>
                <a:latin typeface="Libre Franklin"/>
              </a:rPr>
              <a:t>neutrophilique</a:t>
            </a:r>
            <a:r>
              <a:rPr lang="fr-CH" b="1" dirty="0">
                <a:solidFill>
                  <a:srgbClr val="C00000"/>
                </a:solidFill>
                <a:latin typeface="Libre Franklin"/>
              </a:rPr>
              <a:t> </a:t>
            </a:r>
            <a:r>
              <a:rPr lang="fr-CH" dirty="0">
                <a:solidFill>
                  <a:srgbClr val="000000"/>
                </a:solidFill>
                <a:latin typeface="Libre Franklin"/>
                <a:sym typeface="Wingdings" pitchFamily="2" charset="2"/>
              </a:rPr>
              <a:t></a:t>
            </a:r>
            <a:r>
              <a:rPr lang="fr-CH" dirty="0">
                <a:solidFill>
                  <a:srgbClr val="000000"/>
                </a:solidFill>
                <a:latin typeface="Libre Franklin"/>
              </a:rPr>
              <a:t> infiltrat diffus du derme supérieur. (neutrophiles)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dirty="0">
              <a:solidFill>
                <a:srgbClr val="000000"/>
              </a:solidFill>
              <a:latin typeface="Libre Frankli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1" dirty="0"/>
              <a:t>Femme de </a:t>
            </a:r>
            <a:r>
              <a:rPr lang="fr-CH" b="1" dirty="0">
                <a:solidFill>
                  <a:srgbClr val="C00000"/>
                </a:solidFill>
                <a:latin typeface="Libre Franklin"/>
              </a:rPr>
              <a:t>30 et 50 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b="1" dirty="0">
              <a:solidFill>
                <a:srgbClr val="C00000"/>
              </a:solidFill>
              <a:latin typeface="Libre Frankli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>
                <a:solidFill>
                  <a:srgbClr val="000000"/>
                </a:solidFill>
                <a:latin typeface="Libre Franklin"/>
              </a:rPr>
              <a:t>Symptômes: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CH" b="1" dirty="0">
                <a:solidFill>
                  <a:srgbClr val="000000"/>
                </a:solidFill>
                <a:latin typeface="Libre Franklin"/>
              </a:rPr>
              <a:t>Fièvre</a:t>
            </a:r>
            <a:r>
              <a:rPr lang="fr-CH" dirty="0">
                <a:solidFill>
                  <a:srgbClr val="000000"/>
                </a:solidFill>
                <a:latin typeface="Libre Franklin"/>
              </a:rPr>
              <a:t> </a:t>
            </a:r>
            <a:r>
              <a:rPr lang="fr-CH" b="1" dirty="0">
                <a:latin typeface="Libre Franklin"/>
              </a:rPr>
              <a:t>haute</a:t>
            </a:r>
            <a:r>
              <a:rPr lang="fr-CH" dirty="0">
                <a:solidFill>
                  <a:srgbClr val="000000"/>
                </a:solidFill>
                <a:latin typeface="Libre Franklin"/>
              </a:rPr>
              <a:t> (70%)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CH" dirty="0">
                <a:solidFill>
                  <a:srgbClr val="000000"/>
                </a:solidFill>
                <a:latin typeface="Libre Franklin"/>
              </a:rPr>
              <a:t>Lésions </a:t>
            </a:r>
            <a:r>
              <a:rPr lang="fr-CH" b="1" dirty="0">
                <a:solidFill>
                  <a:srgbClr val="000000"/>
                </a:solidFill>
                <a:latin typeface="Libre Franklin"/>
              </a:rPr>
              <a:t>douloureuses </a:t>
            </a:r>
            <a:r>
              <a:rPr lang="fr-CH" b="1" dirty="0" err="1">
                <a:solidFill>
                  <a:srgbClr val="000000"/>
                </a:solidFill>
                <a:latin typeface="Libre Franklin"/>
              </a:rPr>
              <a:t>érythémato</a:t>
            </a:r>
            <a:r>
              <a:rPr lang="fr-CH" b="1" dirty="0">
                <a:solidFill>
                  <a:srgbClr val="000000"/>
                </a:solidFill>
                <a:latin typeface="Libre Franklin"/>
              </a:rPr>
              <a:t>-violacés de </a:t>
            </a:r>
            <a:r>
              <a:rPr lang="fr-CH" b="1" dirty="0" err="1">
                <a:solidFill>
                  <a:srgbClr val="000000"/>
                </a:solidFill>
                <a:latin typeface="Libre Franklin"/>
              </a:rPr>
              <a:t>papulo</a:t>
            </a:r>
            <a:r>
              <a:rPr lang="fr-CH" b="1" dirty="0">
                <a:solidFill>
                  <a:srgbClr val="000000"/>
                </a:solidFill>
                <a:latin typeface="Libre Franklin"/>
              </a:rPr>
              <a:t>-nodules/plaques </a:t>
            </a:r>
            <a:r>
              <a:rPr lang="fr-CH" b="1" dirty="0">
                <a:solidFill>
                  <a:srgbClr val="C00000"/>
                </a:solidFill>
                <a:latin typeface="Libre Franklin"/>
              </a:rPr>
              <a:t>asymétriques</a:t>
            </a:r>
            <a:r>
              <a:rPr lang="fr-CH" b="1" dirty="0">
                <a:solidFill>
                  <a:srgbClr val="000000"/>
                </a:solidFill>
                <a:latin typeface="Libre Franklin"/>
              </a:rPr>
              <a:t> </a:t>
            </a:r>
            <a:r>
              <a:rPr lang="fr-CH" dirty="0">
                <a:solidFill>
                  <a:srgbClr val="000000"/>
                </a:solidFill>
                <a:latin typeface="Libre Franklin"/>
              </a:rPr>
              <a:t>des</a:t>
            </a:r>
            <a:r>
              <a:rPr lang="fr-CH" b="1" dirty="0">
                <a:solidFill>
                  <a:srgbClr val="000000"/>
                </a:solidFill>
                <a:latin typeface="Libre Franklin"/>
              </a:rPr>
              <a:t> membres supérieur, visage et cou</a:t>
            </a:r>
            <a:r>
              <a:rPr lang="fr-CH" dirty="0">
                <a:solidFill>
                  <a:srgbClr val="000000"/>
                </a:solidFill>
                <a:latin typeface="Libre Franklin"/>
              </a:rPr>
              <a:t>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CH" b="1" dirty="0">
                <a:solidFill>
                  <a:srgbClr val="000000"/>
                </a:solidFill>
                <a:latin typeface="Libre Franklin"/>
              </a:rPr>
              <a:t>Œdème</a:t>
            </a:r>
            <a:r>
              <a:rPr lang="fr-CH" dirty="0">
                <a:solidFill>
                  <a:srgbClr val="000000"/>
                </a:solidFill>
                <a:latin typeface="Libre Franklin"/>
              </a:rPr>
              <a:t> </a:t>
            </a:r>
            <a:r>
              <a:rPr lang="fr-CH" dirty="0"/>
              <a:t>prononcé du derme superficiel </a:t>
            </a:r>
            <a:r>
              <a:rPr lang="fr-CH" dirty="0">
                <a:sym typeface="Wingdings" pitchFamily="2" charset="2"/>
              </a:rPr>
              <a:t></a:t>
            </a:r>
            <a:r>
              <a:rPr lang="fr-CH" dirty="0"/>
              <a:t>les lésions peuvent avoir un centre plus clair d’aspect vésiculeux ou même bulleux avec un aspect annulaire ou arciforme en périphérie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D2C091-4822-9345-BFC5-98A76BF54668}"/>
              </a:ext>
            </a:extLst>
          </p:cNvPr>
          <p:cNvSpPr/>
          <p:nvPr/>
        </p:nvSpPr>
        <p:spPr>
          <a:xfrm>
            <a:off x="3011787" y="6581001"/>
            <a:ext cx="33714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200" i="1" dirty="0" err="1">
                <a:latin typeface="Times" pitchFamily="2" charset="0"/>
              </a:rPr>
              <a:t>Rev</a:t>
            </a:r>
            <a:r>
              <a:rPr lang="fr-CH" sz="1200" i="1" dirty="0">
                <a:latin typeface="Times" pitchFamily="2" charset="0"/>
              </a:rPr>
              <a:t> Med Suisse 2017 ; 13 : 678-83; </a:t>
            </a:r>
            <a:r>
              <a:rPr lang="fr-CH" sz="1200" i="1" dirty="0" err="1">
                <a:effectLst/>
                <a:latin typeface="Times" pitchFamily="2" charset="0"/>
              </a:rPr>
              <a:t>Orphanet</a:t>
            </a:r>
            <a:r>
              <a:rPr lang="fr-CH" sz="1200" i="1" dirty="0">
                <a:effectLst/>
                <a:latin typeface="Times" pitchFamily="2" charset="0"/>
              </a:rPr>
              <a:t> 2007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5C481E-6ECF-C640-BD83-9097BB0B7A5C}"/>
              </a:ext>
            </a:extLst>
          </p:cNvPr>
          <p:cNvSpPr/>
          <p:nvPr/>
        </p:nvSpPr>
        <p:spPr>
          <a:xfrm>
            <a:off x="3011787" y="179348"/>
            <a:ext cx="2803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= Maladie de </a:t>
            </a:r>
            <a:r>
              <a:rPr lang="fr-FR" dirty="0" err="1"/>
              <a:t>Gomm-Button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5258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-23727"/>
            <a:ext cx="30117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7200" b="1"/>
            </a:lvl1pPr>
          </a:lstStyle>
          <a:p>
            <a:r>
              <a:rPr lang="fr-FR" sz="4000" dirty="0"/>
              <a:t>SD DE SWEET</a:t>
            </a:r>
          </a:p>
        </p:txBody>
      </p:sp>
      <p:sp>
        <p:nvSpPr>
          <p:cNvPr id="5" name="Rectangle 4"/>
          <p:cNvSpPr/>
          <p:nvPr/>
        </p:nvSpPr>
        <p:spPr>
          <a:xfrm>
            <a:off x="3707904" y="1072166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sz="10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FFC5A64-3D2B-2045-B374-A051569112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2" r="3516" b="1836"/>
          <a:stretch/>
        </p:blipFill>
        <p:spPr>
          <a:xfrm>
            <a:off x="1318865" y="1628799"/>
            <a:ext cx="6277471" cy="367240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27898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720404"/>
            <a:ext cx="3746889" cy="1707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96417"/>
            <a:ext cx="3746889" cy="213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e 3"/>
          <p:cNvGrpSpPr/>
          <p:nvPr/>
        </p:nvGrpSpPr>
        <p:grpSpPr>
          <a:xfrm>
            <a:off x="3554690" y="3358019"/>
            <a:ext cx="1152128" cy="432048"/>
            <a:chOff x="3851920" y="2852936"/>
            <a:chExt cx="1152128" cy="432048"/>
          </a:xfrm>
        </p:grpSpPr>
        <p:sp>
          <p:nvSpPr>
            <p:cNvPr id="2" name="Flèche droite 1"/>
            <p:cNvSpPr/>
            <p:nvPr/>
          </p:nvSpPr>
          <p:spPr>
            <a:xfrm>
              <a:off x="4427984" y="2852936"/>
              <a:ext cx="576064" cy="432048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Flèche droite 7"/>
            <p:cNvSpPr/>
            <p:nvPr/>
          </p:nvSpPr>
          <p:spPr>
            <a:xfrm flipH="1">
              <a:off x="3851920" y="2852936"/>
              <a:ext cx="576064" cy="432048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6017331" y="107340"/>
            <a:ext cx="2129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7200" b="1"/>
            </a:lvl1pPr>
          </a:lstStyle>
          <a:p>
            <a:r>
              <a:rPr lang="fr-FR" sz="1800" dirty="0"/>
              <a:t>ERYTHÈME NOUEUX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827584" y="107340"/>
            <a:ext cx="1678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7200" b="1"/>
            </a:lvl1pPr>
          </a:lstStyle>
          <a:p>
            <a:r>
              <a:rPr lang="fr-FR" sz="1800" dirty="0"/>
              <a:t>NOTRE PATIENT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99D7538-1A86-1A48-8B19-D65FE7B36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8" y="3574043"/>
            <a:ext cx="2407560" cy="3212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BDBF3896-B175-488C-B4CD-E69B84693C36" descr="BDBF3896-B175-488C-B4CD-E69B84693C36">
            <a:extLst>
              <a:ext uri="{FF2B5EF4-FFF2-40B4-BE49-F238E27FC236}">
                <a16:creationId xmlns:a16="http://schemas.microsoft.com/office/drawing/2014/main" id="{115C52E2-0259-9B4B-8EB5-E68A36F8A3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9" t="25580" b="8247"/>
          <a:stretch/>
        </p:blipFill>
        <p:spPr bwMode="auto">
          <a:xfrm>
            <a:off x="445178" y="519333"/>
            <a:ext cx="2398630" cy="289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4" descr="Une image contenant tatouage, intérieur, personne&#10;&#10;&#10;&#10;Description générée automatiquement">
            <a:extLst>
              <a:ext uri="{FF2B5EF4-FFF2-40B4-BE49-F238E27FC236}">
                <a16:creationId xmlns:a16="http://schemas.microsoft.com/office/drawing/2014/main" id="{3A59EDFB-0CB5-864F-9393-B180AD8EB6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406" y="4543547"/>
            <a:ext cx="2125098" cy="2049586"/>
          </a:xfrm>
          <a:prstGeom prst="rect">
            <a:avLst/>
          </a:prstGeom>
        </p:spPr>
      </p:pic>
      <p:pic>
        <p:nvPicPr>
          <p:cNvPr id="7" name="Image 6" descr="Une image contenant tatouage, intérieur&#10;&#10;&#10;&#10;Description générée automatiquement">
            <a:extLst>
              <a:ext uri="{FF2B5EF4-FFF2-40B4-BE49-F238E27FC236}">
                <a16:creationId xmlns:a16="http://schemas.microsoft.com/office/drawing/2014/main" id="{BE424A87-5D4D-A34A-9D86-8AF053A87F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036" y="4538047"/>
            <a:ext cx="2143046" cy="205508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FB21C464-0DE7-0244-8F56-3C61E70A9863}"/>
              </a:ext>
            </a:extLst>
          </p:cNvPr>
          <p:cNvSpPr txBox="1"/>
          <p:nvPr/>
        </p:nvSpPr>
        <p:spPr>
          <a:xfrm flipH="1">
            <a:off x="3995936" y="3389377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2382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/>
          <p:cNvSpPr txBox="1"/>
          <p:nvPr/>
        </p:nvSpPr>
        <p:spPr>
          <a:xfrm>
            <a:off x="5206" y="0"/>
            <a:ext cx="45080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7200" b="1"/>
            </a:lvl1pPr>
          </a:lstStyle>
          <a:p>
            <a:r>
              <a:rPr lang="fr-FR" sz="4000" dirty="0"/>
              <a:t>ERYTHÈME NOUEUX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91199"/>
            <a:ext cx="2600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6A7F8C6-E70B-B941-B99A-07FF9B1C25A4}"/>
              </a:ext>
            </a:extLst>
          </p:cNvPr>
          <p:cNvSpPr txBox="1"/>
          <p:nvPr/>
        </p:nvSpPr>
        <p:spPr>
          <a:xfrm>
            <a:off x="323528" y="980728"/>
            <a:ext cx="8640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Début</a:t>
            </a:r>
            <a:r>
              <a:rPr lang="fr-FR" b="1" dirty="0"/>
              <a:t> brutal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Poussées en plaques inflammatoires érythémateux </a:t>
            </a:r>
            <a:r>
              <a:rPr lang="fr-FR" b="1" dirty="0"/>
              <a:t>bilatéraux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Aspect tendus, </a:t>
            </a:r>
            <a:r>
              <a:rPr lang="fr-FR" b="1" dirty="0"/>
              <a:t>douloureux</a:t>
            </a:r>
            <a:r>
              <a:rPr lang="fr-FR" dirty="0"/>
              <a:t> avec </a:t>
            </a:r>
            <a:r>
              <a:rPr lang="fr-FR" b="1" dirty="0">
                <a:solidFill>
                  <a:srgbClr val="C00000"/>
                </a:solidFill>
              </a:rPr>
              <a:t>desquamation </a:t>
            </a:r>
            <a:r>
              <a:rPr lang="fr-FR" dirty="0"/>
              <a:t>en collerette sans ulcération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Prédilection pour les </a:t>
            </a:r>
            <a:r>
              <a:rPr lang="fr-FR" b="1" dirty="0"/>
              <a:t>membres inférieurs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/>
              <a:t>(genoux, faces antérieures des jambes et sous </a:t>
            </a:r>
            <a:r>
              <a:rPr lang="fr-FR" b="1" dirty="0" err="1"/>
              <a:t>maléolaire</a:t>
            </a:r>
            <a:r>
              <a:rPr lang="fr-FR" b="1" dirty="0"/>
              <a:t>) </a:t>
            </a:r>
            <a:r>
              <a:rPr lang="fr-FR" dirty="0"/>
              <a:t>et plus rarement la </a:t>
            </a:r>
            <a:r>
              <a:rPr lang="fr-FR" b="1" dirty="0"/>
              <a:t>face</a:t>
            </a:r>
            <a:r>
              <a:rPr lang="fr-FR" dirty="0"/>
              <a:t>, le </a:t>
            </a:r>
            <a:r>
              <a:rPr lang="fr-FR" b="1" dirty="0"/>
              <a:t>cou</a:t>
            </a:r>
            <a:r>
              <a:rPr lang="fr-FR" dirty="0"/>
              <a:t> et le </a:t>
            </a:r>
            <a:r>
              <a:rPr lang="fr-FR" b="1" dirty="0">
                <a:solidFill>
                  <a:srgbClr val="C00000"/>
                </a:solidFill>
              </a:rPr>
              <a:t>tronc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Typique de la </a:t>
            </a:r>
            <a:r>
              <a:rPr lang="fr-FR" b="1" dirty="0">
                <a:solidFill>
                  <a:srgbClr val="C00000"/>
                </a:solidFill>
              </a:rPr>
              <a:t>femme de 40 ans</a:t>
            </a: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3DC39D10-6AEB-784D-8785-B70495534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56" y="3007896"/>
            <a:ext cx="6825287" cy="3538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17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2987824" y="3284984"/>
            <a:ext cx="1152128" cy="432048"/>
            <a:chOff x="3851920" y="2852936"/>
            <a:chExt cx="1152128" cy="432048"/>
          </a:xfrm>
        </p:grpSpPr>
        <p:sp>
          <p:nvSpPr>
            <p:cNvPr id="2" name="Flèche droite 1"/>
            <p:cNvSpPr/>
            <p:nvPr/>
          </p:nvSpPr>
          <p:spPr>
            <a:xfrm>
              <a:off x="4427984" y="2852936"/>
              <a:ext cx="576064" cy="432048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Flèche droite 7"/>
            <p:cNvSpPr/>
            <p:nvPr/>
          </p:nvSpPr>
          <p:spPr>
            <a:xfrm flipH="1">
              <a:off x="3851920" y="2852936"/>
              <a:ext cx="576064" cy="432048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4198499" y="44624"/>
            <a:ext cx="4477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7200" b="1"/>
            </a:lvl1pPr>
          </a:lstStyle>
          <a:p>
            <a:r>
              <a:rPr lang="fr-FR" sz="1800" dirty="0"/>
              <a:t>ERYTHEME POLYMORPHE/STEVEN-JOHNSON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83568" y="53281"/>
            <a:ext cx="1678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7200" b="1"/>
            </a:lvl1pPr>
          </a:lstStyle>
          <a:p>
            <a:r>
              <a:rPr lang="fr-FR" sz="1800" dirty="0"/>
              <a:t>NOTRE PATIENT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19333"/>
            <a:ext cx="241935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3F87B00-2DF2-5449-8303-DCD6A52E8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0" y="3574043"/>
            <a:ext cx="2407560" cy="3212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BDBF3896-B175-488C-B4CD-E69B84693C36" descr="BDBF3896-B175-488C-B4CD-E69B84693C36">
            <a:extLst>
              <a:ext uri="{FF2B5EF4-FFF2-40B4-BE49-F238E27FC236}">
                <a16:creationId xmlns:a16="http://schemas.microsoft.com/office/drawing/2014/main" id="{A441B76E-B795-9A43-BEE3-2D5D4F9ADE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9" t="25580" b="8247"/>
          <a:stretch/>
        </p:blipFill>
        <p:spPr bwMode="auto">
          <a:xfrm>
            <a:off x="331350" y="519333"/>
            <a:ext cx="2398630" cy="289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75" y="4962847"/>
            <a:ext cx="2227832" cy="1778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072" y="3416736"/>
            <a:ext cx="280987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1CAA12C-A503-AA45-86BB-4C5E92B77E3F}"/>
              </a:ext>
            </a:extLst>
          </p:cNvPr>
          <p:cNvSpPr txBox="1"/>
          <p:nvPr/>
        </p:nvSpPr>
        <p:spPr>
          <a:xfrm flipH="1">
            <a:off x="3443291" y="331634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0284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966207"/>
            <a:ext cx="89289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dirty="0"/>
              <a:t>Garçon de 11 mois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dirty="0"/>
              <a:t>Eruption cutanée depuis &lt; 24h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dirty="0">
                <a:solidFill>
                  <a:srgbClr val="FF0000"/>
                </a:solidFill>
              </a:rPr>
              <a:t>Lésions érythémateuses </a:t>
            </a:r>
            <a:r>
              <a:rPr lang="fr-CH" sz="2000" dirty="0"/>
              <a:t>initialement sur les jambes qui </a:t>
            </a:r>
            <a:r>
              <a:rPr lang="fr-CH" sz="2000" dirty="0">
                <a:solidFill>
                  <a:srgbClr val="FF0000"/>
                </a:solidFill>
              </a:rPr>
              <a:t>progressent rapidement en 3h </a:t>
            </a:r>
            <a:r>
              <a:rPr lang="fr-CH" sz="2000" dirty="0"/>
              <a:t>avec apparition de lésions bleutées, </a:t>
            </a:r>
            <a:r>
              <a:rPr lang="fr-CH" sz="2000" dirty="0">
                <a:solidFill>
                  <a:srgbClr val="FF0000"/>
                </a:solidFill>
              </a:rPr>
              <a:t>prurigineuses, douloureuses</a:t>
            </a:r>
            <a:r>
              <a:rPr lang="fr-CH" sz="20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dirty="0"/>
              <a:t>Pas de T°, </a:t>
            </a:r>
            <a:r>
              <a:rPr lang="fr-CH" sz="2000" dirty="0">
                <a:solidFill>
                  <a:srgbClr val="FF0000"/>
                </a:solidFill>
              </a:rPr>
              <a:t>2 selles liquides </a:t>
            </a:r>
            <a:r>
              <a:rPr lang="fr-CH" sz="2000" dirty="0"/>
              <a:t>dans l'après-midi, pas d'autres symptômes plaintes hormis </a:t>
            </a:r>
            <a:r>
              <a:rPr lang="fr-CH" sz="2000" dirty="0">
                <a:solidFill>
                  <a:srgbClr val="FF0000"/>
                </a:solidFill>
              </a:rPr>
              <a:t>conjonctivite</a:t>
            </a:r>
            <a:r>
              <a:rPr lang="fr-CH" sz="2000" dirty="0"/>
              <a:t> traitée par collyre «X» il y a 1 semaine.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dirty="0"/>
              <a:t>Conjonctivite aussi chez la maman.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20924E-5B39-9543-B46C-EB4F111D9308}"/>
              </a:ext>
            </a:extLst>
          </p:cNvPr>
          <p:cNvSpPr/>
          <p:nvPr/>
        </p:nvSpPr>
        <p:spPr>
          <a:xfrm>
            <a:off x="107504" y="3645024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H" sz="2000" dirty="0"/>
          </a:p>
          <a:p>
            <a:r>
              <a:rPr lang="fr-CH" sz="2000" b="1" dirty="0"/>
              <a:t>ANTÉCÉDENTS PERSONNEL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dirty="0"/>
              <a:t>Bonne santé habituelle, pas d'allergie, les vaccins sont à jours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dirty="0"/>
              <a:t>Pas de notion de traumatisme.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dirty="0"/>
              <a:t>Pas d'anamnèse pour diathèse hémorragique.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dirty="0"/>
              <a:t>Pas de voyage récents.</a:t>
            </a:r>
          </a:p>
        </p:txBody>
      </p:sp>
    </p:spTree>
    <p:extLst>
      <p:ext uri="{BB962C8B-B14F-4D97-AF65-F5344CB8AC3E}">
        <p14:creationId xmlns:p14="http://schemas.microsoft.com/office/powerpoint/2010/main" val="360922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-23727"/>
            <a:ext cx="56075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7200" b="1"/>
            </a:lvl1pPr>
          </a:lstStyle>
          <a:p>
            <a:r>
              <a:rPr lang="fr-FR" sz="4000" dirty="0"/>
              <a:t>ERYTHÈME POLYMORPHE</a:t>
            </a:r>
          </a:p>
        </p:txBody>
      </p:sp>
      <p:sp>
        <p:nvSpPr>
          <p:cNvPr id="7" name="Rectangle 6"/>
          <p:cNvSpPr/>
          <p:nvPr/>
        </p:nvSpPr>
        <p:spPr>
          <a:xfrm>
            <a:off x="106185" y="3717032"/>
            <a:ext cx="893162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dirty="0"/>
              <a:t>Eruption </a:t>
            </a:r>
            <a:r>
              <a:rPr lang="fr-CH" sz="2000" b="1" dirty="0"/>
              <a:t>brutale</a:t>
            </a:r>
            <a:r>
              <a:rPr lang="fr-CH" sz="2000" dirty="0">
                <a:solidFill>
                  <a:srgbClr val="FF0000"/>
                </a:solidFill>
              </a:rPr>
              <a:t> </a:t>
            </a:r>
            <a:r>
              <a:rPr lang="fr-CH" sz="2000" b="1" dirty="0"/>
              <a:t>érythémateuses</a:t>
            </a:r>
            <a:r>
              <a:rPr lang="fr-CH" sz="2000" dirty="0"/>
              <a:t> </a:t>
            </a:r>
            <a:r>
              <a:rPr lang="fr-CH" sz="2000" b="1" dirty="0" err="1"/>
              <a:t>maculo</a:t>
            </a:r>
            <a:r>
              <a:rPr lang="fr-CH" sz="2000" dirty="0" err="1"/>
              <a:t>-</a:t>
            </a:r>
            <a:r>
              <a:rPr lang="fr-CH" sz="2000" b="1" dirty="0" err="1"/>
              <a:t>papulaires</a:t>
            </a:r>
            <a:r>
              <a:rPr lang="fr-CH" sz="2000" dirty="0"/>
              <a:t> avec </a:t>
            </a:r>
            <a:r>
              <a:rPr lang="fr-CH" sz="2000" b="1" dirty="0">
                <a:solidFill>
                  <a:srgbClr val="C00000"/>
                </a:solidFill>
              </a:rPr>
              <a:t>vésicules ou/et bulles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dirty="0"/>
              <a:t>La lésions typiques est </a:t>
            </a:r>
            <a:r>
              <a:rPr lang="fr-CH" sz="2000" b="1" dirty="0"/>
              <a:t>annulaire</a:t>
            </a:r>
            <a:r>
              <a:rPr lang="fr-CH" sz="2000" dirty="0"/>
              <a:t>, avec un </a:t>
            </a:r>
            <a:r>
              <a:rPr lang="fr-CH" sz="2000" b="1" dirty="0"/>
              <a:t>centre violacé </a:t>
            </a:r>
            <a:r>
              <a:rPr lang="fr-CH" sz="2000" dirty="0"/>
              <a:t>suivi d’un </a:t>
            </a:r>
            <a:r>
              <a:rPr lang="fr-CH" sz="2000" b="1" dirty="0">
                <a:solidFill>
                  <a:srgbClr val="C00000"/>
                </a:solidFill>
              </a:rPr>
              <a:t>anneau pâle </a:t>
            </a:r>
            <a:r>
              <a:rPr lang="fr-CH" sz="2000" dirty="0"/>
              <a:t>puis d’ un </a:t>
            </a:r>
            <a:r>
              <a:rPr lang="fr-CH" sz="2000" b="1" dirty="0">
                <a:solidFill>
                  <a:srgbClr val="C00000"/>
                </a:solidFill>
              </a:rPr>
              <a:t>halo rose</a:t>
            </a:r>
            <a:r>
              <a:rPr lang="fr-CH" sz="2000" dirty="0">
                <a:solidFill>
                  <a:srgbClr val="C00000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dirty="0"/>
              <a:t>Distribution est symétrique, </a:t>
            </a:r>
            <a:r>
              <a:rPr lang="fr-CH" sz="2000" b="1" dirty="0">
                <a:solidFill>
                  <a:srgbClr val="C00000"/>
                </a:solidFill>
              </a:rPr>
              <a:t>centripète</a:t>
            </a:r>
            <a:r>
              <a:rPr lang="fr-CH" sz="2000" dirty="0"/>
              <a:t>. L’extension au buste est fréquente + </a:t>
            </a:r>
            <a:r>
              <a:rPr lang="fr-CH" sz="2000" b="1" dirty="0"/>
              <a:t>paumes et les plantes</a:t>
            </a:r>
            <a:r>
              <a:rPr lang="fr-CH" sz="2000" dirty="0"/>
              <a:t> et le </a:t>
            </a:r>
            <a:r>
              <a:rPr lang="fr-CH" sz="2000" b="1" dirty="0"/>
              <a:t>visage</a:t>
            </a:r>
            <a:r>
              <a:rPr lang="fr-CH" sz="2000" dirty="0"/>
              <a:t>. Possible atteinte des </a:t>
            </a:r>
            <a:r>
              <a:rPr lang="fr-CH" sz="2000" b="1" dirty="0"/>
              <a:t>muqueuses</a:t>
            </a:r>
            <a:r>
              <a:rPr lang="fr-CH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dirty="0"/>
              <a:t>Certains patients présentent un </a:t>
            </a:r>
            <a:r>
              <a:rPr lang="fr-CH" sz="2000" b="1" dirty="0"/>
              <a:t>prurit</a:t>
            </a:r>
            <a:r>
              <a:rPr lang="fr-CH" sz="2000" dirty="0"/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85187" y="750985"/>
            <a:ext cx="577362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CH" b="1" dirty="0"/>
              <a:t>Lésions cutanées dites en «cible» ou «cocarde» </a:t>
            </a:r>
            <a:endParaRPr lang="fr-FR" b="1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096286F-46E7-9D4B-8DC0-E0A91037AE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25" t="20792" r="20475" b="17091"/>
          <a:stretch/>
        </p:blipFill>
        <p:spPr>
          <a:xfrm>
            <a:off x="3278346" y="1304355"/>
            <a:ext cx="2587307" cy="215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79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3611191" y="1968034"/>
            <a:ext cx="1152128" cy="432048"/>
            <a:chOff x="3851920" y="2852936"/>
            <a:chExt cx="1152128" cy="432048"/>
          </a:xfrm>
        </p:grpSpPr>
        <p:sp>
          <p:nvSpPr>
            <p:cNvPr id="2" name="Flèche droite 1"/>
            <p:cNvSpPr/>
            <p:nvPr/>
          </p:nvSpPr>
          <p:spPr>
            <a:xfrm>
              <a:off x="4427984" y="2852936"/>
              <a:ext cx="576064" cy="432048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Flèche droite 7"/>
            <p:cNvSpPr/>
            <p:nvPr/>
          </p:nvSpPr>
          <p:spPr>
            <a:xfrm flipH="1">
              <a:off x="3851920" y="2852936"/>
              <a:ext cx="576064" cy="432048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5204865" y="116632"/>
            <a:ext cx="350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7200" b="1"/>
            </a:lvl1pPr>
          </a:lstStyle>
          <a:p>
            <a:r>
              <a:rPr lang="fr-FR" sz="1800" dirty="0"/>
              <a:t>PURPURA DE HENOCH-SCHÖNLEIN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55576" y="116632"/>
            <a:ext cx="1678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7200" b="1"/>
            </a:lvl1pPr>
          </a:lstStyle>
          <a:p>
            <a:r>
              <a:rPr lang="fr-FR" sz="1800" dirty="0"/>
              <a:t>NOTRE PATIENT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3217DFC8-7BF1-234D-99EB-853DF3C88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74043"/>
            <a:ext cx="2407560" cy="3212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BDBF3896-B175-488C-B4CD-E69B84693C36" descr="BDBF3896-B175-488C-B4CD-E69B84693C36">
            <a:extLst>
              <a:ext uri="{FF2B5EF4-FFF2-40B4-BE49-F238E27FC236}">
                <a16:creationId xmlns:a16="http://schemas.microsoft.com/office/drawing/2014/main" id="{5A9ED5A0-C47F-9542-B998-B49DCE4CBC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9" t="25580" b="8247"/>
          <a:stretch/>
        </p:blipFill>
        <p:spPr bwMode="auto">
          <a:xfrm>
            <a:off x="404466" y="519333"/>
            <a:ext cx="2398630" cy="289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 descr="250px-Purpura2">
            <a:extLst>
              <a:ext uri="{FF2B5EF4-FFF2-40B4-BE49-F238E27FC236}">
                <a16:creationId xmlns:a16="http://schemas.microsoft.com/office/drawing/2014/main" id="{B28ACD7C-875E-C941-82E7-FFB7F168C43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156" y="4125066"/>
            <a:ext cx="3642762" cy="2636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EDA0253-4D44-F548-9A9C-C4A10C2522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4695" y="481478"/>
            <a:ext cx="2349500" cy="34671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8A18228-DD82-614E-A20D-B916E031428E}"/>
              </a:ext>
            </a:extLst>
          </p:cNvPr>
          <p:cNvSpPr txBox="1"/>
          <p:nvPr/>
        </p:nvSpPr>
        <p:spPr>
          <a:xfrm flipH="1">
            <a:off x="4050496" y="199939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894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1449188" y="-25643"/>
            <a:ext cx="6830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7200" b="1"/>
            </a:lvl1pPr>
          </a:lstStyle>
          <a:p>
            <a:r>
              <a:rPr lang="fr-FR" sz="3600" dirty="0"/>
              <a:t>PURPURA DE HENOCH-SCHÖNLEIN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202685F-BD86-0A4B-B95B-7F60360074A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27193"/>
            <a:ext cx="3707904" cy="49685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08464C-176E-1945-9A27-D4BFF81B6EFF}"/>
              </a:ext>
            </a:extLst>
          </p:cNvPr>
          <p:cNvSpPr/>
          <p:nvPr/>
        </p:nvSpPr>
        <p:spPr>
          <a:xfrm>
            <a:off x="3707904" y="692696"/>
            <a:ext cx="54360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b="1" u="sng" dirty="0"/>
              <a:t>SYMPTÔMES</a:t>
            </a:r>
            <a:r>
              <a:rPr lang="fr-CH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b="1" dirty="0"/>
              <a:t>Fébricule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CH" b="1" dirty="0"/>
              <a:t>Purpura palpable </a:t>
            </a:r>
            <a:r>
              <a:rPr lang="fr-CH" dirty="0"/>
              <a:t>(100%)</a:t>
            </a:r>
          </a:p>
          <a:p>
            <a:pPr marL="490538" lvl="1" indent="-166688">
              <a:buFont typeface="Courier New" panose="02070309020205020404" pitchFamily="49" charset="0"/>
              <a:buChar char="o"/>
            </a:pPr>
            <a:r>
              <a:rPr lang="fr-CH" dirty="0"/>
              <a:t>Macule/pétéchies érythémateuses-roses </a:t>
            </a:r>
            <a:r>
              <a:rPr lang="fr-CH" dirty="0">
                <a:sym typeface="Wingdings" pitchFamily="2" charset="2"/>
              </a:rPr>
              <a:t></a:t>
            </a:r>
            <a:r>
              <a:rPr lang="fr-CH" dirty="0"/>
              <a:t> violacées </a:t>
            </a:r>
            <a:r>
              <a:rPr lang="fr-CH" dirty="0">
                <a:sym typeface="Wingdings" pitchFamily="2" charset="2"/>
              </a:rPr>
              <a:t> </a:t>
            </a:r>
            <a:r>
              <a:rPr lang="fr-CH" dirty="0"/>
              <a:t>purpura </a:t>
            </a:r>
            <a:r>
              <a:rPr lang="fr-CH" dirty="0">
                <a:sym typeface="Wingdings" pitchFamily="2" charset="2"/>
              </a:rPr>
              <a:t> e</a:t>
            </a:r>
            <a:r>
              <a:rPr lang="fr-CH" dirty="0"/>
              <a:t>cchymoses +/-bulles hémorragiques +/- ulcérations. </a:t>
            </a:r>
          </a:p>
          <a:p>
            <a:pPr marL="490538" lvl="1" indent="-166688">
              <a:buFont typeface="Courier New" panose="02070309020205020404" pitchFamily="49" charset="0"/>
              <a:buChar char="o"/>
            </a:pPr>
            <a:r>
              <a:rPr lang="fr-CH" b="1" dirty="0"/>
              <a:t>Symétrique</a:t>
            </a:r>
            <a:r>
              <a:rPr lang="fr-CH" dirty="0"/>
              <a:t>, non prurigineux</a:t>
            </a:r>
          </a:p>
          <a:p>
            <a:pPr marL="490538" lvl="1" indent="-166688">
              <a:buFont typeface="Courier New" panose="02070309020205020404" pitchFamily="49" charset="0"/>
              <a:buChar char="o"/>
            </a:pPr>
            <a:r>
              <a:rPr lang="fr-CH" dirty="0"/>
              <a:t>Zones </a:t>
            </a:r>
            <a:r>
              <a:rPr lang="fr-CH" b="1" dirty="0">
                <a:solidFill>
                  <a:srgbClr val="FF0000"/>
                </a:solidFill>
              </a:rPr>
              <a:t>déclives</a:t>
            </a:r>
            <a:r>
              <a:rPr lang="fr-CH" b="1" dirty="0"/>
              <a:t> et zones de pression</a:t>
            </a:r>
            <a:r>
              <a:rPr lang="fr-CH" dirty="0"/>
              <a:t> </a:t>
            </a:r>
            <a:r>
              <a:rPr lang="fr-CH" dirty="0">
                <a:sym typeface="Wingdings" pitchFamily="2" charset="2"/>
              </a:rPr>
              <a:t></a:t>
            </a:r>
            <a:r>
              <a:rPr lang="fr-CH" dirty="0"/>
              <a:t> pieds, faces d’extension, fesses, ceinture</a:t>
            </a:r>
          </a:p>
          <a:p>
            <a:pPr marL="490538" lvl="1" indent="-166688">
              <a:buFont typeface="Courier New" panose="02070309020205020404" pitchFamily="49" charset="0"/>
              <a:buChar char="o"/>
            </a:pPr>
            <a:r>
              <a:rPr lang="fr-CH" b="1" dirty="0" err="1"/>
              <a:t>Oedème</a:t>
            </a:r>
            <a:r>
              <a:rPr lang="fr-CH" b="1" dirty="0"/>
              <a:t> </a:t>
            </a:r>
            <a:r>
              <a:rPr lang="fr-CH" dirty="0"/>
              <a:t>du scalp, face, tronc, extrémités (sans rapport avec l’atteinte rénale ni l’albuminémie)</a:t>
            </a:r>
            <a:r>
              <a:rPr lang="fr-CH" b="1" dirty="0"/>
              <a:t>.</a:t>
            </a:r>
            <a:endParaRPr lang="fr-CH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CH" b="1" dirty="0">
                <a:solidFill>
                  <a:srgbClr val="FF0000"/>
                </a:solidFill>
              </a:rPr>
              <a:t>Douleurs abdominales </a:t>
            </a:r>
            <a:r>
              <a:rPr lang="fr-CH" dirty="0"/>
              <a:t>(20-90%)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CH" b="1" dirty="0">
                <a:solidFill>
                  <a:srgbClr val="FF0000"/>
                </a:solidFill>
              </a:rPr>
              <a:t>Arthrite </a:t>
            </a:r>
            <a:r>
              <a:rPr lang="fr-CH" dirty="0"/>
              <a:t>(40-75%)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CH" b="1" dirty="0">
                <a:solidFill>
                  <a:srgbClr val="FF0000"/>
                </a:solidFill>
              </a:rPr>
              <a:t>Atteinte rénale </a:t>
            </a:r>
            <a:r>
              <a:rPr lang="fr-CH" dirty="0"/>
              <a:t>(30-50%)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441275-9745-464B-A27A-7D6D4B550F93}"/>
              </a:ext>
            </a:extLst>
          </p:cNvPr>
          <p:cNvSpPr/>
          <p:nvPr/>
        </p:nvSpPr>
        <p:spPr>
          <a:xfrm>
            <a:off x="3707904" y="4581128"/>
            <a:ext cx="54360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b="1" u="sng" dirty="0"/>
              <a:t>LABO</a:t>
            </a:r>
            <a:r>
              <a:rPr lang="fr-CH" dirty="0"/>
              <a:t>: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CH" b="1" dirty="0"/>
              <a:t>FSC </a:t>
            </a:r>
            <a:r>
              <a:rPr lang="fr-CH" dirty="0"/>
              <a:t>(souvent normale)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CH" b="1" dirty="0">
                <a:solidFill>
                  <a:srgbClr val="C00000"/>
                </a:solidFill>
              </a:rPr>
              <a:t>Leucocytose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CH" dirty="0"/>
              <a:t>Anémie </a:t>
            </a:r>
            <a:r>
              <a:rPr lang="fr-CH" dirty="0" err="1"/>
              <a:t>spoliative</a:t>
            </a:r>
            <a:r>
              <a:rPr lang="fr-CH" dirty="0"/>
              <a:t> (pertes GI +/- rénale)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CH" b="1" dirty="0"/>
              <a:t>Pas de thrombopénie</a:t>
            </a:r>
            <a:r>
              <a:rPr lang="fr-CH" dirty="0"/>
              <a:t> 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CH" b="1" dirty="0" err="1"/>
              <a:t>Stix</a:t>
            </a:r>
            <a:r>
              <a:rPr lang="fr-CH" b="1" dirty="0"/>
              <a:t> urinaire </a:t>
            </a:r>
            <a:r>
              <a:rPr lang="fr-CH" dirty="0">
                <a:sym typeface="Wingdings" pitchFamily="2" charset="2"/>
              </a:rPr>
              <a:t> </a:t>
            </a:r>
            <a:r>
              <a:rPr lang="fr-CH" b="1" dirty="0">
                <a:solidFill>
                  <a:srgbClr val="C00000"/>
                </a:solidFill>
              </a:rPr>
              <a:t>Protéinurie, hématurie/cylindres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CH" b="1" dirty="0">
                <a:solidFill>
                  <a:srgbClr val="C00000"/>
                </a:solidFill>
              </a:rPr>
              <a:t>Sang occulte dans selles</a:t>
            </a:r>
            <a:r>
              <a:rPr lang="fr-CH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479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21" end="4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45" end="16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60" end="18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88" end="26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269" end="36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366" end="39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396" end="4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414" end="4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20377" y="752660"/>
            <a:ext cx="862808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7200" b="1"/>
            </a:lvl1pPr>
          </a:lstStyle>
          <a:p>
            <a:pPr marL="857250" indent="-857250" algn="ctr">
              <a:buFont typeface="Wingdings"/>
              <a:buChar char="à"/>
            </a:pPr>
            <a:r>
              <a:rPr lang="fr-FR" dirty="0">
                <a:sym typeface="Wingdings" panose="05000000000000000000" pitchFamily="2" charset="2"/>
              </a:rPr>
              <a:t>Appel dermato</a:t>
            </a:r>
          </a:p>
          <a:p>
            <a:pPr algn="ctr"/>
            <a:r>
              <a:rPr lang="fr-FR" dirty="0">
                <a:sym typeface="Wingdings" panose="05000000000000000000" pitchFamily="2" charset="2"/>
              </a:rPr>
              <a:t>CHUV</a:t>
            </a:r>
            <a:endParaRPr lang="fr-FR" sz="4400" dirty="0">
              <a:sym typeface="Wingdings" panose="05000000000000000000" pitchFamily="2" charset="2"/>
            </a:endParaRPr>
          </a:p>
          <a:p>
            <a:pPr algn="ctr"/>
            <a:endParaRPr lang="fr-FR" sz="4400" dirty="0">
              <a:sym typeface="Wingdings" panose="05000000000000000000" pitchFamily="2" charset="2"/>
            </a:endParaRPr>
          </a:p>
          <a:p>
            <a:pPr algn="ctr"/>
            <a:r>
              <a:rPr lang="fr-FR" sz="4400" dirty="0">
                <a:sym typeface="Wingdings" panose="05000000000000000000" pitchFamily="2" charset="2"/>
              </a:rPr>
              <a:t> Pour eux c’est évident</a:t>
            </a:r>
            <a:r>
              <a:rPr lang="fr-FR" sz="4000" dirty="0">
                <a:sym typeface="Wingdings" panose="05000000000000000000" pitchFamily="2" charset="2"/>
              </a:rPr>
              <a:t>, c’est un </a:t>
            </a:r>
            <a:r>
              <a:rPr lang="fr-FR" sz="4000" dirty="0" err="1">
                <a:solidFill>
                  <a:srgbClr val="FF0000"/>
                </a:solidFill>
                <a:sym typeface="Wingdings" panose="05000000000000000000" pitchFamily="2" charset="2"/>
              </a:rPr>
              <a:t>Oedème</a:t>
            </a:r>
            <a:r>
              <a:rPr lang="fr-FR" sz="4000" dirty="0">
                <a:solidFill>
                  <a:srgbClr val="FF0000"/>
                </a:solidFill>
                <a:sym typeface="Wingdings" panose="05000000000000000000" pitchFamily="2" charset="2"/>
              </a:rPr>
              <a:t> aigu hémorragique du nourrisson</a:t>
            </a:r>
            <a:endParaRPr lang="fr-FR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31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99592" y="0"/>
            <a:ext cx="6996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7200" b="1"/>
            </a:lvl1pPr>
          </a:lstStyle>
          <a:p>
            <a:pPr algn="ctr"/>
            <a:r>
              <a:rPr lang="fr-FR" sz="3200" dirty="0"/>
              <a:t>OEDEME AIGU HEMORRAGIQUE DU NOURRISSON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052736"/>
            <a:ext cx="784860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16590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6"/>
          <a:stretch/>
        </p:blipFill>
        <p:spPr bwMode="auto">
          <a:xfrm>
            <a:off x="495679" y="1052737"/>
            <a:ext cx="2734659" cy="496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 descr="Une image contenant personne, intérieur&#10;&#10;&#10;&#10;Description générée automatiquement">
            <a:extLst>
              <a:ext uri="{FF2B5EF4-FFF2-40B4-BE49-F238E27FC236}">
                <a16:creationId xmlns:a16="http://schemas.microsoft.com/office/drawing/2014/main" id="{DC174783-BADA-4F45-9AF6-957E59817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550" y="1052736"/>
            <a:ext cx="5199898" cy="496650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3F63B81-EE53-154A-B647-CC1503756006}"/>
              </a:ext>
            </a:extLst>
          </p:cNvPr>
          <p:cNvSpPr txBox="1"/>
          <p:nvPr/>
        </p:nvSpPr>
        <p:spPr>
          <a:xfrm>
            <a:off x="899592" y="0"/>
            <a:ext cx="6996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7200" b="1"/>
            </a:lvl1pPr>
          </a:lstStyle>
          <a:p>
            <a:pPr algn="ctr"/>
            <a:r>
              <a:rPr lang="fr-FR" sz="3200" dirty="0"/>
              <a:t>OEDEME AIGU HEMORRAGIQUE DU NOURRISSON</a:t>
            </a:r>
          </a:p>
        </p:txBody>
      </p:sp>
    </p:spTree>
    <p:extLst>
      <p:ext uri="{BB962C8B-B14F-4D97-AF65-F5344CB8AC3E}">
        <p14:creationId xmlns:p14="http://schemas.microsoft.com/office/powerpoint/2010/main" val="33181948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personne, intérieur, homme&#10;&#10;&#10;&#10;Description générée automatiquement">
            <a:extLst>
              <a:ext uri="{FF2B5EF4-FFF2-40B4-BE49-F238E27FC236}">
                <a16:creationId xmlns:a16="http://schemas.microsoft.com/office/drawing/2014/main" id="{3AF0E9DE-9FEE-0A43-AB00-B77945ED9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45854"/>
            <a:ext cx="4369653" cy="3299370"/>
          </a:xfrm>
          <a:prstGeom prst="rect">
            <a:avLst/>
          </a:prstGeom>
        </p:spPr>
      </p:pic>
      <p:pic>
        <p:nvPicPr>
          <p:cNvPr id="13" name="Image 12" descr="Une image contenant intérieur, petit&#10;&#10;&#10;&#10;Description générée automatiquement">
            <a:extLst>
              <a:ext uri="{FF2B5EF4-FFF2-40B4-BE49-F238E27FC236}">
                <a16:creationId xmlns:a16="http://schemas.microsoft.com/office/drawing/2014/main" id="{125C3C9B-8FB1-3348-A330-B6C2E85237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98" y="2145854"/>
            <a:ext cx="4375076" cy="329937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6DD5F18-EF31-4947-8AF5-EA8007F7CC8C}"/>
              </a:ext>
            </a:extLst>
          </p:cNvPr>
          <p:cNvSpPr/>
          <p:nvPr/>
        </p:nvSpPr>
        <p:spPr>
          <a:xfrm>
            <a:off x="2505585" y="5445224"/>
            <a:ext cx="4132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" dirty="0">
                <a:latin typeface="TimesNewRomanPSMT"/>
              </a:rPr>
              <a:t>Arch Iranian Med 2008; 11 (1): 103 – 106 </a:t>
            </a:r>
            <a:endParaRPr lang="sv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D99277D-A4E9-1A43-8880-1F6B0A936C7B}"/>
              </a:ext>
            </a:extLst>
          </p:cNvPr>
          <p:cNvSpPr txBox="1"/>
          <p:nvPr/>
        </p:nvSpPr>
        <p:spPr>
          <a:xfrm>
            <a:off x="899592" y="0"/>
            <a:ext cx="6996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7200" b="1"/>
            </a:lvl1pPr>
          </a:lstStyle>
          <a:p>
            <a:pPr algn="ctr"/>
            <a:r>
              <a:rPr lang="fr-FR" sz="3200" dirty="0"/>
              <a:t>OEDEME AIGU HEMORRAGIQUE DU NOURRISSON</a:t>
            </a:r>
          </a:p>
        </p:txBody>
      </p:sp>
    </p:spTree>
    <p:extLst>
      <p:ext uri="{BB962C8B-B14F-4D97-AF65-F5344CB8AC3E}">
        <p14:creationId xmlns:p14="http://schemas.microsoft.com/office/powerpoint/2010/main" val="33197480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70456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7200" b="1"/>
            </a:lvl1pPr>
          </a:lstStyle>
          <a:p>
            <a:pPr algn="ctr"/>
            <a:r>
              <a:rPr lang="fr-FR" sz="4000" dirty="0"/>
              <a:t>OEDEME AIGU HEMORRAGIQUE</a:t>
            </a:r>
          </a:p>
          <a:p>
            <a:pPr algn="ctr"/>
            <a:r>
              <a:rPr lang="fr-CH" sz="1600" dirty="0"/>
              <a:t>= Maladie de  </a:t>
            </a:r>
            <a:r>
              <a:rPr lang="fr-CH" sz="1600" dirty="0" err="1"/>
              <a:t>Finkelstein-Seidlmayer</a:t>
            </a:r>
            <a:endParaRPr lang="fr-CH" sz="1600" dirty="0"/>
          </a:p>
          <a:p>
            <a:pPr algn="ctr"/>
            <a:endParaRPr lang="fr-FR" sz="4000" dirty="0"/>
          </a:p>
        </p:txBody>
      </p:sp>
      <p:sp>
        <p:nvSpPr>
          <p:cNvPr id="4" name="Rectangle 3"/>
          <p:cNvSpPr/>
          <p:nvPr/>
        </p:nvSpPr>
        <p:spPr>
          <a:xfrm>
            <a:off x="106185" y="1228397"/>
            <a:ext cx="893162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H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dirty="0"/>
              <a:t>Maladie </a:t>
            </a:r>
            <a:r>
              <a:rPr lang="fr-CH" sz="2000" b="1" dirty="0"/>
              <a:t>rare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dirty="0"/>
              <a:t>Touchent enfant entre </a:t>
            </a:r>
            <a:r>
              <a:rPr lang="fr-CH" sz="2000" b="1" dirty="0"/>
              <a:t>4-24 mois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b="1" dirty="0" err="1"/>
              <a:t>Vacularite</a:t>
            </a:r>
            <a:r>
              <a:rPr lang="fr-CH" sz="2000" dirty="0"/>
              <a:t> des </a:t>
            </a:r>
            <a:r>
              <a:rPr lang="fr-CH" sz="2000" b="1" dirty="0"/>
              <a:t>petits vx </a:t>
            </a:r>
            <a:r>
              <a:rPr lang="fr-CH" sz="2000" dirty="0"/>
              <a:t>avec </a:t>
            </a:r>
            <a:r>
              <a:rPr lang="fr-CH" sz="2000" b="1" dirty="0"/>
              <a:t>dépôts </a:t>
            </a:r>
            <a:r>
              <a:rPr lang="fr-CH" sz="2000" b="1" dirty="0" err="1"/>
              <a:t>IgA</a:t>
            </a:r>
            <a:r>
              <a:rPr lang="fr-CH" sz="2000" b="1" dirty="0"/>
              <a:t> </a:t>
            </a:r>
            <a:r>
              <a:rPr lang="fr-CH" sz="2000" dirty="0"/>
              <a:t>dans capillaires </a:t>
            </a:r>
            <a:r>
              <a:rPr lang="fr-CH" sz="2000" dirty="0">
                <a:sym typeface="Wingdings" pitchFamily="2" charset="2"/>
              </a:rPr>
              <a:t> </a:t>
            </a:r>
            <a:r>
              <a:rPr lang="fr-CH" sz="2000" b="1" dirty="0">
                <a:sym typeface="Wingdings" pitchFamily="2" charset="2"/>
              </a:rPr>
              <a:t>Pourrait être une variante du purpura de Hénoch-</a:t>
            </a:r>
            <a:r>
              <a:rPr lang="fr-CH" sz="2000" b="1" dirty="0" err="1">
                <a:sym typeface="Wingdings" pitchFamily="2" charset="2"/>
              </a:rPr>
              <a:t>Schönlein</a:t>
            </a:r>
            <a:r>
              <a:rPr lang="fr-CH" sz="2000" b="1" dirty="0">
                <a:sym typeface="Wingdings" pitchFamily="2" charset="2"/>
              </a:rPr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dirty="0"/>
              <a:t>Secondaire à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H" sz="2000" dirty="0"/>
              <a:t>Virus: entérovirus, adénovirus, </a:t>
            </a:r>
            <a:r>
              <a:rPr lang="fr-CH" sz="2000" dirty="0" err="1"/>
              <a:t>rotavirus</a:t>
            </a:r>
            <a:r>
              <a:rPr lang="fr-CH" sz="2000" dirty="0"/>
              <a:t>, VZV, CMV, rougeole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H" sz="2000" dirty="0"/>
              <a:t>Bactérienne: Mycoplasmes, Pneumocoques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H" sz="2000" dirty="0"/>
              <a:t>Vaccins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H" sz="2000" dirty="0"/>
              <a:t>Médicaments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sz="2000" b="1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7693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7045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7200" b="1"/>
            </a:lvl1pPr>
          </a:lstStyle>
          <a:p>
            <a:pPr algn="ctr"/>
            <a:r>
              <a:rPr lang="fr-FR" sz="4000" dirty="0"/>
              <a:t>OEDEME AIGU HEMORRAGIQUE</a:t>
            </a:r>
          </a:p>
        </p:txBody>
      </p:sp>
      <p:sp>
        <p:nvSpPr>
          <p:cNvPr id="4" name="Rectangle 3"/>
          <p:cNvSpPr/>
          <p:nvPr/>
        </p:nvSpPr>
        <p:spPr>
          <a:xfrm>
            <a:off x="-24520" y="691445"/>
            <a:ext cx="893162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b="1" u="sng" dirty="0">
                <a:sym typeface="Wingdings" panose="05000000000000000000" pitchFamily="2" charset="2"/>
              </a:rPr>
              <a:t>SYMPTOMES</a:t>
            </a:r>
            <a:r>
              <a:rPr lang="fr-CH" dirty="0">
                <a:sym typeface="Wingdings" panose="05000000000000000000" pitchFamily="2" charset="2"/>
              </a:rPr>
              <a:t>:</a:t>
            </a:r>
          </a:p>
          <a:p>
            <a:endParaRPr lang="fr-CH" dirty="0">
              <a:sym typeface="Wingdings" panose="05000000000000000000" pitchFamily="2" charset="2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CH" b="1" dirty="0"/>
              <a:t>EF</a:t>
            </a:r>
            <a:r>
              <a:rPr lang="fr-CH" dirty="0"/>
              <a:t> 38-40°(50%)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CH" b="1" dirty="0"/>
              <a:t>BEG</a:t>
            </a:r>
            <a:r>
              <a:rPr lang="fr-CH" dirty="0"/>
              <a:t> (90%)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CH" b="1" dirty="0">
                <a:sym typeface="Wingdings" panose="05000000000000000000" pitchFamily="2" charset="2"/>
              </a:rPr>
              <a:t>Œdème douloureux </a:t>
            </a:r>
            <a:r>
              <a:rPr lang="fr-CH" dirty="0">
                <a:sym typeface="Wingdings" panose="05000000000000000000" pitchFamily="2" charset="2"/>
              </a:rPr>
              <a:t>qui ne prend pas le godet sur  </a:t>
            </a:r>
            <a:r>
              <a:rPr lang="fr-CH" b="1" dirty="0">
                <a:sym typeface="Wingdings" panose="05000000000000000000" pitchFamily="2" charset="2"/>
              </a:rPr>
              <a:t>extrémités</a:t>
            </a:r>
            <a:r>
              <a:rPr lang="fr-CH" dirty="0">
                <a:sym typeface="Wingdings" panose="05000000000000000000" pitchFamily="2" charset="2"/>
              </a:rPr>
              <a:t> et épargnant généralement le tronc et les muqueuses</a:t>
            </a:r>
            <a:r>
              <a:rPr lang="fr-CH" b="1" dirty="0">
                <a:sym typeface="Wingdings" panose="05000000000000000000" pitchFamily="2" charset="2"/>
              </a:rPr>
              <a:t> </a:t>
            </a:r>
            <a:r>
              <a:rPr lang="fr-CH" dirty="0">
                <a:sym typeface="Wingdings" panose="05000000000000000000" pitchFamily="2" charset="2"/>
              </a:rPr>
              <a:t> membres , </a:t>
            </a:r>
            <a:r>
              <a:rPr lang="fr-CH" b="1" dirty="0">
                <a:sym typeface="Wingdings" panose="05000000000000000000" pitchFamily="2" charset="2"/>
              </a:rPr>
              <a:t>visage</a:t>
            </a:r>
            <a:r>
              <a:rPr lang="fr-CH" dirty="0">
                <a:sym typeface="Wingdings" panose="05000000000000000000" pitchFamily="2" charset="2"/>
              </a:rPr>
              <a:t>, </a:t>
            </a:r>
            <a:r>
              <a:rPr lang="fr-CH" b="1" dirty="0">
                <a:sym typeface="Wingdings" panose="05000000000000000000" pitchFamily="2" charset="2"/>
              </a:rPr>
              <a:t>oreilles</a:t>
            </a:r>
            <a:r>
              <a:rPr lang="fr-CH" dirty="0">
                <a:sym typeface="Wingdings" panose="05000000000000000000" pitchFamily="2" charset="2"/>
              </a:rPr>
              <a:t>, </a:t>
            </a:r>
            <a:r>
              <a:rPr lang="fr-CH" b="1" dirty="0">
                <a:sym typeface="Wingdings" panose="05000000000000000000" pitchFamily="2" charset="2"/>
              </a:rPr>
              <a:t>fesses</a:t>
            </a:r>
            <a:r>
              <a:rPr lang="fr-CH" dirty="0">
                <a:sym typeface="Wingdings" panose="05000000000000000000" pitchFamily="2" charset="2"/>
              </a:rPr>
              <a:t>, pénis, scrotum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CH" b="1" dirty="0"/>
              <a:t>Lésions cutanées </a:t>
            </a:r>
            <a:r>
              <a:rPr lang="fr-CH" dirty="0"/>
              <a:t>qui apparait en quelques heures et d’aspect variable: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fr-CH" b="1" dirty="0"/>
              <a:t>Macules </a:t>
            </a:r>
            <a:r>
              <a:rPr lang="fr-CH" b="1" dirty="0" err="1"/>
              <a:t>purpuriques</a:t>
            </a:r>
            <a:r>
              <a:rPr lang="fr-CH" b="1" dirty="0"/>
              <a:t> rouge-violet-brun </a:t>
            </a:r>
            <a:r>
              <a:rPr lang="fr-CH" dirty="0"/>
              <a:t>de </a:t>
            </a:r>
            <a:r>
              <a:rPr lang="fr-CH" dirty="0" err="1"/>
              <a:t>qq</a:t>
            </a:r>
            <a:r>
              <a:rPr lang="fr-CH" dirty="0"/>
              <a:t> mm à 1-3 cm, </a:t>
            </a:r>
            <a:r>
              <a:rPr lang="fr-CH" b="1" dirty="0"/>
              <a:t>symétriques</a:t>
            </a:r>
            <a:endParaRPr lang="fr-CH" dirty="0">
              <a:sym typeface="Wingdings" panose="05000000000000000000" pitchFamily="2" charset="2"/>
            </a:endParaRP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fr-CH" b="1" dirty="0">
                <a:sym typeface="Wingdings" panose="05000000000000000000" pitchFamily="2" charset="2"/>
              </a:rPr>
              <a:t>Ecchymoses </a:t>
            </a:r>
            <a:r>
              <a:rPr lang="fr-CH" dirty="0">
                <a:sym typeface="Wingdings" panose="05000000000000000000" pitchFamily="2" charset="2"/>
              </a:rPr>
              <a:t> DD: maltraitance, hémophilie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fr-CH" b="1" dirty="0">
                <a:sym typeface="Wingdings" panose="05000000000000000000" pitchFamily="2" charset="2"/>
              </a:rPr>
              <a:t>«Cocarde ou cible» </a:t>
            </a:r>
            <a:r>
              <a:rPr lang="fr-CH" dirty="0">
                <a:sym typeface="Wingdings" panose="05000000000000000000" pitchFamily="2" charset="2"/>
              </a:rPr>
              <a:t>avec bords hémorragique et anneaux intercalaire clair  DD: Erythème polymorphe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1A8B5B5-F602-F44B-9C6C-7C44915AAD80}"/>
              </a:ext>
            </a:extLst>
          </p:cNvPr>
          <p:cNvGrpSpPr/>
          <p:nvPr/>
        </p:nvGrpSpPr>
        <p:grpSpPr>
          <a:xfrm>
            <a:off x="2340363" y="4149080"/>
            <a:ext cx="4463273" cy="2642230"/>
            <a:chOff x="2340363" y="4149080"/>
            <a:chExt cx="4463273" cy="2642230"/>
          </a:xfrm>
        </p:grpSpPr>
        <p:sp>
          <p:nvSpPr>
            <p:cNvPr id="5" name="Rectangle 4"/>
            <p:cNvSpPr/>
            <p:nvPr/>
          </p:nvSpPr>
          <p:spPr>
            <a:xfrm>
              <a:off x="2915816" y="6237312"/>
              <a:ext cx="3289683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H" sz="1000" dirty="0"/>
                <a:t>Journal de pédiatrie et de puériculture (2009) 22, 202—204</a:t>
              </a:r>
            </a:p>
            <a:p>
              <a:r>
                <a:rPr lang="fr-FR" sz="1000" dirty="0"/>
                <a:t>Archives de Pédiatrie 2017;24:1262-1266</a:t>
              </a:r>
            </a:p>
            <a:p>
              <a:r>
                <a:rPr lang="fr-CH" sz="1000" dirty="0"/>
                <a:t>Int. J. Environ. </a:t>
              </a:r>
              <a:r>
                <a:rPr lang="fr-CH" sz="1000" dirty="0" err="1"/>
                <a:t>Res</a:t>
              </a:r>
              <a:r>
                <a:rPr lang="fr-CH" sz="1000" dirty="0"/>
                <a:t>. Public </a:t>
              </a:r>
              <a:r>
                <a:rPr lang="fr-CH" sz="1000" dirty="0" err="1"/>
                <a:t>Health</a:t>
              </a:r>
              <a:r>
                <a:rPr lang="fr-CH" sz="1000" dirty="0"/>
                <a:t> 2019, 16, 823</a:t>
              </a:r>
              <a:endParaRPr lang="fr-FR" sz="1000" dirty="0"/>
            </a:p>
          </p:txBody>
        </p:sp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0363" y="4149080"/>
              <a:ext cx="4463273" cy="203985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0">
              <a:solidFill>
                <a:schemeClr val="tx1"/>
              </a:solidFill>
              <a:miter lim="800000"/>
              <a:headEnd/>
              <a:tailEnd/>
            </a:ln>
            <a:extLst/>
          </p:spPr>
        </p:pic>
      </p:grpSp>
    </p:spTree>
    <p:extLst>
      <p:ext uri="{BB962C8B-B14F-4D97-AF65-F5344CB8AC3E}">
        <p14:creationId xmlns:p14="http://schemas.microsoft.com/office/powerpoint/2010/main" val="236720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7045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7200" b="1"/>
            </a:lvl1pPr>
          </a:lstStyle>
          <a:p>
            <a:pPr algn="ctr"/>
            <a:r>
              <a:rPr lang="fr-FR" sz="4000" dirty="0"/>
              <a:t>OEDEME AIGU HEMORRAGIQUE</a:t>
            </a:r>
          </a:p>
        </p:txBody>
      </p:sp>
      <p:sp>
        <p:nvSpPr>
          <p:cNvPr id="4" name="Rectangle 3"/>
          <p:cNvSpPr/>
          <p:nvPr/>
        </p:nvSpPr>
        <p:spPr>
          <a:xfrm>
            <a:off x="-24520" y="691445"/>
            <a:ext cx="893162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000" b="1" u="sng" dirty="0"/>
              <a:t>LABO</a:t>
            </a:r>
            <a:r>
              <a:rPr lang="fr-CH" sz="2000" dirty="0"/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H" sz="2000" dirty="0" err="1"/>
              <a:t>Sd</a:t>
            </a:r>
            <a:r>
              <a:rPr lang="fr-CH" sz="2000" dirty="0"/>
              <a:t> inflammatoire modéré (CRP et VS)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H" sz="2000" dirty="0"/>
              <a:t>US-Doppler si crainte ischémie/thrombose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H" sz="2000" dirty="0"/>
              <a:t>Hémoculture et PL si crainte de purpura fulminant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CH" sz="2000" dirty="0">
              <a:sym typeface="Wingdings" panose="05000000000000000000" pitchFamily="2" charset="2"/>
            </a:endParaRPr>
          </a:p>
          <a:p>
            <a:r>
              <a:rPr lang="fr-CH" sz="2000" b="1" u="sng" dirty="0">
                <a:sym typeface="Wingdings" panose="05000000000000000000" pitchFamily="2" charset="2"/>
              </a:rPr>
              <a:t>EVOLUTION</a:t>
            </a:r>
            <a:r>
              <a:rPr lang="fr-CH" sz="2000" dirty="0">
                <a:sym typeface="Wingdings" panose="05000000000000000000" pitchFamily="2" charset="2"/>
              </a:rPr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CH" sz="2000" dirty="0">
                <a:sym typeface="Wingdings" panose="05000000000000000000" pitchFamily="2" charset="2"/>
              </a:rPr>
              <a:t>Eruption s’étend sur 4-6 jours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CH" sz="2000" dirty="0">
                <a:sym typeface="Wingdings" panose="05000000000000000000" pitchFamily="2" charset="2"/>
              </a:rPr>
              <a:t>Poussées successives dans 50-70% des cas</a:t>
            </a:r>
            <a:endParaRPr lang="fr-CH" sz="20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CH" sz="2000" dirty="0">
                <a:sym typeface="Wingdings" panose="05000000000000000000" pitchFamily="2" charset="2"/>
              </a:rPr>
              <a:t>Disparaît spontanément favorable en 1-3 semaines dans 80% des cas mais peut durer plus longtemps dans les poussées successives (ad 35 jours)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CH" sz="2000" dirty="0">
                <a:sym typeface="Wingdings" panose="05000000000000000000" pitchFamily="2" charset="2"/>
              </a:rPr>
              <a:t>Habituellement pas d'atteinte d’organes exceptionnel d’avoir une atteinte rénale, GI ou articulaire</a:t>
            </a:r>
          </a:p>
        </p:txBody>
      </p:sp>
    </p:spTree>
    <p:extLst>
      <p:ext uri="{BB962C8B-B14F-4D97-AF65-F5344CB8AC3E}">
        <p14:creationId xmlns:p14="http://schemas.microsoft.com/office/powerpoint/2010/main" val="262581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502" y="332656"/>
            <a:ext cx="892899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000" b="1" dirty="0"/>
              <a:t>EXAMEN CLINIQUE</a:t>
            </a:r>
          </a:p>
          <a:p>
            <a:endParaRPr lang="fr-CH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dirty="0"/>
              <a:t>BEG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dirty="0"/>
              <a:t>ORL : </a:t>
            </a:r>
            <a:r>
              <a:rPr lang="fr-CH" sz="2000" dirty="0">
                <a:solidFill>
                  <a:srgbClr val="FF0000"/>
                </a:solidFill>
              </a:rPr>
              <a:t>Fond de gorge érythémateux </a:t>
            </a:r>
            <a:r>
              <a:rPr lang="fr-CH" sz="2000" dirty="0"/>
              <a:t>avec hypertrophie amygdalienne, pas de ganglions, tympans non visualisés en raison de bouchon de cérumen.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dirty="0"/>
              <a:t>Téguments : Lésions </a:t>
            </a:r>
            <a:r>
              <a:rPr lang="fr-CH" sz="2000" dirty="0">
                <a:solidFill>
                  <a:srgbClr val="FF0000"/>
                </a:solidFill>
              </a:rPr>
              <a:t>pourpres</a:t>
            </a:r>
            <a:r>
              <a:rPr lang="fr-CH" sz="2000" dirty="0"/>
              <a:t>, </a:t>
            </a:r>
            <a:r>
              <a:rPr lang="fr-CH" sz="2000" dirty="0">
                <a:solidFill>
                  <a:srgbClr val="FF0000"/>
                </a:solidFill>
              </a:rPr>
              <a:t>circulaires</a:t>
            </a:r>
            <a:r>
              <a:rPr lang="fr-CH" sz="2000" dirty="0"/>
              <a:t>, d'environ </a:t>
            </a:r>
            <a:r>
              <a:rPr lang="fr-CH" sz="2000" dirty="0">
                <a:solidFill>
                  <a:srgbClr val="FF0000"/>
                </a:solidFill>
              </a:rPr>
              <a:t>1.5 cm </a:t>
            </a:r>
            <a:r>
              <a:rPr lang="fr-CH" sz="2000" dirty="0"/>
              <a:t>de diamètre prédominantes sur les MI, </a:t>
            </a:r>
            <a:r>
              <a:rPr lang="fr-CH" sz="2000" dirty="0">
                <a:solidFill>
                  <a:srgbClr val="FF0000"/>
                </a:solidFill>
              </a:rPr>
              <a:t>palpable, indurées, très douloureuses </a:t>
            </a:r>
            <a:r>
              <a:rPr lang="fr-CH" sz="2000" dirty="0"/>
              <a:t>à la palpation, sans écoulement, </a:t>
            </a:r>
            <a:r>
              <a:rPr lang="fr-CH" sz="2000" dirty="0">
                <a:solidFill>
                  <a:srgbClr val="FF0000"/>
                </a:solidFill>
              </a:rPr>
              <a:t>œdèmes</a:t>
            </a:r>
            <a:r>
              <a:rPr lang="fr-CH" sz="2000" dirty="0"/>
              <a:t> </a:t>
            </a:r>
            <a:r>
              <a:rPr lang="fr-CH" sz="2000" dirty="0">
                <a:solidFill>
                  <a:srgbClr val="FF0000"/>
                </a:solidFill>
              </a:rPr>
              <a:t>des pieds et des mains et du mollet D</a:t>
            </a:r>
            <a:r>
              <a:rPr lang="fr-CH" sz="2000" dirty="0"/>
              <a:t>. Erythème et tuméfaction marquée des </a:t>
            </a:r>
            <a:r>
              <a:rPr lang="fr-CH" sz="2000" dirty="0">
                <a:solidFill>
                  <a:srgbClr val="FF0000"/>
                </a:solidFill>
              </a:rPr>
              <a:t>lobes des oreilles</a:t>
            </a:r>
            <a:endParaRPr lang="fr-CH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dirty="0"/>
              <a:t>Reste du status sans particularité</a:t>
            </a:r>
          </a:p>
        </p:txBody>
      </p:sp>
    </p:spTree>
    <p:extLst>
      <p:ext uri="{BB962C8B-B14F-4D97-AF65-F5344CB8AC3E}">
        <p14:creationId xmlns:p14="http://schemas.microsoft.com/office/powerpoint/2010/main" val="281002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e 69">
            <a:extLst>
              <a:ext uri="{FF2B5EF4-FFF2-40B4-BE49-F238E27FC236}">
                <a16:creationId xmlns:a16="http://schemas.microsoft.com/office/drawing/2014/main" id="{5C2B4A41-23B6-044B-9FA3-10C5B359E239}"/>
              </a:ext>
            </a:extLst>
          </p:cNvPr>
          <p:cNvGrpSpPr/>
          <p:nvPr/>
        </p:nvGrpSpPr>
        <p:grpSpPr>
          <a:xfrm>
            <a:off x="120509" y="3486734"/>
            <a:ext cx="8902982" cy="3347700"/>
            <a:chOff x="251520" y="44624"/>
            <a:chExt cx="8902982" cy="3347700"/>
          </a:xfrm>
        </p:grpSpPr>
        <p:grpSp>
          <p:nvGrpSpPr>
            <p:cNvPr id="62" name="Groupe 61">
              <a:extLst>
                <a:ext uri="{FF2B5EF4-FFF2-40B4-BE49-F238E27FC236}">
                  <a16:creationId xmlns:a16="http://schemas.microsoft.com/office/drawing/2014/main" id="{633A2DF3-17BC-D54D-9DC2-CFF52DE93118}"/>
                </a:ext>
              </a:extLst>
            </p:cNvPr>
            <p:cNvGrpSpPr/>
            <p:nvPr/>
          </p:nvGrpSpPr>
          <p:grpSpPr>
            <a:xfrm>
              <a:off x="251520" y="44624"/>
              <a:ext cx="4608512" cy="3347700"/>
              <a:chOff x="251520" y="231031"/>
              <a:chExt cx="4608512" cy="3347700"/>
            </a:xfrm>
          </p:grpSpPr>
          <p:pic>
            <p:nvPicPr>
              <p:cNvPr id="2" name="Image 1">
                <a:extLst>
                  <a:ext uri="{FF2B5EF4-FFF2-40B4-BE49-F238E27FC236}">
                    <a16:creationId xmlns:a16="http://schemas.microsoft.com/office/drawing/2014/main" id="{1BAAD0F7-11CC-DE4A-B989-DA367DE57F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9551" b="17450"/>
              <a:stretch/>
            </p:blipFill>
            <p:spPr>
              <a:xfrm>
                <a:off x="251520" y="260648"/>
                <a:ext cx="4608512" cy="3318083"/>
              </a:xfrm>
              <a:prstGeom prst="rect">
                <a:avLst/>
              </a:prstGeom>
            </p:spPr>
          </p:pic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D3A9242D-6A3D-9243-BA46-266005112A27}"/>
                  </a:ext>
                </a:extLst>
              </p:cNvPr>
              <p:cNvSpPr txBox="1"/>
              <p:nvPr/>
            </p:nvSpPr>
            <p:spPr>
              <a:xfrm>
                <a:off x="251520" y="231031"/>
                <a:ext cx="2304256" cy="46166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>
                  <a:defRPr sz="7200" b="1"/>
                </a:lvl1pPr>
              </a:lstStyle>
              <a:p>
                <a:pPr algn="ctr"/>
                <a:r>
                  <a:rPr lang="fr-FR" sz="1200" dirty="0"/>
                  <a:t>OEDEME AIGU HEMORRAGIQUE DU NOURRISSON</a:t>
                </a:r>
              </a:p>
            </p:txBody>
          </p:sp>
          <p:pic>
            <p:nvPicPr>
              <p:cNvPr id="20" name="Image 19" descr="Une image contenant fleur&#10;&#10;&#10;&#10;Description générée automatiquement">
                <a:extLst>
                  <a:ext uri="{FF2B5EF4-FFF2-40B4-BE49-F238E27FC236}">
                    <a16:creationId xmlns:a16="http://schemas.microsoft.com/office/drawing/2014/main" id="{5F90ABB5-4BCE-BB47-AB12-FBE733C008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361" t="3925" r="1353" b="75850"/>
              <a:stretch/>
            </p:blipFill>
            <p:spPr>
              <a:xfrm rot="14489250">
                <a:off x="3527885" y="833521"/>
                <a:ext cx="210168" cy="180436"/>
              </a:xfrm>
              <a:prstGeom prst="rect">
                <a:avLst/>
              </a:prstGeom>
            </p:spPr>
          </p:pic>
          <p:pic>
            <p:nvPicPr>
              <p:cNvPr id="31" name="Image 30" descr="Une image contenant fleur&#10;&#10;&#10;&#10;Description générée automatiquement">
                <a:extLst>
                  <a:ext uri="{FF2B5EF4-FFF2-40B4-BE49-F238E27FC236}">
                    <a16:creationId xmlns:a16="http://schemas.microsoft.com/office/drawing/2014/main" id="{5043BE95-16C6-EC4E-8226-FD08C1A31D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246994">
                <a:off x="3294949" y="1772209"/>
                <a:ext cx="506271" cy="478966"/>
              </a:xfrm>
              <a:prstGeom prst="rect">
                <a:avLst/>
              </a:prstGeom>
            </p:spPr>
          </p:pic>
          <p:pic>
            <p:nvPicPr>
              <p:cNvPr id="32" name="Image 31" descr="Une image contenant fleur&#10;&#10;&#10;&#10;Description générée automatiquement">
                <a:extLst>
                  <a:ext uri="{FF2B5EF4-FFF2-40B4-BE49-F238E27FC236}">
                    <a16:creationId xmlns:a16="http://schemas.microsoft.com/office/drawing/2014/main" id="{F8F9626F-8845-C340-AF65-C190715C43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767" t="55646" r="60978" b="13016"/>
              <a:stretch/>
            </p:blipFill>
            <p:spPr>
              <a:xfrm rot="13240084">
                <a:off x="3604838" y="858899"/>
                <a:ext cx="241721" cy="400490"/>
              </a:xfrm>
              <a:prstGeom prst="rect">
                <a:avLst/>
              </a:prstGeom>
            </p:spPr>
          </p:pic>
          <p:pic>
            <p:nvPicPr>
              <p:cNvPr id="33" name="Image 32" descr="Une image contenant fleur&#10;&#10;&#10;&#10;Description générée automatiquement">
                <a:extLst>
                  <a:ext uri="{FF2B5EF4-FFF2-40B4-BE49-F238E27FC236}">
                    <a16:creationId xmlns:a16="http://schemas.microsoft.com/office/drawing/2014/main" id="{091299D6-4058-CE4D-B88B-FA22C0A10B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910" t="42561" r="26171" b="34013"/>
              <a:stretch/>
            </p:blipFill>
            <p:spPr>
              <a:xfrm rot="7468732">
                <a:off x="3931603" y="1374507"/>
                <a:ext cx="418814" cy="390016"/>
              </a:xfrm>
              <a:prstGeom prst="rect">
                <a:avLst/>
              </a:prstGeom>
            </p:spPr>
          </p:pic>
          <p:pic>
            <p:nvPicPr>
              <p:cNvPr id="36" name="Image 35" descr="Une image contenant fleur&#10;&#10;&#10;&#10;Description générée automatiquement">
                <a:extLst>
                  <a:ext uri="{FF2B5EF4-FFF2-40B4-BE49-F238E27FC236}">
                    <a16:creationId xmlns:a16="http://schemas.microsoft.com/office/drawing/2014/main" id="{819C9295-C6C9-5B43-9DDC-1D82A58058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930" t="45792" r="31681" b="38229"/>
              <a:stretch/>
            </p:blipFill>
            <p:spPr>
              <a:xfrm rot="19086066" flipV="1">
                <a:off x="4237624" y="1683091"/>
                <a:ext cx="205280" cy="155451"/>
              </a:xfrm>
              <a:prstGeom prst="rect">
                <a:avLst/>
              </a:prstGeom>
            </p:spPr>
          </p:pic>
          <p:pic>
            <p:nvPicPr>
              <p:cNvPr id="37" name="Image 36" descr="Une image contenant fleur&#10;&#10;&#10;&#10;Description générée automatiquement">
                <a:extLst>
                  <a:ext uri="{FF2B5EF4-FFF2-40B4-BE49-F238E27FC236}">
                    <a16:creationId xmlns:a16="http://schemas.microsoft.com/office/drawing/2014/main" id="{A632647E-9229-3449-8597-F939AA3D2C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247434">
                <a:off x="2743373" y="1213354"/>
                <a:ext cx="295834" cy="183594"/>
              </a:xfrm>
              <a:prstGeom prst="rect">
                <a:avLst/>
              </a:prstGeom>
            </p:spPr>
          </p:pic>
          <p:pic>
            <p:nvPicPr>
              <p:cNvPr id="39" name="Image 38" descr="Une image contenant fleur&#10;&#10;&#10;&#10;Description générée automatiquement">
                <a:extLst>
                  <a:ext uri="{FF2B5EF4-FFF2-40B4-BE49-F238E27FC236}">
                    <a16:creationId xmlns:a16="http://schemas.microsoft.com/office/drawing/2014/main" id="{846221B7-1C9E-A246-8BD1-24239291C4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17" b="21221"/>
              <a:stretch/>
            </p:blipFill>
            <p:spPr>
              <a:xfrm>
                <a:off x="1238150" y="1965892"/>
                <a:ext cx="124638" cy="293764"/>
              </a:xfrm>
              <a:prstGeom prst="rect">
                <a:avLst/>
              </a:prstGeom>
            </p:spPr>
          </p:pic>
          <p:pic>
            <p:nvPicPr>
              <p:cNvPr id="42" name="Image 41" descr="Une image contenant fleur&#10;&#10;&#10;&#10;Description générée automatiquement">
                <a:extLst>
                  <a:ext uri="{FF2B5EF4-FFF2-40B4-BE49-F238E27FC236}">
                    <a16:creationId xmlns:a16="http://schemas.microsoft.com/office/drawing/2014/main" id="{58FCD187-8F12-F647-9DB5-E362B892A3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758" r="36979"/>
              <a:stretch/>
            </p:blipFill>
            <p:spPr>
              <a:xfrm rot="13469933">
                <a:off x="799103" y="2868623"/>
                <a:ext cx="240284" cy="242442"/>
              </a:xfrm>
              <a:prstGeom prst="rect">
                <a:avLst/>
              </a:prstGeom>
            </p:spPr>
          </p:pic>
          <p:pic>
            <p:nvPicPr>
              <p:cNvPr id="45" name="Image 44" descr="Une image contenant fleur&#10;&#10;&#10;&#10;Description générée automatiquement">
                <a:extLst>
                  <a:ext uri="{FF2B5EF4-FFF2-40B4-BE49-F238E27FC236}">
                    <a16:creationId xmlns:a16="http://schemas.microsoft.com/office/drawing/2014/main" id="{36A142B5-A0BE-D242-8975-9EEDB1AE3B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7938" r="36723"/>
              <a:stretch/>
            </p:blipFill>
            <p:spPr>
              <a:xfrm rot="3266652">
                <a:off x="1893191" y="2238663"/>
                <a:ext cx="338143" cy="275372"/>
              </a:xfrm>
              <a:prstGeom prst="rect">
                <a:avLst/>
              </a:prstGeom>
            </p:spPr>
          </p:pic>
          <p:pic>
            <p:nvPicPr>
              <p:cNvPr id="48" name="Image 47" descr="Une image contenant fleur&#10;&#10;&#10;&#10;Description générée automatiquement">
                <a:extLst>
                  <a:ext uri="{FF2B5EF4-FFF2-40B4-BE49-F238E27FC236}">
                    <a16:creationId xmlns:a16="http://schemas.microsoft.com/office/drawing/2014/main" id="{4B7633FB-347B-5B47-9E12-9F6E924B30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317" r="45795"/>
              <a:stretch/>
            </p:blipFill>
            <p:spPr>
              <a:xfrm rot="16200000">
                <a:off x="1411965" y="948586"/>
                <a:ext cx="281321" cy="297954"/>
              </a:xfrm>
              <a:prstGeom prst="rect">
                <a:avLst/>
              </a:prstGeom>
            </p:spPr>
          </p:pic>
          <p:pic>
            <p:nvPicPr>
              <p:cNvPr id="49" name="Image 48" descr="Une image contenant fleur&#10;&#10;&#10;&#10;Description générée automatiquement">
                <a:extLst>
                  <a:ext uri="{FF2B5EF4-FFF2-40B4-BE49-F238E27FC236}">
                    <a16:creationId xmlns:a16="http://schemas.microsoft.com/office/drawing/2014/main" id="{84C6BF9B-DAE3-6F4E-B497-3D325075EC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665" r="41267"/>
              <a:stretch/>
            </p:blipFill>
            <p:spPr>
              <a:xfrm rot="19274800">
                <a:off x="1092514" y="1418935"/>
                <a:ext cx="276301" cy="188454"/>
              </a:xfrm>
              <a:prstGeom prst="rect">
                <a:avLst/>
              </a:prstGeom>
            </p:spPr>
          </p:pic>
          <p:pic>
            <p:nvPicPr>
              <p:cNvPr id="52" name="Image 51" descr="Une image contenant fleur&#10;&#10;&#10;&#10;Description générée automatiquement">
                <a:extLst>
                  <a:ext uri="{FF2B5EF4-FFF2-40B4-BE49-F238E27FC236}">
                    <a16:creationId xmlns:a16="http://schemas.microsoft.com/office/drawing/2014/main" id="{0C6611C5-7B93-BA49-AE1F-9EE8AB78E4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794" b="24146"/>
              <a:stretch/>
            </p:blipFill>
            <p:spPr>
              <a:xfrm rot="20021118">
                <a:off x="1132948" y="2328991"/>
                <a:ext cx="364483" cy="389423"/>
              </a:xfrm>
              <a:prstGeom prst="rect">
                <a:avLst/>
              </a:prstGeom>
            </p:spPr>
          </p:pic>
          <p:pic>
            <p:nvPicPr>
              <p:cNvPr id="54" name="Image 53" descr="Une image contenant fleur&#10;&#10;&#10;&#10;Description générée automatiquement">
                <a:extLst>
                  <a:ext uri="{FF2B5EF4-FFF2-40B4-BE49-F238E27FC236}">
                    <a16:creationId xmlns:a16="http://schemas.microsoft.com/office/drawing/2014/main" id="{71CB6F9C-929F-D049-B674-F7F95534FB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210" t="42339"/>
              <a:stretch/>
            </p:blipFill>
            <p:spPr>
              <a:xfrm rot="16200000">
                <a:off x="1711034" y="1708802"/>
                <a:ext cx="266878" cy="413253"/>
              </a:xfrm>
              <a:prstGeom prst="rect">
                <a:avLst/>
              </a:prstGeom>
            </p:spPr>
          </p:pic>
          <p:pic>
            <p:nvPicPr>
              <p:cNvPr id="59" name="Image 58" descr="Une image contenant fleur&#10;&#10;&#10;&#10;Description générée automatiquement">
                <a:extLst>
                  <a:ext uri="{FF2B5EF4-FFF2-40B4-BE49-F238E27FC236}">
                    <a16:creationId xmlns:a16="http://schemas.microsoft.com/office/drawing/2014/main" id="{C1612385-CBDB-D045-84B5-4D1B331B00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665" r="41267"/>
              <a:stretch/>
            </p:blipFill>
            <p:spPr>
              <a:xfrm rot="19274800">
                <a:off x="3131010" y="1497799"/>
                <a:ext cx="276301" cy="188454"/>
              </a:xfrm>
              <a:prstGeom prst="rect">
                <a:avLst/>
              </a:prstGeom>
            </p:spPr>
          </p:pic>
          <p:pic>
            <p:nvPicPr>
              <p:cNvPr id="66" name="Image 65" descr="Une image contenant fleur&#10;&#10;&#10;&#10;Description générée automatiquement">
                <a:extLst>
                  <a:ext uri="{FF2B5EF4-FFF2-40B4-BE49-F238E27FC236}">
                    <a16:creationId xmlns:a16="http://schemas.microsoft.com/office/drawing/2014/main" id="{D644BD92-7467-F247-8C47-07846041CA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527" t="62668" r="60978" b="13016"/>
              <a:stretch/>
            </p:blipFill>
            <p:spPr>
              <a:xfrm rot="20369958">
                <a:off x="3696398" y="864419"/>
                <a:ext cx="253137" cy="310754"/>
              </a:xfrm>
              <a:prstGeom prst="rect">
                <a:avLst/>
              </a:prstGeom>
            </p:spPr>
          </p:pic>
        </p:grp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EA7BAB99-31A1-CB43-B412-E51CA69DE681}"/>
                </a:ext>
              </a:extLst>
            </p:cNvPr>
            <p:cNvSpPr txBox="1"/>
            <p:nvPr/>
          </p:nvSpPr>
          <p:spPr>
            <a:xfrm>
              <a:off x="5026575" y="483637"/>
              <a:ext cx="4127927" cy="258532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 anchor="ctr" anchorCtr="1">
              <a:spAutoFit/>
            </a:bodyPr>
            <a:lstStyle/>
            <a:p>
              <a:pPr algn="ctr"/>
              <a:r>
                <a:rPr lang="fr-FR" b="1" dirty="0"/>
                <a:t>OEDEME AIGU HEMORRAGIQUE DU NOURRISSON</a:t>
              </a:r>
            </a:p>
            <a:p>
              <a:endParaRPr lang="fr-FR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/>
                <a:t>Pic: </a:t>
              </a:r>
              <a:r>
                <a:rPr lang="fr-FR" b="1" dirty="0">
                  <a:solidFill>
                    <a:srgbClr val="C00000"/>
                  </a:solidFill>
                </a:rPr>
                <a:t>4-24 mois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/>
                <a:t>Excellent EG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 err="1"/>
                <a:t>T</a:t>
              </a:r>
              <a:r>
                <a:rPr lang="fr-FR" dirty="0"/>
                <a:t>° dans 50 % des cas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/>
                <a:t>Atteint </a:t>
              </a:r>
              <a:r>
                <a:rPr lang="fr-FR" b="1" dirty="0">
                  <a:solidFill>
                    <a:srgbClr val="C00000"/>
                  </a:solidFill>
                </a:rPr>
                <a:t>visage/oreilles, MS</a:t>
              </a:r>
              <a:r>
                <a:rPr lang="fr-FR" dirty="0">
                  <a:solidFill>
                    <a:srgbClr val="FF0000"/>
                  </a:solidFill>
                </a:rPr>
                <a:t>,</a:t>
              </a:r>
              <a:r>
                <a:rPr lang="fr-FR" dirty="0">
                  <a:solidFill>
                    <a:srgbClr val="C00000"/>
                  </a:solidFill>
                </a:rPr>
                <a:t> </a:t>
              </a:r>
              <a:r>
                <a:rPr lang="fr-FR" dirty="0"/>
                <a:t>mains/pieds</a:t>
              </a:r>
            </a:p>
            <a:p>
              <a:endParaRPr lang="fr-FR" dirty="0"/>
            </a:p>
          </p:txBody>
        </p:sp>
      </p:grp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CC6528DF-027B-FE4E-8528-59D769D6DADE}"/>
              </a:ext>
            </a:extLst>
          </p:cNvPr>
          <p:cNvGrpSpPr/>
          <p:nvPr/>
        </p:nvGrpSpPr>
        <p:grpSpPr>
          <a:xfrm>
            <a:off x="103332" y="75328"/>
            <a:ext cx="8920159" cy="3318083"/>
            <a:chOff x="251520" y="3471391"/>
            <a:chExt cx="8920159" cy="3318083"/>
          </a:xfrm>
        </p:grpSpPr>
        <p:grpSp>
          <p:nvGrpSpPr>
            <p:cNvPr id="63" name="Groupe 62">
              <a:extLst>
                <a:ext uri="{FF2B5EF4-FFF2-40B4-BE49-F238E27FC236}">
                  <a16:creationId xmlns:a16="http://schemas.microsoft.com/office/drawing/2014/main" id="{64A78D13-8B64-0045-A860-45DB9B65876F}"/>
                </a:ext>
              </a:extLst>
            </p:cNvPr>
            <p:cNvGrpSpPr/>
            <p:nvPr/>
          </p:nvGrpSpPr>
          <p:grpSpPr>
            <a:xfrm>
              <a:off x="251520" y="3471391"/>
              <a:ext cx="4608512" cy="3318083"/>
              <a:chOff x="251520" y="3543399"/>
              <a:chExt cx="4608512" cy="3318083"/>
            </a:xfrm>
          </p:grpSpPr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C3631FC6-889E-6742-BDB4-3F545948A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9551" b="17450"/>
              <a:stretch/>
            </p:blipFill>
            <p:spPr>
              <a:xfrm>
                <a:off x="251520" y="3543399"/>
                <a:ext cx="4608512" cy="3318083"/>
              </a:xfrm>
              <a:prstGeom prst="rect">
                <a:avLst/>
              </a:prstGeom>
            </p:spPr>
          </p:pic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918F12F1-4025-E143-B07A-DE13F95907A5}"/>
                  </a:ext>
                </a:extLst>
              </p:cNvPr>
              <p:cNvSpPr txBox="1"/>
              <p:nvPr/>
            </p:nvSpPr>
            <p:spPr>
              <a:xfrm>
                <a:off x="251520" y="3573016"/>
                <a:ext cx="2304256" cy="46166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>
                  <a:defRPr sz="7200" b="1"/>
                </a:lvl1pPr>
              </a:lstStyle>
              <a:p>
                <a:pPr algn="ctr"/>
                <a:r>
                  <a:rPr lang="fr-FR" sz="1200" dirty="0"/>
                  <a:t>PURPURA DE HENOCH-SCHÖNLEIN</a:t>
                </a:r>
              </a:p>
            </p:txBody>
          </p:sp>
          <p:pic>
            <p:nvPicPr>
              <p:cNvPr id="11" name="Image 10" descr="Une image contenant fleur&#10;&#10;&#10;&#10;Description générée automatiquement">
                <a:extLst>
                  <a:ext uri="{FF2B5EF4-FFF2-40B4-BE49-F238E27FC236}">
                    <a16:creationId xmlns:a16="http://schemas.microsoft.com/office/drawing/2014/main" id="{F8A2DFEB-9566-F74E-AD6C-770A09C905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2616" y="5332800"/>
                <a:ext cx="376743" cy="372899"/>
              </a:xfrm>
              <a:prstGeom prst="rect">
                <a:avLst/>
              </a:prstGeom>
            </p:spPr>
          </p:pic>
          <p:pic>
            <p:nvPicPr>
              <p:cNvPr id="12" name="Image 11" descr="Une image contenant fleur&#10;&#10;&#10;&#10;Description générée automatiquement">
                <a:extLst>
                  <a:ext uri="{FF2B5EF4-FFF2-40B4-BE49-F238E27FC236}">
                    <a16:creationId xmlns:a16="http://schemas.microsoft.com/office/drawing/2014/main" id="{86FB0C2F-25A5-5540-BEB0-808D2B6E31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986627">
                <a:off x="792695" y="5728337"/>
                <a:ext cx="498316" cy="499268"/>
              </a:xfrm>
              <a:prstGeom prst="rect">
                <a:avLst/>
              </a:prstGeom>
            </p:spPr>
          </p:pic>
          <p:pic>
            <p:nvPicPr>
              <p:cNvPr id="13" name="Image 12" descr="Une image contenant fleur&#10;&#10;&#10;&#10;Description générée automatiquement">
                <a:extLst>
                  <a:ext uri="{FF2B5EF4-FFF2-40B4-BE49-F238E27FC236}">
                    <a16:creationId xmlns:a16="http://schemas.microsoft.com/office/drawing/2014/main" id="{7B0D64AB-D9A1-E24F-8033-C62E66C8D1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570842">
                <a:off x="620471" y="6252650"/>
                <a:ext cx="429901" cy="425515"/>
              </a:xfrm>
              <a:prstGeom prst="rect">
                <a:avLst/>
              </a:prstGeom>
            </p:spPr>
          </p:pic>
          <p:pic>
            <p:nvPicPr>
              <p:cNvPr id="14" name="Image 13" descr="Une image contenant fleur&#10;&#10;&#10;&#10;Description générée automatiquement">
                <a:extLst>
                  <a:ext uri="{FF2B5EF4-FFF2-40B4-BE49-F238E27FC236}">
                    <a16:creationId xmlns:a16="http://schemas.microsoft.com/office/drawing/2014/main" id="{A2CDEFAD-3B89-424E-8BD5-2C104B7A63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469933">
                <a:off x="591051" y="6115285"/>
                <a:ext cx="429901" cy="425515"/>
              </a:xfrm>
              <a:prstGeom prst="rect">
                <a:avLst/>
              </a:prstGeom>
            </p:spPr>
          </p:pic>
          <p:pic>
            <p:nvPicPr>
              <p:cNvPr id="15" name="Image 14" descr="Une image contenant fleur&#10;&#10;&#10;&#10;Description générée automatiquement">
                <a:extLst>
                  <a:ext uri="{FF2B5EF4-FFF2-40B4-BE49-F238E27FC236}">
                    <a16:creationId xmlns:a16="http://schemas.microsoft.com/office/drawing/2014/main" id="{191E755D-9872-5443-B409-B37578793E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315064">
                <a:off x="715294" y="6060987"/>
                <a:ext cx="429901" cy="425515"/>
              </a:xfrm>
              <a:prstGeom prst="rect">
                <a:avLst/>
              </a:prstGeom>
            </p:spPr>
          </p:pic>
          <p:pic>
            <p:nvPicPr>
              <p:cNvPr id="16" name="Image 15" descr="Une image contenant fleur&#10;&#10;&#10;&#10;Description générée automatiquement">
                <a:extLst>
                  <a:ext uri="{FF2B5EF4-FFF2-40B4-BE49-F238E27FC236}">
                    <a16:creationId xmlns:a16="http://schemas.microsoft.com/office/drawing/2014/main" id="{2FA0221B-0A09-A640-A1FD-9EF7322023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624120">
                <a:off x="853271" y="5987387"/>
                <a:ext cx="534386" cy="528934"/>
              </a:xfrm>
              <a:prstGeom prst="rect">
                <a:avLst/>
              </a:prstGeom>
            </p:spPr>
          </p:pic>
          <p:pic>
            <p:nvPicPr>
              <p:cNvPr id="17" name="Image 16" descr="Une image contenant fleur&#10;&#10;&#10;&#10;Description générée automatiquement">
                <a:extLst>
                  <a:ext uri="{FF2B5EF4-FFF2-40B4-BE49-F238E27FC236}">
                    <a16:creationId xmlns:a16="http://schemas.microsoft.com/office/drawing/2014/main" id="{FBC6D8C7-1AAE-3844-9DD1-B70833D835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266652">
                <a:off x="2001841" y="5484895"/>
                <a:ext cx="534386" cy="528934"/>
              </a:xfrm>
              <a:prstGeom prst="rect">
                <a:avLst/>
              </a:prstGeom>
            </p:spPr>
          </p:pic>
          <p:pic>
            <p:nvPicPr>
              <p:cNvPr id="18" name="Image 17" descr="Une image contenant fleur&#10;&#10;&#10;&#10;Description générée automatiquement">
                <a:extLst>
                  <a:ext uri="{FF2B5EF4-FFF2-40B4-BE49-F238E27FC236}">
                    <a16:creationId xmlns:a16="http://schemas.microsoft.com/office/drawing/2014/main" id="{E38E5AB5-3669-B648-AD18-47E7FC0C3A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77963">
                <a:off x="763520" y="4983806"/>
                <a:ext cx="506271" cy="478966"/>
              </a:xfrm>
              <a:prstGeom prst="rect">
                <a:avLst/>
              </a:prstGeom>
            </p:spPr>
          </p:pic>
          <p:pic>
            <p:nvPicPr>
              <p:cNvPr id="19" name="Image 18" descr="Une image contenant fleur&#10;&#10;&#10;&#10;Description générée automatiquement">
                <a:extLst>
                  <a:ext uri="{FF2B5EF4-FFF2-40B4-BE49-F238E27FC236}">
                    <a16:creationId xmlns:a16="http://schemas.microsoft.com/office/drawing/2014/main" id="{11DFB657-2B86-8247-81F8-D70BCB495B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77963">
                <a:off x="650389" y="4999413"/>
                <a:ext cx="506271" cy="478966"/>
              </a:xfrm>
              <a:prstGeom prst="rect">
                <a:avLst/>
              </a:prstGeom>
            </p:spPr>
          </p:pic>
          <p:pic>
            <p:nvPicPr>
              <p:cNvPr id="21" name="Image 20" descr="Une image contenant fleur&#10;&#10;&#10;&#10;Description générée automatiquement">
                <a:extLst>
                  <a:ext uri="{FF2B5EF4-FFF2-40B4-BE49-F238E27FC236}">
                    <a16:creationId xmlns:a16="http://schemas.microsoft.com/office/drawing/2014/main" id="{5540A122-240D-8C49-99E5-28A0D88CD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501165" y="4825499"/>
                <a:ext cx="232300" cy="219771"/>
              </a:xfrm>
              <a:prstGeom prst="rect">
                <a:avLst/>
              </a:prstGeom>
            </p:spPr>
          </p:pic>
          <p:pic>
            <p:nvPicPr>
              <p:cNvPr id="22" name="Image 21" descr="Une image contenant fleur&#10;&#10;&#10;&#10;Description générée automatiquement">
                <a:extLst>
                  <a:ext uri="{FF2B5EF4-FFF2-40B4-BE49-F238E27FC236}">
                    <a16:creationId xmlns:a16="http://schemas.microsoft.com/office/drawing/2014/main" id="{8BB1930E-1C7E-0045-92D6-0B03C6121C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274800">
                <a:off x="1056674" y="4473163"/>
                <a:ext cx="506271" cy="478966"/>
              </a:xfrm>
              <a:prstGeom prst="rect">
                <a:avLst/>
              </a:prstGeom>
            </p:spPr>
          </p:pic>
          <p:pic>
            <p:nvPicPr>
              <p:cNvPr id="23" name="Image 22" descr="Une image contenant fleur&#10;&#10;&#10;&#10;Description générée automatiquement">
                <a:extLst>
                  <a:ext uri="{FF2B5EF4-FFF2-40B4-BE49-F238E27FC236}">
                    <a16:creationId xmlns:a16="http://schemas.microsoft.com/office/drawing/2014/main" id="{08B3F38F-5951-004B-B5F7-92B86B6AFD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620826">
                <a:off x="1987631" y="5680075"/>
                <a:ext cx="668371" cy="449686"/>
              </a:xfrm>
              <a:prstGeom prst="rect">
                <a:avLst/>
              </a:prstGeom>
            </p:spPr>
          </p:pic>
          <p:pic>
            <p:nvPicPr>
              <p:cNvPr id="24" name="Image 23" descr="Une image contenant fleur&#10;&#10;&#10;&#10;Description générée automatiquement">
                <a:extLst>
                  <a:ext uri="{FF2B5EF4-FFF2-40B4-BE49-F238E27FC236}">
                    <a16:creationId xmlns:a16="http://schemas.microsoft.com/office/drawing/2014/main" id="{5AE009D6-E58D-C641-A4BE-C38A66BF18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463779">
                <a:off x="2514405" y="5704611"/>
                <a:ext cx="419994" cy="415709"/>
              </a:xfrm>
              <a:prstGeom prst="rect">
                <a:avLst/>
              </a:prstGeom>
            </p:spPr>
          </p:pic>
          <p:pic>
            <p:nvPicPr>
              <p:cNvPr id="25" name="Image 24" descr="Une image contenant fleur&#10;&#10;&#10;&#10;Description générée automatiquement">
                <a:extLst>
                  <a:ext uri="{FF2B5EF4-FFF2-40B4-BE49-F238E27FC236}">
                    <a16:creationId xmlns:a16="http://schemas.microsoft.com/office/drawing/2014/main" id="{B2400A6C-A1BF-4542-8B7B-88F8B6976A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21118">
                <a:off x="1063927" y="5620556"/>
                <a:ext cx="534386" cy="513385"/>
              </a:xfrm>
              <a:prstGeom prst="rect">
                <a:avLst/>
              </a:prstGeom>
            </p:spPr>
          </p:pic>
          <p:pic>
            <p:nvPicPr>
              <p:cNvPr id="26" name="Image 25" descr="Une image contenant fleur&#10;&#10;&#10;&#10;Description générée automatiquement">
                <a:extLst>
                  <a:ext uri="{FF2B5EF4-FFF2-40B4-BE49-F238E27FC236}">
                    <a16:creationId xmlns:a16="http://schemas.microsoft.com/office/drawing/2014/main" id="{CA502C69-0193-0F42-A6BF-E751E35586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538455">
                <a:off x="2194670" y="5496279"/>
                <a:ext cx="275663" cy="520556"/>
              </a:xfrm>
              <a:prstGeom prst="rect">
                <a:avLst/>
              </a:prstGeom>
            </p:spPr>
          </p:pic>
          <p:pic>
            <p:nvPicPr>
              <p:cNvPr id="27" name="Image 26" descr="Une image contenant fleur&#10;&#10;&#10;&#10;Description générée automatiquement">
                <a:extLst>
                  <a:ext uri="{FF2B5EF4-FFF2-40B4-BE49-F238E27FC236}">
                    <a16:creationId xmlns:a16="http://schemas.microsoft.com/office/drawing/2014/main" id="{8572799B-EAEC-214E-8774-9D6551C9D2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421349">
                <a:off x="2137544" y="5691337"/>
                <a:ext cx="355965" cy="336767"/>
              </a:xfrm>
              <a:prstGeom prst="rect">
                <a:avLst/>
              </a:prstGeom>
            </p:spPr>
          </p:pic>
          <p:pic>
            <p:nvPicPr>
              <p:cNvPr id="28" name="Image 27" descr="Une image contenant fleur&#10;&#10;&#10;&#10;Description générée automatiquement">
                <a:extLst>
                  <a:ext uri="{FF2B5EF4-FFF2-40B4-BE49-F238E27FC236}">
                    <a16:creationId xmlns:a16="http://schemas.microsoft.com/office/drawing/2014/main" id="{906402A8-DF6F-9A45-AF7A-53DEC76EA7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421349">
                <a:off x="2428970" y="5645723"/>
                <a:ext cx="361322" cy="336767"/>
              </a:xfrm>
              <a:prstGeom prst="rect">
                <a:avLst/>
              </a:prstGeom>
            </p:spPr>
          </p:pic>
          <p:pic>
            <p:nvPicPr>
              <p:cNvPr id="29" name="Image 28" descr="Une image contenant fleur&#10;&#10;&#10;&#10;Description générée automatiquement">
                <a:extLst>
                  <a:ext uri="{FF2B5EF4-FFF2-40B4-BE49-F238E27FC236}">
                    <a16:creationId xmlns:a16="http://schemas.microsoft.com/office/drawing/2014/main" id="{74032543-1B9D-504C-B136-2B9E25B4F5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385614">
                <a:off x="842732" y="4562610"/>
                <a:ext cx="494339" cy="467677"/>
              </a:xfrm>
              <a:prstGeom prst="rect">
                <a:avLst/>
              </a:prstGeom>
            </p:spPr>
          </p:pic>
          <p:pic>
            <p:nvPicPr>
              <p:cNvPr id="38" name="Image 37" descr="Une image contenant fleur&#10;&#10;&#10;&#10;Description générée automatiquement">
                <a:extLst>
                  <a:ext uri="{FF2B5EF4-FFF2-40B4-BE49-F238E27FC236}">
                    <a16:creationId xmlns:a16="http://schemas.microsoft.com/office/drawing/2014/main" id="{AED9EB7C-B01A-B14E-B616-19F0889D4A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421349">
                <a:off x="2096673" y="5753778"/>
                <a:ext cx="299956" cy="283779"/>
              </a:xfrm>
              <a:prstGeom prst="rect">
                <a:avLst/>
              </a:prstGeom>
            </p:spPr>
          </p:pic>
          <p:pic>
            <p:nvPicPr>
              <p:cNvPr id="60" name="Image 59" descr="Une image contenant fleur&#10;&#10;&#10;&#10;Description générée automatiquement">
                <a:extLst>
                  <a:ext uri="{FF2B5EF4-FFF2-40B4-BE49-F238E27FC236}">
                    <a16:creationId xmlns:a16="http://schemas.microsoft.com/office/drawing/2014/main" id="{E51FD31E-56EB-D047-BCA7-92823D4098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92380">
                <a:off x="2095554" y="5753777"/>
                <a:ext cx="299956" cy="283779"/>
              </a:xfrm>
              <a:prstGeom prst="rect">
                <a:avLst/>
              </a:prstGeom>
            </p:spPr>
          </p:pic>
          <p:pic>
            <p:nvPicPr>
              <p:cNvPr id="61" name="Image 60" descr="Une image contenant fleur&#10;&#10;&#10;&#10;Description générée automatiquement">
                <a:extLst>
                  <a:ext uri="{FF2B5EF4-FFF2-40B4-BE49-F238E27FC236}">
                    <a16:creationId xmlns:a16="http://schemas.microsoft.com/office/drawing/2014/main" id="{49051811-958B-344E-A79D-CEA458C57A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547866">
                <a:off x="1003846" y="5351062"/>
                <a:ext cx="534386" cy="513385"/>
              </a:xfrm>
              <a:prstGeom prst="rect">
                <a:avLst/>
              </a:prstGeom>
            </p:spPr>
          </p:pic>
          <p:pic>
            <p:nvPicPr>
              <p:cNvPr id="68" name="Image 67" descr="Une image contenant fleur&#10;&#10;&#10;&#10;Description générée automatiquement">
                <a:extLst>
                  <a:ext uri="{FF2B5EF4-FFF2-40B4-BE49-F238E27FC236}">
                    <a16:creationId xmlns:a16="http://schemas.microsoft.com/office/drawing/2014/main" id="{6C0EADAC-15EA-4F48-9E3A-FF719AE557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620826">
                <a:off x="1835537" y="4991761"/>
                <a:ext cx="398730" cy="268269"/>
              </a:xfrm>
              <a:prstGeom prst="rect">
                <a:avLst/>
              </a:prstGeom>
            </p:spPr>
          </p:pic>
        </p:grp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58449144-F906-DF4C-A75F-2F59DAD0E5C2}"/>
                </a:ext>
              </a:extLst>
            </p:cNvPr>
            <p:cNvSpPr txBox="1"/>
            <p:nvPr/>
          </p:nvSpPr>
          <p:spPr>
            <a:xfrm>
              <a:off x="5051791" y="3900025"/>
              <a:ext cx="4119888" cy="249299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ctr">
                <a:defRPr sz="1200" b="1"/>
              </a:lvl1pPr>
            </a:lstStyle>
            <a:p>
              <a:r>
                <a:rPr lang="fr-FR" sz="1800" dirty="0"/>
                <a:t>PURPURA DE </a:t>
              </a:r>
            </a:p>
            <a:p>
              <a:r>
                <a:rPr lang="fr-FR" sz="1800" dirty="0"/>
                <a:t>HENOCH-SCHÖNLEIN</a:t>
              </a:r>
            </a:p>
            <a:p>
              <a:pPr algn="l"/>
              <a:endParaRPr lang="fr-FR" sz="1800" b="0" dirty="0"/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fr-FR" sz="1800" b="0" dirty="0"/>
                <a:t>Pic: </a:t>
              </a:r>
              <a:r>
                <a:rPr lang="fr-FR" sz="1800" dirty="0">
                  <a:solidFill>
                    <a:srgbClr val="C00000"/>
                  </a:solidFill>
                </a:rPr>
                <a:t>5-7ans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fr-FR" sz="1800" b="0" dirty="0"/>
                <a:t>BEG +/-irritable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fr-FR" sz="1800" b="0" dirty="0"/>
                <a:t>Atteinte parties surtout déclives (</a:t>
              </a:r>
              <a:r>
                <a:rPr lang="fr-FR" sz="1800" dirty="0"/>
                <a:t>MI et fesses</a:t>
              </a:r>
              <a:r>
                <a:rPr lang="fr-FR" sz="1800" b="0" dirty="0"/>
                <a:t>), mains/pieds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fr-FR" sz="1800" dirty="0">
                  <a:solidFill>
                    <a:srgbClr val="C00000"/>
                  </a:solidFill>
                </a:rPr>
                <a:t>Atteinte articulaire, rénale et GI</a:t>
              </a:r>
              <a:endParaRPr lang="fr-FR" dirty="0">
                <a:solidFill>
                  <a:srgbClr val="C00000"/>
                </a:solidFill>
              </a:endParaRPr>
            </a:p>
            <a:p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73042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517235"/>
            <a:ext cx="4124885" cy="583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69F6F00C-CF84-40F9-87EE-004F60623AB6" descr="69F6F00C-CF84-40F9-87EE-004F60623AB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52"/>
          <a:stretch/>
        </p:blipFill>
        <p:spPr bwMode="auto">
          <a:xfrm rot="5400000">
            <a:off x="3924117" y="2101222"/>
            <a:ext cx="5832270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9316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516B6986-4B7B-4184-93DE-3AAB905F9C09" descr="516B6986-4B7B-4184-93DE-3AAB905F9C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13171" y="1269355"/>
            <a:ext cx="5765402" cy="432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556976FE-953D-40C9-BE0F-0A7FC7DE5C81" descr="556976FE-953D-40C9-BE0F-0A7FC7DE5C8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724" y="548680"/>
            <a:ext cx="4324052" cy="576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513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2AF7714F-1DF4-4041-A309-0AA07756D1A6" descr="2AF7714F-1DF4-4041-A309-0AA07756D1A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40768"/>
            <a:ext cx="5806414" cy="4354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0817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DBF3896-B175-488C-B4CD-E69B84693C36" descr="BDBF3896-B175-488C-B4CD-E69B84693C3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9" t="25580" b="8247"/>
          <a:stretch/>
        </p:blipFill>
        <p:spPr bwMode="auto">
          <a:xfrm>
            <a:off x="2742896" y="1219551"/>
            <a:ext cx="3658208" cy="441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7571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-110127"/>
            <a:ext cx="58880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7200" b="1"/>
            </a:lvl1pPr>
          </a:lstStyle>
          <a:p>
            <a:r>
              <a:rPr lang="fr-FR" sz="4000" dirty="0"/>
              <a:t>DIAGNOSTIC DIFFERENTIEL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07504" y="588023"/>
            <a:ext cx="489445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0000"/>
                </a:solidFill>
              </a:rPr>
              <a:t>Purpura </a:t>
            </a:r>
            <a:r>
              <a:rPr lang="fr-FR" sz="2000" dirty="0" err="1">
                <a:solidFill>
                  <a:srgbClr val="FF0000"/>
                </a:solidFill>
              </a:rPr>
              <a:t>fulminans</a:t>
            </a:r>
            <a:r>
              <a:rPr lang="fr-FR" sz="2000" dirty="0">
                <a:solidFill>
                  <a:srgbClr val="FF0000"/>
                </a:solidFill>
              </a:rPr>
              <a:t>/</a:t>
            </a:r>
            <a:r>
              <a:rPr lang="fr-FR" sz="2000" dirty="0" err="1">
                <a:solidFill>
                  <a:srgbClr val="FF0000"/>
                </a:solidFill>
              </a:rPr>
              <a:t>méningococcémie</a:t>
            </a:r>
            <a:endParaRPr lang="fr-FR" sz="2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0000"/>
                </a:solidFill>
              </a:rPr>
              <a:t>Leucémie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Thrombopénie (PTI)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0000"/>
                </a:solidFill>
              </a:rPr>
              <a:t>SHU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Purpura d’</a:t>
            </a:r>
            <a:r>
              <a:rPr lang="fr-FR" sz="2000" dirty="0" err="1"/>
              <a:t>Henoch-Schönlein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Erythème polymorphe/</a:t>
            </a:r>
            <a:r>
              <a:rPr lang="fr-FR" sz="2000" dirty="0">
                <a:solidFill>
                  <a:srgbClr val="FF0000"/>
                </a:solidFill>
              </a:rPr>
              <a:t>Steven-Johnson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Vascularites 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M. de Kawasaki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Réaction allergique/immune  (médicaments, insectes, maladie sérique)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Urticaire 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Trouble de la crase </a:t>
            </a:r>
            <a:r>
              <a:rPr lang="fr-FR" sz="2000" dirty="0">
                <a:solidFill>
                  <a:srgbClr val="FF0000"/>
                </a:solidFill>
              </a:rPr>
              <a:t>(hémophilie)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0000"/>
                </a:solidFill>
              </a:rPr>
              <a:t>HIV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Erythème noueux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0000"/>
                </a:solidFill>
              </a:rPr>
              <a:t>Maltraitance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…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9BDE1552-0072-944A-85E6-21709903B2CB}"/>
              </a:ext>
            </a:extLst>
          </p:cNvPr>
          <p:cNvGrpSpPr/>
          <p:nvPr/>
        </p:nvGrpSpPr>
        <p:grpSpPr>
          <a:xfrm>
            <a:off x="107504" y="588023"/>
            <a:ext cx="8125797" cy="1256801"/>
            <a:chOff x="107504" y="588023"/>
            <a:chExt cx="8125797" cy="1256801"/>
          </a:xfrm>
        </p:grpSpPr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8EEBE112-67FC-A34F-9542-40BD6951A37B}"/>
                </a:ext>
              </a:extLst>
            </p:cNvPr>
            <p:cNvCxnSpPr>
              <a:cxnSpLocks/>
            </p:cNvCxnSpPr>
            <p:nvPr/>
          </p:nvCxnSpPr>
          <p:spPr>
            <a:xfrm>
              <a:off x="4477141" y="1185288"/>
              <a:ext cx="52690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35D7868E-5346-6F4E-A070-36448FE2D2E8}"/>
                </a:ext>
              </a:extLst>
            </p:cNvPr>
            <p:cNvSpPr txBox="1"/>
            <p:nvPr/>
          </p:nvSpPr>
          <p:spPr>
            <a:xfrm>
              <a:off x="4960610" y="980728"/>
              <a:ext cx="3272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Généralement thrombopéniques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5FC957E-F30F-C043-B0D2-2D223FC8730C}"/>
                </a:ext>
              </a:extLst>
            </p:cNvPr>
            <p:cNvSpPr/>
            <p:nvPr/>
          </p:nvSpPr>
          <p:spPr>
            <a:xfrm>
              <a:off x="107504" y="588023"/>
              <a:ext cx="4383175" cy="12568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5556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4034" y="332656"/>
            <a:ext cx="250728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b="1" dirty="0"/>
              <a:t>LABORATOIRE</a:t>
            </a:r>
          </a:p>
          <a:p>
            <a:endParaRPr lang="fr-CH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FSC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CRP, VS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Crase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 err="1"/>
              <a:t>Stix</a:t>
            </a:r>
            <a:r>
              <a:rPr lang="fr-CH" dirty="0"/>
              <a:t> urinaire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Culture de selles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0611D1E9-633C-8B4E-A116-413AFB53D7DB}"/>
              </a:ext>
            </a:extLst>
          </p:cNvPr>
          <p:cNvGrpSpPr/>
          <p:nvPr/>
        </p:nvGrpSpPr>
        <p:grpSpPr>
          <a:xfrm>
            <a:off x="323528" y="2564904"/>
            <a:ext cx="2339751" cy="2297735"/>
            <a:chOff x="323528" y="2564904"/>
            <a:chExt cx="2339751" cy="2297735"/>
          </a:xfrm>
        </p:grpSpPr>
        <p:sp>
          <p:nvSpPr>
            <p:cNvPr id="4" name="Flèche vers le bas 3"/>
            <p:cNvSpPr/>
            <p:nvPr/>
          </p:nvSpPr>
          <p:spPr>
            <a:xfrm>
              <a:off x="1259632" y="2564904"/>
              <a:ext cx="432048" cy="64807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42176A3-7B9E-A440-9A05-BC158EB87EB6}"/>
                </a:ext>
              </a:extLst>
            </p:cNvPr>
            <p:cNvSpPr/>
            <p:nvPr/>
          </p:nvSpPr>
          <p:spPr>
            <a:xfrm>
              <a:off x="323528" y="3385311"/>
              <a:ext cx="2339751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CH" b="1" dirty="0"/>
                <a:t>Pas de thrombopénie</a:t>
              </a:r>
            </a:p>
            <a:p>
              <a:pPr algn="ctr"/>
              <a:r>
                <a:rPr lang="fr-CH" b="1" dirty="0"/>
                <a:t>Pas d’hémolyse</a:t>
              </a:r>
            </a:p>
            <a:p>
              <a:pPr algn="ctr"/>
              <a:r>
                <a:rPr lang="fr-CH" b="1" dirty="0"/>
                <a:t>Pas de protéinurie</a:t>
              </a:r>
            </a:p>
            <a:p>
              <a:pPr algn="ctr"/>
              <a:r>
                <a:rPr lang="fr-CH" b="1" dirty="0"/>
                <a:t>Pas de </a:t>
              </a:r>
              <a:r>
                <a:rPr lang="fr-CH" b="1" dirty="0" err="1"/>
                <a:t>tbl</a:t>
              </a:r>
              <a:r>
                <a:rPr lang="fr-CH" b="1" dirty="0"/>
                <a:t> de la crase</a:t>
              </a:r>
            </a:p>
            <a:p>
              <a:pPr algn="ctr"/>
              <a:endParaRPr lang="fr-CH" b="1" dirty="0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6F38A62-785D-BB4A-A9BE-97EF733295ED}"/>
              </a:ext>
            </a:extLst>
          </p:cNvPr>
          <p:cNvGrpSpPr/>
          <p:nvPr/>
        </p:nvGrpSpPr>
        <p:grpSpPr>
          <a:xfrm>
            <a:off x="3476453" y="0"/>
            <a:ext cx="5200003" cy="6813376"/>
            <a:chOff x="3476453" y="0"/>
            <a:chExt cx="5200003" cy="6813376"/>
          </a:xfrm>
        </p:grpSpPr>
        <p:grpSp>
          <p:nvGrpSpPr>
            <p:cNvPr id="5" name="Groupe 4"/>
            <p:cNvGrpSpPr/>
            <p:nvPr/>
          </p:nvGrpSpPr>
          <p:grpSpPr>
            <a:xfrm>
              <a:off x="3476453" y="0"/>
              <a:ext cx="5179870" cy="6813376"/>
              <a:chOff x="3476453" y="0"/>
              <a:chExt cx="5179870" cy="6813376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1880" y="0"/>
                <a:ext cx="5149016" cy="57332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6453" y="5904966"/>
                <a:ext cx="5179870" cy="9084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1880" y="5689725"/>
                <a:ext cx="5149016" cy="235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6C27C927-8772-0345-A509-55A516EC627E}"/>
                </a:ext>
              </a:extLst>
            </p:cNvPr>
            <p:cNvSpPr/>
            <p:nvPr/>
          </p:nvSpPr>
          <p:spPr>
            <a:xfrm>
              <a:off x="7452320" y="2204864"/>
              <a:ext cx="1188576" cy="36004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EF486329-9926-F24B-AF0F-28C4728C200F}"/>
                </a:ext>
              </a:extLst>
            </p:cNvPr>
            <p:cNvSpPr/>
            <p:nvPr/>
          </p:nvSpPr>
          <p:spPr>
            <a:xfrm>
              <a:off x="7452320" y="5689725"/>
              <a:ext cx="1224136" cy="40754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F64526D-405D-8E4C-BE63-F443C74ACA35}"/>
                </a:ext>
              </a:extLst>
            </p:cNvPr>
            <p:cNvSpPr/>
            <p:nvPr/>
          </p:nvSpPr>
          <p:spPr>
            <a:xfrm>
              <a:off x="3476453" y="6140798"/>
              <a:ext cx="5164443" cy="672577"/>
            </a:xfrm>
            <a:prstGeom prst="rect">
              <a:avLst/>
            </a:prstGeom>
            <a:solidFill>
              <a:srgbClr val="00B050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05346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</TotalTime>
  <Words>1100</Words>
  <Application>Microsoft Macintosh PowerPoint</Application>
  <PresentationFormat>Affichage à l'écran (4:3)</PresentationFormat>
  <Paragraphs>211</Paragraphs>
  <Slides>30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Courier New</vt:lpstr>
      <vt:lpstr>Libre Franklin</vt:lpstr>
      <vt:lpstr>Times</vt:lpstr>
      <vt:lpstr>TimesNewRomanPSMT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FHVi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MartinezM</dc:creator>
  <cp:lastModifiedBy>Nathalie Martinez</cp:lastModifiedBy>
  <cp:revision>166</cp:revision>
  <dcterms:created xsi:type="dcterms:W3CDTF">2019-04-11T09:49:53Z</dcterms:created>
  <dcterms:modified xsi:type="dcterms:W3CDTF">2019-06-03T20:06:00Z</dcterms:modified>
</cp:coreProperties>
</file>