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96" r:id="rId4"/>
    <p:sldId id="259" r:id="rId5"/>
    <p:sldId id="277" r:id="rId6"/>
    <p:sldId id="278" r:id="rId7"/>
    <p:sldId id="283" r:id="rId8"/>
    <p:sldId id="287" r:id="rId9"/>
    <p:sldId id="289" r:id="rId10"/>
    <p:sldId id="290" r:id="rId11"/>
    <p:sldId id="291" r:id="rId12"/>
    <p:sldId id="292" r:id="rId13"/>
    <p:sldId id="284" r:id="rId14"/>
    <p:sldId id="285" r:id="rId15"/>
    <p:sldId id="297" r:id="rId16"/>
    <p:sldId id="294" r:id="rId17"/>
    <p:sldId id="300" r:id="rId18"/>
    <p:sldId id="295" r:id="rId19"/>
    <p:sldId id="260" r:id="rId20"/>
    <p:sldId id="305" r:id="rId21"/>
    <p:sldId id="301" r:id="rId22"/>
    <p:sldId id="304" r:id="rId23"/>
    <p:sldId id="261" r:id="rId24"/>
    <p:sldId id="275" r:id="rId25"/>
    <p:sldId id="276" r:id="rId26"/>
    <p:sldId id="281" r:id="rId27"/>
    <p:sldId id="302" r:id="rId28"/>
    <p:sldId id="306" r:id="rId29"/>
    <p:sldId id="303" r:id="rId30"/>
    <p:sldId id="274" r:id="rId31"/>
    <p:sldId id="262" r:id="rId32"/>
    <p:sldId id="273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72" autoAdjust="0"/>
    <p:restoredTop sz="96056" autoAdjust="0"/>
  </p:normalViewPr>
  <p:slideViewPr>
    <p:cSldViewPr snapToGrid="0">
      <p:cViewPr>
        <p:scale>
          <a:sx n="75" d="100"/>
          <a:sy n="75" d="100"/>
        </p:scale>
        <p:origin x="1452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D6ACA-A9BC-4D1B-AAF7-458725C573FD}" type="datetimeFigureOut">
              <a:rPr lang="fr-CH" smtClean="0"/>
              <a:t>29.04.2022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6A6E8-57DB-458A-85B5-249C13CBC7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2775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*</a:t>
            </a:r>
            <a:r>
              <a:rPr lang="fr-CH" dirty="0" err="1" smtClean="0"/>
              <a:t>Hamartome</a:t>
            </a:r>
            <a:r>
              <a:rPr lang="fr-CH" dirty="0" smtClean="0"/>
              <a:t>= </a:t>
            </a:r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constituées d'un ou plusieurs tissus matures </a:t>
            </a:r>
            <a:r>
              <a:rPr lang="fr-CH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normalement</a:t>
            </a:r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présents dans la peau, soit en quantité excessive soit anormalement disposées soit anormalement absents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donnant </a:t>
            </a:r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prenant l'aspect d'une tumeur.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6A6E8-57DB-458A-85B5-249C13CBC78F}" type="slidenum">
              <a:rPr lang="fr-CH" smtClean="0"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66875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6A6E8-57DB-458A-85B5-249C13CBC78F}" type="slidenum">
              <a:rPr lang="fr-CH" smtClean="0"/>
              <a:t>26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06886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6A6E8-57DB-458A-85B5-249C13CBC78F}" type="slidenum">
              <a:rPr lang="fr-CH" smtClean="0"/>
              <a:t>27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82745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6A6E8-57DB-458A-85B5-249C13CBC78F}" type="slidenum">
              <a:rPr lang="fr-CH" smtClean="0"/>
              <a:t>29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0777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5553-9386-48B9-B505-82E76CD0D760}" type="datetimeFigureOut">
              <a:rPr lang="fr-CH" smtClean="0"/>
              <a:t>28.04.2022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F9E2-80F7-42BA-8F8E-1B359E8428C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7208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5553-9386-48B9-B505-82E76CD0D760}" type="datetimeFigureOut">
              <a:rPr lang="fr-CH" smtClean="0"/>
              <a:t>28.04.2022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F9E2-80F7-42BA-8F8E-1B359E8428C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83276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5553-9386-48B9-B505-82E76CD0D760}" type="datetimeFigureOut">
              <a:rPr lang="fr-CH" smtClean="0"/>
              <a:t>28.04.2022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F9E2-80F7-42BA-8F8E-1B359E8428C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7370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5553-9386-48B9-B505-82E76CD0D760}" type="datetimeFigureOut">
              <a:rPr lang="fr-CH" smtClean="0"/>
              <a:t>28.04.2022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F9E2-80F7-42BA-8F8E-1B359E8428C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2312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5553-9386-48B9-B505-82E76CD0D760}" type="datetimeFigureOut">
              <a:rPr lang="fr-CH" smtClean="0"/>
              <a:t>28.04.2022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F9E2-80F7-42BA-8F8E-1B359E8428C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90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5553-9386-48B9-B505-82E76CD0D760}" type="datetimeFigureOut">
              <a:rPr lang="fr-CH" smtClean="0"/>
              <a:t>28.04.2022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F9E2-80F7-42BA-8F8E-1B359E8428C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02805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5553-9386-48B9-B505-82E76CD0D760}" type="datetimeFigureOut">
              <a:rPr lang="fr-CH" smtClean="0"/>
              <a:t>28.04.2022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F9E2-80F7-42BA-8F8E-1B359E8428C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93819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5553-9386-48B9-B505-82E76CD0D760}" type="datetimeFigureOut">
              <a:rPr lang="fr-CH" smtClean="0"/>
              <a:t>28.04.2022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F9E2-80F7-42BA-8F8E-1B359E8428C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99854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5553-9386-48B9-B505-82E76CD0D760}" type="datetimeFigureOut">
              <a:rPr lang="fr-CH" smtClean="0"/>
              <a:t>28.04.2022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F9E2-80F7-42BA-8F8E-1B359E8428C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77914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5553-9386-48B9-B505-82E76CD0D760}" type="datetimeFigureOut">
              <a:rPr lang="fr-CH" smtClean="0"/>
              <a:t>28.04.2022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F9E2-80F7-42BA-8F8E-1B359E8428C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03512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5553-9386-48B9-B505-82E76CD0D760}" type="datetimeFigureOut">
              <a:rPr lang="fr-CH" smtClean="0"/>
              <a:t>28.04.2022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F9E2-80F7-42BA-8F8E-1B359E8428C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82288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F5553-9386-48B9-B505-82E76CD0D760}" type="datetimeFigureOut">
              <a:rPr lang="fr-CH" smtClean="0"/>
              <a:t>28.04.2022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0F9E2-80F7-42BA-8F8E-1B359E8428C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0486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95773" y="1406629"/>
            <a:ext cx="786971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4400" b="1" dirty="0" smtClean="0"/>
              <a:t>NEUROFIBROMATOSE DE TYPE 1 </a:t>
            </a:r>
          </a:p>
          <a:p>
            <a:pPr algn="ctr"/>
            <a:r>
              <a:rPr lang="fr-CH" sz="4400" b="1" dirty="0" smtClean="0"/>
              <a:t>(NF1)</a:t>
            </a:r>
          </a:p>
          <a:p>
            <a:pPr algn="ctr"/>
            <a:endParaRPr lang="fr-CH" sz="4400" b="1" dirty="0"/>
          </a:p>
          <a:p>
            <a:pPr algn="ctr"/>
            <a:endParaRPr lang="fr-CH" sz="4400" b="1" dirty="0" smtClean="0"/>
          </a:p>
          <a:p>
            <a:pPr algn="ctr"/>
            <a:r>
              <a:rPr lang="fr-CH" sz="4400" dirty="0" smtClean="0"/>
              <a:t>= Maladie </a:t>
            </a:r>
            <a:r>
              <a:rPr lang="fr-CH" sz="4400" dirty="0"/>
              <a:t>de Von </a:t>
            </a:r>
            <a:r>
              <a:rPr lang="fr-CH" sz="4400" dirty="0" smtClean="0"/>
              <a:t>Recklinghausen</a:t>
            </a:r>
          </a:p>
        </p:txBody>
      </p:sp>
    </p:spTree>
    <p:extLst>
      <p:ext uri="{BB962C8B-B14F-4D97-AF65-F5344CB8AC3E}">
        <p14:creationId xmlns:p14="http://schemas.microsoft.com/office/powerpoint/2010/main" val="350033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62913" y="416580"/>
            <a:ext cx="6326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NEUROFIBROMES </a:t>
            </a:r>
            <a:r>
              <a:rPr lang="fr-CH" sz="2800" b="1" u="sng" dirty="0" smtClean="0">
                <a:solidFill>
                  <a:srgbClr val="FF0000"/>
                </a:solidFill>
              </a:rPr>
              <a:t>SOUS</a:t>
            </a:r>
            <a:r>
              <a:rPr lang="fr-CH" sz="2800" b="1" dirty="0" smtClean="0">
                <a:solidFill>
                  <a:srgbClr val="FF0000"/>
                </a:solidFill>
              </a:rPr>
              <a:t> </a:t>
            </a:r>
            <a:r>
              <a:rPr lang="fr-CH" sz="2800" b="1" dirty="0" smtClean="0">
                <a:solidFill>
                  <a:srgbClr val="00B0F0"/>
                </a:solidFill>
              </a:rPr>
              <a:t>CUTANES </a:t>
            </a:r>
            <a:r>
              <a:rPr lang="fr-CH" sz="2800" b="1" dirty="0" smtClean="0">
                <a:solidFill>
                  <a:srgbClr val="00B0F0"/>
                </a:solidFill>
              </a:rPr>
              <a:t>(NFSC) </a:t>
            </a:r>
            <a:endParaRPr lang="fr-CH" sz="2800" b="1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1863" y="6042680"/>
            <a:ext cx="41021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1000" i="1" dirty="0" smtClean="0"/>
              <a:t>S. Pinson, P. </a:t>
            </a:r>
            <a:r>
              <a:rPr lang="fr-CH" sz="1000" i="1" dirty="0" err="1" smtClean="0"/>
              <a:t>Wolkenstein</a:t>
            </a:r>
            <a:r>
              <a:rPr lang="fr-CH" sz="1000" i="1" dirty="0" smtClean="0"/>
              <a:t> / La revue de médecine interne 26 (2005) 196–215</a:t>
            </a:r>
            <a:endParaRPr lang="fr-CH" sz="1000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7137400" y="2869337"/>
            <a:ext cx="474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smtClean="0"/>
              <a:t>Grand enfant- adolescent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smtClean="0"/>
              <a:t>20% </a:t>
            </a:r>
            <a:r>
              <a:rPr lang="fr-CH" dirty="0" smtClean="0"/>
              <a:t>des cas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/>
              <a:t>Ovoïde, en chapelet, le long des trajets de </a:t>
            </a:r>
            <a:r>
              <a:rPr lang="fr-CH" b="1" dirty="0" smtClean="0"/>
              <a:t>grands nerfs </a:t>
            </a:r>
            <a:r>
              <a:rPr lang="fr-CH" dirty="0" smtClean="0"/>
              <a:t>(</a:t>
            </a:r>
            <a:r>
              <a:rPr lang="fr-CH" dirty="0" smtClean="0">
                <a:sym typeface="Wingdings" panose="05000000000000000000" pitchFamily="2" charset="2"/>
              </a:rPr>
              <a:t> paresthésies)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>
                <a:sym typeface="Wingdings" panose="05000000000000000000" pitchFamily="2" charset="2"/>
              </a:rPr>
              <a:t>Plus palpable que visibles, fermes et </a:t>
            </a:r>
            <a:r>
              <a:rPr lang="fr-CH" b="1" dirty="0" smtClean="0">
                <a:sym typeface="Wingdings" panose="05000000000000000000" pitchFamily="2" charset="2"/>
              </a:rPr>
              <a:t>douloureux</a:t>
            </a:r>
            <a:endParaRPr lang="fr-CH" b="1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36" y="1435100"/>
            <a:ext cx="6555993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7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du père de notre patient montrant de multiples neurofibromes cutanés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1"/>
          <a:stretch/>
        </p:blipFill>
        <p:spPr bwMode="auto">
          <a:xfrm>
            <a:off x="2707716" y="523220"/>
            <a:ext cx="5648325" cy="618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èche droite 1"/>
          <p:cNvSpPr/>
          <p:nvPr/>
        </p:nvSpPr>
        <p:spPr>
          <a:xfrm>
            <a:off x="5150878" y="5816600"/>
            <a:ext cx="38100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Flèche droite 8"/>
          <p:cNvSpPr/>
          <p:nvPr/>
        </p:nvSpPr>
        <p:spPr>
          <a:xfrm>
            <a:off x="2826778" y="3402151"/>
            <a:ext cx="38100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Flèche droite 9"/>
          <p:cNvSpPr/>
          <p:nvPr/>
        </p:nvSpPr>
        <p:spPr>
          <a:xfrm>
            <a:off x="6001778" y="2954010"/>
            <a:ext cx="38100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Flèche droite 10"/>
          <p:cNvSpPr/>
          <p:nvPr/>
        </p:nvSpPr>
        <p:spPr>
          <a:xfrm>
            <a:off x="4769878" y="3852069"/>
            <a:ext cx="38100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ZoneTexte 11"/>
          <p:cNvSpPr txBox="1"/>
          <p:nvPr/>
        </p:nvSpPr>
        <p:spPr>
          <a:xfrm>
            <a:off x="684076" y="-2570"/>
            <a:ext cx="969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NEUROFIBROMES CUTANÉS + </a:t>
            </a:r>
            <a:r>
              <a:rPr lang="fr-CH" sz="2800" b="1" dirty="0" smtClean="0">
                <a:solidFill>
                  <a:srgbClr val="00B0F0"/>
                </a:solidFill>
              </a:rPr>
              <a:t>NEUROFIBROMES </a:t>
            </a:r>
            <a:r>
              <a:rPr lang="fr-CH" sz="2800" b="1" u="sng" dirty="0" smtClean="0">
                <a:solidFill>
                  <a:srgbClr val="FF0000"/>
                </a:solidFill>
              </a:rPr>
              <a:t>SOUS</a:t>
            </a:r>
            <a:r>
              <a:rPr lang="fr-CH" sz="2800" b="1" dirty="0" smtClean="0">
                <a:solidFill>
                  <a:srgbClr val="FF0000"/>
                </a:solidFill>
              </a:rPr>
              <a:t> </a:t>
            </a:r>
            <a:r>
              <a:rPr lang="fr-CH" sz="2800" b="1" dirty="0" smtClean="0">
                <a:solidFill>
                  <a:srgbClr val="00B0F0"/>
                </a:solidFill>
              </a:rPr>
              <a:t>CUTANES</a:t>
            </a:r>
            <a:endParaRPr lang="fr-CH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49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849228" y="402500"/>
            <a:ext cx="7297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NEUROFIBROMES </a:t>
            </a:r>
            <a:r>
              <a:rPr lang="fr-CH" sz="2800" b="1" u="sng" dirty="0" smtClean="0">
                <a:solidFill>
                  <a:srgbClr val="FF0000"/>
                </a:solidFill>
              </a:rPr>
              <a:t>MIXTES</a:t>
            </a:r>
            <a:r>
              <a:rPr lang="fr-CH" sz="2800" b="1" dirty="0">
                <a:solidFill>
                  <a:srgbClr val="FF0000"/>
                </a:solidFill>
              </a:rPr>
              <a:t> </a:t>
            </a:r>
            <a:r>
              <a:rPr lang="fr-CH" sz="2800" b="1" dirty="0" smtClean="0">
                <a:solidFill>
                  <a:srgbClr val="00B0F0"/>
                </a:solidFill>
              </a:rPr>
              <a:t>PLEXIFORMES </a:t>
            </a:r>
            <a:r>
              <a:rPr lang="fr-CH" sz="2800" b="1" dirty="0" smtClean="0">
                <a:solidFill>
                  <a:srgbClr val="00B0F0"/>
                </a:solidFill>
              </a:rPr>
              <a:t>(NFM) </a:t>
            </a:r>
            <a:endParaRPr lang="fr-CH" sz="2800" b="1" dirty="0">
              <a:solidFill>
                <a:srgbClr val="00B0F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616700" y="1460500"/>
            <a:ext cx="4749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/>
              <a:t>Mixte</a:t>
            </a:r>
            <a:r>
              <a:rPr lang="fr-CH" dirty="0" smtClean="0">
                <a:sym typeface="Wingdings" panose="05000000000000000000" pitchFamily="2" charset="2"/>
              </a:rPr>
              <a:t> à la fois</a:t>
            </a:r>
            <a:r>
              <a:rPr lang="fr-CH" dirty="0" smtClean="0"/>
              <a:t> cutané et sous cutanés </a:t>
            </a:r>
            <a:r>
              <a:rPr lang="fr-CH" dirty="0" smtClean="0">
                <a:sym typeface="Wingdings" panose="05000000000000000000" pitchFamily="2" charset="2"/>
              </a:rPr>
              <a:t> avec caractères superficiels et profonds</a:t>
            </a:r>
            <a:endParaRPr lang="fr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smtClean="0"/>
              <a:t>20-25%</a:t>
            </a:r>
            <a:r>
              <a:rPr lang="fr-CH" dirty="0" smtClean="0"/>
              <a:t> des cas </a:t>
            </a:r>
            <a:r>
              <a:rPr lang="fr-CH" b="1" dirty="0" smtClean="0"/>
              <a:t>à la naissance </a:t>
            </a:r>
            <a:r>
              <a:rPr lang="fr-CH" dirty="0" smtClean="0"/>
              <a:t>et se développent </a:t>
            </a:r>
            <a:r>
              <a:rPr lang="fr-CH" b="1" dirty="0" smtClean="0"/>
              <a:t>à l’adolescente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/>
              <a:t>Peuvent être de </a:t>
            </a:r>
            <a:r>
              <a:rPr lang="fr-CH" b="1" dirty="0" smtClean="0"/>
              <a:t>très grande taille</a:t>
            </a:r>
            <a:r>
              <a:rPr lang="fr-CH" dirty="0" smtClean="0"/>
              <a:t>, en grappe ou en cordon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/>
              <a:t>La peau en surface a toujours un aspect anormal +/- hypertrichose +/- coloration brune à rose-rouge, douloureux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/>
              <a:t>Aussi développés le long des </a:t>
            </a:r>
            <a:r>
              <a:rPr lang="fr-CH" b="1" dirty="0" smtClean="0"/>
              <a:t>gros nerfs </a:t>
            </a:r>
            <a:r>
              <a:rPr lang="fr-CH" dirty="0" smtClean="0"/>
              <a:t>sous-jacents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/>
              <a:t>Possible atteinte osseuse par </a:t>
            </a:r>
            <a:r>
              <a:rPr lang="fr-CH" b="1" dirty="0" smtClean="0"/>
              <a:t>ostéolyse</a:t>
            </a:r>
            <a:r>
              <a:rPr lang="fr-CH" dirty="0" smtClean="0"/>
              <a:t> de continuité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smtClean="0">
                <a:solidFill>
                  <a:srgbClr val="FF0000"/>
                </a:solidFill>
              </a:rPr>
              <a:t>Possible évolution cancéreuse !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3928"/>
          <a:stretch/>
        </p:blipFill>
        <p:spPr>
          <a:xfrm>
            <a:off x="266700" y="562759"/>
            <a:ext cx="3273551" cy="2882900"/>
          </a:xfrm>
          <a:prstGeom prst="rect">
            <a:avLst/>
          </a:prstGeom>
        </p:spPr>
      </p:pic>
      <p:pic>
        <p:nvPicPr>
          <p:cNvPr id="16386" name="Picture 2" descr="Signes cutanés de la neurofibromatose de typ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63" y="1702282"/>
            <a:ext cx="2562225" cy="357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19166"/>
          <a:stretch/>
        </p:blipFill>
        <p:spPr>
          <a:xfrm>
            <a:off x="266700" y="3489098"/>
            <a:ext cx="3273551" cy="30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82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200123" y="161211"/>
            <a:ext cx="6275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AUTRES: HAMARTOME ANÉMIQUE (NF1)</a:t>
            </a:r>
            <a:endParaRPr lang="fr-CH" sz="2800" b="1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7789" y="5616257"/>
            <a:ext cx="70359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000" i="1" dirty="0" smtClean="0"/>
              <a:t>HYPERPIGMENTATIONS CUTANÉS DE L’ENFANT- Dr Didier BESSIS Département de Dermatologie Hôpital Saint Eloi – CHU Montpellier</a:t>
            </a:r>
            <a:endParaRPr lang="fr-CH" sz="100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046" y="1780945"/>
            <a:ext cx="8649907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13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244742" y="0"/>
            <a:ext cx="738185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b="1" dirty="0" smtClean="0">
                <a:solidFill>
                  <a:srgbClr val="00B0F0"/>
                </a:solidFill>
              </a:rPr>
              <a:t>AUTRES: </a:t>
            </a:r>
            <a:r>
              <a:rPr lang="fr-CH" sz="2800" b="1" dirty="0" smtClean="0">
                <a:solidFill>
                  <a:srgbClr val="00B0F0"/>
                </a:solidFill>
              </a:rPr>
              <a:t>XANTHOGRANULOMES JUVÉNILES (NF1)</a:t>
            </a:r>
          </a:p>
          <a:p>
            <a:pPr algn="ctr"/>
            <a:r>
              <a:rPr lang="fr-CH" dirty="0" smtClean="0"/>
              <a:t>(papules orangées médiodorsale)</a:t>
            </a:r>
            <a:endParaRPr lang="fr-CH" dirty="0"/>
          </a:p>
        </p:txBody>
      </p:sp>
      <p:sp>
        <p:nvSpPr>
          <p:cNvPr id="6" name="Rectangle 5"/>
          <p:cNvSpPr/>
          <p:nvPr/>
        </p:nvSpPr>
        <p:spPr>
          <a:xfrm>
            <a:off x="5156100" y="6467157"/>
            <a:ext cx="70359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000" i="1" dirty="0" smtClean="0"/>
              <a:t>HYPERPIGMENTATIONS CUTANÉS DE L’ENFANT- Dr Didier BESSIS Département de Dermatologie Hôpital Saint Eloi – CHU Montpellier</a:t>
            </a:r>
            <a:endParaRPr lang="fr-CH" sz="1000" i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522" y="1514176"/>
            <a:ext cx="3638777" cy="48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12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4156249" y="0"/>
            <a:ext cx="2936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NODULES DE LISH</a:t>
            </a:r>
            <a:endParaRPr lang="fr-CH" sz="2800" b="1" u="sng" dirty="0">
              <a:solidFill>
                <a:srgbClr val="00B0F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094" y="523220"/>
            <a:ext cx="780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= petites tumeurs </a:t>
            </a:r>
            <a:r>
              <a:rPr lang="fr-CH" b="0" i="0" u="sng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pigmentées</a:t>
            </a:r>
            <a:r>
              <a:rPr lang="fr-CH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de l'iris </a:t>
            </a:r>
            <a:r>
              <a:rPr lang="fr-CH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CH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CH" b="0" i="0" dirty="0" err="1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hamartomes</a:t>
            </a:r>
            <a:r>
              <a:rPr lang="fr-CH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* </a:t>
            </a:r>
            <a:r>
              <a:rPr lang="fr-CH" b="0" i="0" dirty="0" err="1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mélanocytaire</a:t>
            </a:r>
            <a:r>
              <a:rPr lang="fr-CH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iriens</a:t>
            </a:r>
            <a:endParaRPr lang="fr-CH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862" y="702687"/>
            <a:ext cx="3619500" cy="2438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5069" y="1432927"/>
            <a:ext cx="5897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>
                <a:solidFill>
                  <a:srgbClr val="202124"/>
                </a:solidFill>
                <a:latin typeface="arial" panose="020B0604020202020204" pitchFamily="34" charset="0"/>
              </a:rPr>
              <a:t>Apparition progressive: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dirty="0" smtClean="0">
                <a:solidFill>
                  <a:srgbClr val="202124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Pas à la naissance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dirty="0" smtClean="0">
                <a:solidFill>
                  <a:srgbClr val="202124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10% à 2 ans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dirty="0" smtClean="0">
                <a:solidFill>
                  <a:srgbClr val="202124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50% à 5 ans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dirty="0" smtClean="0">
                <a:solidFill>
                  <a:srgbClr val="202124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75 % à 15 ans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dirty="0" smtClean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95-100 % à l’âge adulte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>
                <a:solidFill>
                  <a:srgbClr val="202124"/>
                </a:solidFill>
                <a:latin typeface="arial" panose="020B0604020202020204" pitchFamily="34" charset="0"/>
              </a:rPr>
              <a:t>De couleurs b</a:t>
            </a:r>
            <a:r>
              <a:rPr lang="fr-CH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runes, s</a:t>
            </a:r>
            <a:r>
              <a:rPr lang="fr-CH" dirty="0" smtClean="0">
                <a:solidFill>
                  <a:srgbClr val="202124"/>
                </a:solidFill>
                <a:latin typeface="arial" panose="020B0604020202020204" pitchFamily="34" charset="0"/>
              </a:rPr>
              <a:t>urélevées, aspect en «balle de golf» ou «pattes d’oie»^, l</a:t>
            </a:r>
            <a:r>
              <a:rPr lang="fr-CH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ésions allant de unique à innombrables</a:t>
            </a:r>
          </a:p>
          <a:p>
            <a:endParaRPr lang="fr-CH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/>
          <a:srcRect l="52358" t="68528"/>
          <a:stretch/>
        </p:blipFill>
        <p:spPr>
          <a:xfrm>
            <a:off x="8390862" y="3262364"/>
            <a:ext cx="3697305" cy="26581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6250" y="4591429"/>
            <a:ext cx="609600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fr-CH" dirty="0" smtClean="0">
                <a:solidFill>
                  <a:srgbClr val="202124"/>
                </a:solidFill>
                <a:latin typeface="arial" panose="020B0604020202020204" pitchFamily="34" charset="0"/>
              </a:rPr>
              <a:t>Chez l’enfant, en présence de TCL, les nodules de </a:t>
            </a:r>
            <a:r>
              <a:rPr lang="fr-CH" dirty="0" err="1" smtClean="0">
                <a:solidFill>
                  <a:srgbClr val="202124"/>
                </a:solidFill>
                <a:latin typeface="arial" panose="020B0604020202020204" pitchFamily="34" charset="0"/>
              </a:rPr>
              <a:t>Lisch</a:t>
            </a:r>
            <a:r>
              <a:rPr lang="fr-CH" dirty="0" smtClean="0">
                <a:solidFill>
                  <a:srgbClr val="202124"/>
                </a:solidFill>
                <a:latin typeface="arial" panose="020B0604020202020204" pitchFamily="34" charset="0"/>
              </a:rPr>
              <a:t> sont </a:t>
            </a:r>
            <a:r>
              <a:rPr lang="fr-CH" u="sng" dirty="0" smtClean="0">
                <a:solidFill>
                  <a:srgbClr val="202124"/>
                </a:solidFill>
                <a:latin typeface="arial" panose="020B0604020202020204" pitchFamily="34" charset="0"/>
              </a:rPr>
              <a:t>hautement spécifiques </a:t>
            </a:r>
            <a:r>
              <a:rPr lang="fr-CH" dirty="0" smtClean="0">
                <a:solidFill>
                  <a:srgbClr val="202124"/>
                </a:solidFill>
                <a:latin typeface="arial" panose="020B0604020202020204" pitchFamily="34" charset="0"/>
              </a:rPr>
              <a:t>de NF1, plus encore que les éphélides axillaires</a:t>
            </a:r>
            <a:endParaRPr lang="fr-CH" b="0" i="0" dirty="0" smtClean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396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08" y="0"/>
            <a:ext cx="6020184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34852"/>
          <a:stretch/>
        </p:blipFill>
        <p:spPr>
          <a:xfrm>
            <a:off x="6294089" y="1075174"/>
            <a:ext cx="5715798" cy="40526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53513" y="6611779"/>
            <a:ext cx="12891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000" i="1" dirty="0" smtClean="0"/>
              <a:t>Eye (1993) 7, 95-101 </a:t>
            </a:r>
            <a:endParaRPr lang="fr-CH" sz="10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7683637" y="71591"/>
            <a:ext cx="2936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NODULES DE LISH</a:t>
            </a:r>
            <a:endParaRPr lang="fr-CH" sz="2800" b="1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3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4445137" y="312738"/>
            <a:ext cx="2836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GLIOME OPTIQUE</a:t>
            </a:r>
            <a:endParaRPr lang="fr-CH" sz="2800" b="1" u="sng" dirty="0">
              <a:solidFill>
                <a:srgbClr val="00B0F0"/>
              </a:solidFill>
            </a:endParaRPr>
          </a:p>
        </p:txBody>
      </p:sp>
      <p:sp>
        <p:nvSpPr>
          <p:cNvPr id="6" name="AutoShape 6" descr="La neurofibromatose de type 1 en ophtalmologie Que faut-il savoir en 2017 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8" name="AutoShape 8" descr="La neurofibromatose de type 1 en ophtalmologie Que faut-il savoir en 2017 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t="6469"/>
          <a:stretch/>
        </p:blipFill>
        <p:spPr>
          <a:xfrm flipH="1">
            <a:off x="1957715" y="1460500"/>
            <a:ext cx="743864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29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4739" y="0"/>
            <a:ext cx="6912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AUTRES PROBLÈMES </a:t>
            </a:r>
            <a:r>
              <a:rPr lang="fr-CH" sz="2800" b="1" dirty="0" smtClean="0">
                <a:solidFill>
                  <a:srgbClr val="FF0000"/>
                </a:solidFill>
              </a:rPr>
              <a:t>OPHTALMO</a:t>
            </a:r>
            <a:r>
              <a:rPr lang="fr-CH" sz="2800" b="1" dirty="0" smtClean="0">
                <a:solidFill>
                  <a:srgbClr val="00B0F0"/>
                </a:solidFill>
              </a:rPr>
              <a:t> DANS NF1…</a:t>
            </a:r>
            <a:endParaRPr lang="fr-CH" sz="2800" b="1" u="sng" dirty="0">
              <a:solidFill>
                <a:srgbClr val="00B0F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630" y="745588"/>
            <a:ext cx="6064164" cy="47506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11763" y="5311547"/>
            <a:ext cx="2159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i="1" dirty="0" smtClean="0"/>
              <a:t>Eye (1993) 7, 95-101 </a:t>
            </a:r>
            <a:endParaRPr lang="fr-CH" i="1" dirty="0"/>
          </a:p>
        </p:txBody>
      </p:sp>
      <p:sp>
        <p:nvSpPr>
          <p:cNvPr id="5" name="Flèche droite 4"/>
          <p:cNvSpPr/>
          <p:nvPr/>
        </p:nvSpPr>
        <p:spPr>
          <a:xfrm>
            <a:off x="3616619" y="6168092"/>
            <a:ext cx="533400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ZoneTexte 5"/>
          <p:cNvSpPr txBox="1"/>
          <p:nvPr/>
        </p:nvSpPr>
        <p:spPr>
          <a:xfrm>
            <a:off x="4321469" y="6150113"/>
            <a:ext cx="5108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Nécessaire de réaliser un examen ophtalmologique !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19348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77925"/>
            <a:ext cx="119888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b="1" dirty="0" smtClean="0"/>
              <a:t>NF-2</a:t>
            </a:r>
            <a:r>
              <a:rPr lang="fr-CH" sz="2800" dirty="0" smtClean="0"/>
              <a:t> : ce n’est pas le tissus conjonctif qui est atteint mais la </a:t>
            </a:r>
            <a:r>
              <a:rPr lang="fr-CH" sz="2800" u="sng" dirty="0" smtClean="0"/>
              <a:t>gaine de myéline </a:t>
            </a:r>
            <a:r>
              <a:rPr lang="fr-CH" sz="2800" dirty="0" smtClean="0">
                <a:sym typeface="Wingdings" panose="05000000000000000000" pitchFamily="2" charset="2"/>
              </a:rPr>
              <a:t> </a:t>
            </a:r>
            <a:r>
              <a:rPr lang="fr-CH" sz="2800" dirty="0" err="1">
                <a:sym typeface="Wingdings" panose="05000000000000000000" pitchFamily="2" charset="2"/>
              </a:rPr>
              <a:t>S</a:t>
            </a:r>
            <a:r>
              <a:rPr lang="fr-CH" sz="2800" dirty="0" err="1" smtClean="0"/>
              <a:t>chwanommes</a:t>
            </a:r>
            <a:r>
              <a:rPr lang="fr-CH" sz="2800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b="1" dirty="0" smtClean="0"/>
              <a:t>NF-5</a:t>
            </a:r>
            <a:r>
              <a:rPr lang="fr-CH" sz="2800" dirty="0" smtClean="0"/>
              <a:t> : segmentaire ≈ NF-1 mais à localisation limitée.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b="1" dirty="0" smtClean="0"/>
              <a:t>NF-6</a:t>
            </a:r>
            <a:r>
              <a:rPr lang="fr-CH" sz="2800" dirty="0" smtClean="0"/>
              <a:t> = maladie avec </a:t>
            </a:r>
            <a:r>
              <a:rPr lang="fr-CH" sz="2800" u="sng" dirty="0" smtClean="0"/>
              <a:t>que</a:t>
            </a:r>
            <a:r>
              <a:rPr lang="fr-CH" sz="2800" dirty="0" smtClean="0"/>
              <a:t> des taches «café au lait»; AD </a:t>
            </a:r>
            <a:r>
              <a:rPr lang="fr-CH" sz="2800" dirty="0" smtClean="0">
                <a:sym typeface="Wingdings" panose="05000000000000000000" pitchFamily="2" charset="2"/>
              </a:rPr>
              <a:t></a:t>
            </a:r>
            <a:r>
              <a:rPr lang="fr-CH" sz="2800" dirty="0" smtClean="0"/>
              <a:t>à chaque générations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b="1" dirty="0" smtClean="0"/>
              <a:t>Syndromes avec tâches café au lait</a:t>
            </a:r>
            <a:r>
              <a:rPr lang="fr-CH" sz="2800" dirty="0" smtClean="0"/>
              <a:t>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CH" sz="2800" b="1" dirty="0" err="1" smtClean="0"/>
              <a:t>Sd</a:t>
            </a:r>
            <a:r>
              <a:rPr lang="fr-CH" sz="2800" b="1" dirty="0" smtClean="0"/>
              <a:t> de Watson </a:t>
            </a:r>
            <a:r>
              <a:rPr lang="fr-CH" sz="2800" dirty="0" smtClean="0"/>
              <a:t>(</a:t>
            </a:r>
            <a:r>
              <a:rPr lang="en-US" sz="2800" dirty="0" err="1" smtClean="0"/>
              <a:t>variante</a:t>
            </a:r>
            <a:r>
              <a:rPr lang="en-US" sz="2800" dirty="0" smtClean="0"/>
              <a:t> du NF1) 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r>
              <a:rPr lang="en-US" sz="2800" dirty="0" smtClean="0"/>
              <a:t>TCL, N.de </a:t>
            </a:r>
            <a:r>
              <a:rPr lang="en-US" sz="2800" dirty="0" err="1" smtClean="0"/>
              <a:t>Lisch</a:t>
            </a:r>
            <a:r>
              <a:rPr lang="en-US" sz="2800" dirty="0" smtClean="0"/>
              <a:t>, NF, </a:t>
            </a:r>
            <a:r>
              <a:rPr lang="en-US" sz="2800" dirty="0"/>
              <a:t>r</a:t>
            </a:r>
            <a:r>
              <a:rPr lang="en-US" sz="2800" dirty="0" smtClean="0"/>
              <a:t>etard mental, </a:t>
            </a:r>
            <a:r>
              <a:rPr lang="en-US" sz="2800" dirty="0" err="1" smtClean="0"/>
              <a:t>sténose</a:t>
            </a:r>
            <a:r>
              <a:rPr lang="en-US" sz="2800" dirty="0" smtClean="0"/>
              <a:t> AP.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CH" sz="2800" b="1" dirty="0" err="1" smtClean="0"/>
              <a:t>Sd</a:t>
            </a:r>
            <a:r>
              <a:rPr lang="fr-CH" sz="2800" b="1" dirty="0" smtClean="0"/>
              <a:t> </a:t>
            </a:r>
            <a:r>
              <a:rPr lang="fr-CH" sz="2800" b="1" dirty="0"/>
              <a:t>de </a:t>
            </a:r>
            <a:r>
              <a:rPr lang="fr-CH" sz="2800" b="1" dirty="0" err="1" smtClean="0"/>
              <a:t>Légius</a:t>
            </a:r>
            <a:r>
              <a:rPr lang="fr-CH" sz="2800" b="1" dirty="0"/>
              <a:t> </a:t>
            </a:r>
            <a:r>
              <a:rPr lang="fr-CH" sz="2800" dirty="0"/>
              <a:t>(</a:t>
            </a:r>
            <a:r>
              <a:rPr lang="fr-CH" sz="2800" dirty="0" smtClean="0"/>
              <a:t>«</a:t>
            </a:r>
            <a:r>
              <a:rPr lang="fr-CH" sz="2800" dirty="0"/>
              <a:t> syndrome NF1-like </a:t>
            </a:r>
            <a:r>
              <a:rPr lang="fr-CH" sz="2800" dirty="0" smtClean="0"/>
              <a:t>»; </a:t>
            </a:r>
            <a:r>
              <a:rPr lang="fr-CH" sz="2800" dirty="0" smtClean="0"/>
              <a:t>traits </a:t>
            </a:r>
            <a:r>
              <a:rPr lang="fr-CH" sz="2800" dirty="0" err="1" smtClean="0"/>
              <a:t>dysmorphiques</a:t>
            </a:r>
            <a:r>
              <a:rPr lang="fr-CH" sz="2800" dirty="0" smtClean="0"/>
              <a:t>)</a:t>
            </a:r>
            <a:endParaRPr lang="fr-CH" sz="2800" dirty="0" smtClean="0"/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CH" sz="2800" b="1" dirty="0" err="1" smtClean="0"/>
              <a:t>McCune</a:t>
            </a:r>
            <a:r>
              <a:rPr lang="fr-CH" sz="2800" b="1" dirty="0" smtClean="0"/>
              <a:t> Albright </a:t>
            </a:r>
            <a:r>
              <a:rPr lang="fr-CH" sz="2800" dirty="0" smtClean="0"/>
              <a:t>(lésions cutanées différentes)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CH" sz="2800" b="1" dirty="0" err="1" smtClean="0"/>
              <a:t>Noonan</a:t>
            </a:r>
            <a:r>
              <a:rPr lang="fr-CH" sz="2800" dirty="0" smtClean="0"/>
              <a:t> (traits </a:t>
            </a:r>
            <a:r>
              <a:rPr lang="fr-CH" sz="2800" dirty="0" err="1" smtClean="0"/>
              <a:t>dysmorphiques</a:t>
            </a:r>
            <a:r>
              <a:rPr lang="fr-CH" sz="2800" dirty="0" smtClean="0"/>
              <a:t>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CH" sz="2800" b="1" dirty="0" err="1" smtClean="0"/>
              <a:t>Sd</a:t>
            </a:r>
            <a:r>
              <a:rPr lang="fr-CH" sz="2800" b="1" dirty="0" smtClean="0"/>
              <a:t> LEOPARD </a:t>
            </a:r>
            <a:r>
              <a:rPr lang="fr-CH" sz="2800" dirty="0" smtClean="0"/>
              <a:t>(traits </a:t>
            </a:r>
            <a:r>
              <a:rPr lang="fr-CH" sz="2800" dirty="0" err="1" smtClean="0"/>
              <a:t>dysmorphiques</a:t>
            </a:r>
            <a:r>
              <a:rPr lang="fr-CH" sz="2800" dirty="0" smtClean="0"/>
              <a:t>)</a:t>
            </a:r>
            <a:r>
              <a:rPr lang="fr-CH" sz="2800" dirty="0" smtClean="0"/>
              <a:t>: </a:t>
            </a:r>
            <a:r>
              <a:rPr lang="fr-CH" sz="3200" dirty="0" smtClean="0"/>
              <a:t>L</a:t>
            </a:r>
            <a:r>
              <a:rPr lang="fr-CH" dirty="0" smtClean="0"/>
              <a:t>entigines, </a:t>
            </a:r>
            <a:r>
              <a:rPr lang="fr-CH" sz="3200" dirty="0" smtClean="0"/>
              <a:t>E</a:t>
            </a:r>
            <a:r>
              <a:rPr lang="fr-CH" dirty="0" smtClean="0"/>
              <a:t>CG conduction </a:t>
            </a:r>
            <a:r>
              <a:rPr lang="fr-CH" dirty="0" err="1" smtClean="0"/>
              <a:t>abnormalities</a:t>
            </a:r>
            <a:r>
              <a:rPr lang="fr-CH" dirty="0" smtClean="0"/>
              <a:t>, </a:t>
            </a:r>
            <a:r>
              <a:rPr lang="fr-CH" sz="3200" dirty="0" err="1" smtClean="0"/>
              <a:t>O</a:t>
            </a:r>
            <a:r>
              <a:rPr lang="fr-CH" dirty="0" err="1" smtClean="0"/>
              <a:t>cular</a:t>
            </a:r>
            <a:r>
              <a:rPr lang="fr-CH" dirty="0" smtClean="0"/>
              <a:t> </a:t>
            </a:r>
            <a:r>
              <a:rPr lang="fr-CH" dirty="0" err="1" smtClean="0"/>
              <a:t>hypertelorism</a:t>
            </a:r>
            <a:r>
              <a:rPr lang="fr-CH" dirty="0" smtClean="0"/>
              <a:t>, </a:t>
            </a:r>
            <a:r>
              <a:rPr lang="fr-CH" sz="3200" dirty="0" err="1" smtClean="0"/>
              <a:t>P</a:t>
            </a:r>
            <a:r>
              <a:rPr lang="fr-CH" dirty="0" err="1" smtClean="0"/>
              <a:t>ulmonic</a:t>
            </a:r>
            <a:r>
              <a:rPr lang="fr-CH" dirty="0" smtClean="0"/>
              <a:t> </a:t>
            </a:r>
            <a:r>
              <a:rPr lang="fr-CH" dirty="0" err="1" smtClean="0"/>
              <a:t>stenosis</a:t>
            </a:r>
            <a:r>
              <a:rPr lang="fr-CH" dirty="0" smtClean="0"/>
              <a:t>, </a:t>
            </a:r>
            <a:r>
              <a:rPr lang="fr-CH" sz="3200" dirty="0" err="1" smtClean="0"/>
              <a:t>A</a:t>
            </a:r>
            <a:r>
              <a:rPr lang="fr-CH" dirty="0" err="1" smtClean="0"/>
              <a:t>bnormal</a:t>
            </a:r>
            <a:r>
              <a:rPr lang="fr-CH" dirty="0" smtClean="0"/>
              <a:t> </a:t>
            </a:r>
            <a:r>
              <a:rPr lang="fr-CH" dirty="0" err="1" smtClean="0"/>
              <a:t>genitalia</a:t>
            </a:r>
            <a:r>
              <a:rPr lang="fr-CH" dirty="0" smtClean="0"/>
              <a:t>, </a:t>
            </a:r>
            <a:r>
              <a:rPr lang="fr-CH" sz="3200" dirty="0"/>
              <a:t>R</a:t>
            </a:r>
            <a:r>
              <a:rPr lang="fr-CH" dirty="0" smtClean="0"/>
              <a:t>etardation of </a:t>
            </a:r>
            <a:r>
              <a:rPr lang="fr-CH" dirty="0" err="1" smtClean="0"/>
              <a:t>growth</a:t>
            </a:r>
            <a:r>
              <a:rPr lang="fr-CH" dirty="0" smtClean="0"/>
              <a:t>, </a:t>
            </a:r>
            <a:r>
              <a:rPr lang="fr-CH" dirty="0" err="1" smtClean="0"/>
              <a:t>sensorineural</a:t>
            </a:r>
            <a:r>
              <a:rPr lang="fr-CH" dirty="0" smtClean="0"/>
              <a:t> </a:t>
            </a:r>
            <a:r>
              <a:rPr lang="fr-CH" sz="3200" dirty="0" err="1"/>
              <a:t>D</a:t>
            </a:r>
            <a:r>
              <a:rPr lang="fr-CH" dirty="0" err="1" smtClean="0"/>
              <a:t>eafness</a:t>
            </a:r>
            <a:r>
              <a:rPr lang="fr-CH" dirty="0" smtClean="0"/>
              <a:t>.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197833" y="154705"/>
            <a:ext cx="5593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DIAGNOSTICS DIFFRENTIELS DES TCL</a:t>
            </a:r>
            <a:endParaRPr lang="fr-CH" sz="2800" b="1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59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4226867" y="2642716"/>
            <a:ext cx="1939333" cy="18125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200" b="1" dirty="0" smtClean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45316" y="2671842"/>
            <a:ext cx="1502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200" b="1" dirty="0" smtClean="0">
                <a:solidFill>
                  <a:schemeClr val="bg1"/>
                </a:solidFill>
              </a:rPr>
              <a:t>NF-1</a:t>
            </a:r>
          </a:p>
          <a:p>
            <a:pPr algn="ctr"/>
            <a:endParaRPr lang="fr-CH" sz="1200" dirty="0" smtClean="0">
              <a:solidFill>
                <a:schemeClr val="bg1"/>
              </a:solidFill>
            </a:endParaRPr>
          </a:p>
          <a:p>
            <a:pPr marL="171450" indent="-171450" algn="ctr">
              <a:buFont typeface="Wingdings" panose="05000000000000000000" pitchFamily="2" charset="2"/>
              <a:buChar char="à"/>
            </a:pPr>
            <a:r>
              <a:rPr lang="fr-CH" sz="1200" dirty="0" smtClean="0">
                <a:solidFill>
                  <a:schemeClr val="bg1"/>
                </a:solidFill>
                <a:sym typeface="Wingdings" panose="05000000000000000000" pitchFamily="2" charset="2"/>
              </a:rPr>
              <a:t>N</a:t>
            </a:r>
            <a:r>
              <a:rPr lang="fr-CH" sz="1200" dirty="0" smtClean="0">
                <a:solidFill>
                  <a:schemeClr val="bg1"/>
                </a:solidFill>
              </a:rPr>
              <a:t>eurofibromes </a:t>
            </a:r>
          </a:p>
          <a:p>
            <a:pPr algn="ctr"/>
            <a:r>
              <a:rPr lang="fr-CH" sz="1200" dirty="0">
                <a:solidFill>
                  <a:schemeClr val="bg1"/>
                </a:solidFill>
              </a:rPr>
              <a:t> </a:t>
            </a:r>
            <a:r>
              <a:rPr lang="fr-CH" sz="1200" dirty="0" smtClean="0">
                <a:solidFill>
                  <a:schemeClr val="bg1"/>
                </a:solidFill>
              </a:rPr>
              <a:t>     le long des nerfs au dépend du </a:t>
            </a:r>
            <a:r>
              <a:rPr lang="fr-CH" sz="1200" u="sng" dirty="0" smtClean="0">
                <a:solidFill>
                  <a:schemeClr val="bg1"/>
                </a:solidFill>
              </a:rPr>
              <a:t>tissus conjonctif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4860684" y="1512615"/>
            <a:ext cx="731669" cy="708856"/>
            <a:chOff x="6963865" y="3151143"/>
            <a:chExt cx="731669" cy="708856"/>
          </a:xfrm>
        </p:grpSpPr>
        <p:sp>
          <p:nvSpPr>
            <p:cNvPr id="3" name="Ellipse 2"/>
            <p:cNvSpPr/>
            <p:nvPr/>
          </p:nvSpPr>
          <p:spPr>
            <a:xfrm>
              <a:off x="6963865" y="3151143"/>
              <a:ext cx="717890" cy="70885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6993995" y="3401122"/>
              <a:ext cx="7015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/>
                <a:t>CUTANÉ</a:t>
              </a: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5702300" y="64600"/>
            <a:ext cx="6375399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200" b="1" u="sng" dirty="0" smtClean="0"/>
              <a:t>Tâches «café au lait» (TCL)</a:t>
            </a:r>
            <a:endParaRPr lang="fr-CH" sz="1200" u="sng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/>
              <a:t>Le plus fréquent, dès la naissance ou avant 2 ans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/>
              <a:t>&gt; 5 tâches brunes claires, rondes/ovales, planes, dans régions couvertes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CH" sz="1200" dirty="0" smtClean="0"/>
              <a:t>Enfant ≥ 5 mm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CH" sz="1200" dirty="0" smtClean="0"/>
              <a:t>Adultes </a:t>
            </a:r>
            <a:r>
              <a:rPr lang="fr-CH" sz="1200" dirty="0" smtClean="0"/>
              <a:t>≥ </a:t>
            </a:r>
            <a:r>
              <a:rPr lang="fr-CH" sz="1200" dirty="0" smtClean="0"/>
              <a:t>15 mm</a:t>
            </a:r>
          </a:p>
          <a:p>
            <a:pPr algn="ctr"/>
            <a:r>
              <a:rPr lang="fr-CH" sz="1200" b="1" u="sng" dirty="0" smtClean="0"/>
              <a:t>Ephélides</a:t>
            </a:r>
            <a:endParaRPr lang="fr-CH" sz="1200" u="sng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/>
              <a:t>&lt; 3 mm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/>
              <a:t>Sur zones inhabituelles non exposées au soleil: cou, axillaires, inguinales</a:t>
            </a:r>
          </a:p>
          <a:p>
            <a:endParaRPr lang="fr-CH" sz="1200" dirty="0" smtClean="0"/>
          </a:p>
          <a:p>
            <a:pPr algn="ctr"/>
            <a:r>
              <a:rPr lang="fr-CH" sz="1200" b="1" u="sng" dirty="0"/>
              <a:t>Neurofibromes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/>
              <a:t>Cutanés </a:t>
            </a:r>
            <a:r>
              <a:rPr lang="fr-CH" sz="1200" dirty="0" smtClean="0">
                <a:sym typeface="Wingdings" panose="05000000000000000000" pitchFamily="2" charset="2"/>
              </a:rPr>
              <a:t> couleur peau ou un peu plus foncé, mous	      Pas d’évolution cancéreuse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>
                <a:sym typeface="Wingdings" panose="05000000000000000000" pitchFamily="2" charset="2"/>
              </a:rPr>
              <a:t>Sous cutané parfois douloureux + </a:t>
            </a:r>
            <a:r>
              <a:rPr lang="fr-CH" sz="1200" dirty="0" err="1" smtClean="0">
                <a:sym typeface="Wingdings" panose="05000000000000000000" pitchFamily="2" charset="2"/>
              </a:rPr>
              <a:t>spt</a:t>
            </a:r>
            <a:r>
              <a:rPr lang="fr-CH" sz="1200" dirty="0" smtClean="0">
                <a:sym typeface="Wingdings" panose="05000000000000000000" pitchFamily="2" charset="2"/>
              </a:rPr>
              <a:t> neuro compressifs   risque d’évolution en 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>
                <a:sym typeface="Wingdings" panose="05000000000000000000" pitchFamily="2" charset="2"/>
              </a:rPr>
              <a:t>Mixte boule, bandes fibreuse (paupières), </a:t>
            </a:r>
            <a:r>
              <a:rPr lang="fr-CH" sz="1200" dirty="0" err="1" smtClean="0">
                <a:sym typeface="Wingdings" panose="05000000000000000000" pitchFamily="2" charset="2"/>
              </a:rPr>
              <a:t>pb</a:t>
            </a:r>
            <a:r>
              <a:rPr lang="fr-CH" sz="1200" dirty="0" smtClean="0">
                <a:sym typeface="Wingdings" panose="05000000000000000000" pitchFamily="2" charset="2"/>
              </a:rPr>
              <a:t> esthétique   risque d’évolution en CA</a:t>
            </a:r>
            <a:endParaRPr lang="fr-CH" sz="1200" dirty="0" smtClean="0">
              <a:sym typeface="Wingdings" panose="05000000000000000000" pitchFamily="2" charset="2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6645856" y="3186168"/>
            <a:ext cx="773054" cy="708856"/>
            <a:chOff x="6963865" y="3151143"/>
            <a:chExt cx="773054" cy="708856"/>
          </a:xfrm>
        </p:grpSpPr>
        <p:sp>
          <p:nvSpPr>
            <p:cNvPr id="13" name="Ellipse 12"/>
            <p:cNvSpPr/>
            <p:nvPr/>
          </p:nvSpPr>
          <p:spPr>
            <a:xfrm>
              <a:off x="6963865" y="3151143"/>
              <a:ext cx="717890" cy="70885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sz="1200" b="1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966002" y="3401122"/>
              <a:ext cx="7709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/>
                <a:t>OPTIQUE</a:t>
              </a: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7478942" y="2754809"/>
            <a:ext cx="4713058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200" b="1" u="sng" dirty="0" smtClean="0"/>
              <a:t>GLIOME DES VOIES OPTIQUES</a:t>
            </a:r>
            <a:endParaRPr lang="fr-CH" sz="1200" u="sng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>
                <a:sym typeface="Wingdings" panose="05000000000000000000" pitchFamily="2" charset="2"/>
              </a:rPr>
              <a:t>Surtout enfant vers 4-5 ans (&lt; 6 ans)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>
                <a:sym typeface="Wingdings" panose="05000000000000000000" pitchFamily="2" charset="2"/>
              </a:rPr>
              <a:t>Asymptomatiques vs baisse acuité, exophtalmie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>
                <a:sym typeface="Wingdings" panose="05000000000000000000" pitchFamily="2" charset="2"/>
              </a:rPr>
              <a:t>Nb: Puberté précoce = signe indirecte par atteinte </a:t>
            </a:r>
            <a:r>
              <a:rPr lang="fr-CH" sz="1200" dirty="0" err="1" smtClean="0">
                <a:sym typeface="Wingdings" panose="05000000000000000000" pitchFamily="2" charset="2"/>
              </a:rPr>
              <a:t>occulaire</a:t>
            </a:r>
            <a:r>
              <a:rPr lang="fr-CH" sz="1200" dirty="0" smtClean="0">
                <a:sym typeface="Wingdings" panose="05000000000000000000" pitchFamily="2" charset="2"/>
              </a:rPr>
              <a:t> postérieure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H" sz="1200" dirty="0" smtClean="0">
              <a:sym typeface="Wingdings" panose="05000000000000000000" pitchFamily="2" charset="2"/>
            </a:endParaRPr>
          </a:p>
          <a:p>
            <a:pPr algn="ctr"/>
            <a:r>
              <a:rPr lang="fr-CH" sz="1200" b="1" u="sng" dirty="0" smtClean="0">
                <a:sym typeface="Wingdings" panose="05000000000000000000" pitchFamily="2" charset="2"/>
              </a:rPr>
              <a:t>NODULES DE LISCH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>
                <a:sym typeface="Wingdings" panose="05000000000000000000" pitchFamily="2" charset="2"/>
              </a:rPr>
              <a:t>= </a:t>
            </a:r>
            <a:r>
              <a:rPr lang="fr-CH" sz="1200" dirty="0" err="1" smtClean="0">
                <a:sym typeface="Wingdings" panose="05000000000000000000" pitchFamily="2" charset="2"/>
              </a:rPr>
              <a:t>H</a:t>
            </a:r>
            <a:r>
              <a:rPr lang="fr-CH" sz="1200" dirty="0" err="1" smtClean="0"/>
              <a:t>amartomes</a:t>
            </a:r>
            <a:r>
              <a:rPr lang="fr-CH" sz="1200" dirty="0" smtClean="0"/>
              <a:t> iriens pigmentés</a:t>
            </a:r>
            <a:endParaRPr lang="fr-CH" sz="1200" dirty="0"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>
                <a:sym typeface="Wingdings" panose="05000000000000000000" pitchFamily="2" charset="2"/>
              </a:rPr>
              <a:t>10% avant 2 ans, 50% à 5 ans, 75 % à 15 ans et </a:t>
            </a:r>
            <a:r>
              <a:rPr lang="fr-CH" sz="1200" dirty="0" smtClean="0">
                <a:sym typeface="Wingdings" panose="05000000000000000000" pitchFamily="2" charset="2"/>
              </a:rPr>
              <a:t>90-95 % à l’âge adulte</a:t>
            </a:r>
            <a:endParaRPr lang="fr-CH" sz="1200" dirty="0" smtClean="0">
              <a:sym typeface="Wingdings" panose="05000000000000000000" pitchFamily="2" charset="2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4701353" y="4857879"/>
            <a:ext cx="835485" cy="708856"/>
            <a:chOff x="6912027" y="3151143"/>
            <a:chExt cx="835485" cy="70885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7" name="Ellipse 16"/>
            <p:cNvSpPr/>
            <p:nvPr/>
          </p:nvSpPr>
          <p:spPr>
            <a:xfrm>
              <a:off x="6963865" y="3151143"/>
              <a:ext cx="717890" cy="708856"/>
            </a:xfrm>
            <a:prstGeom prst="ellipse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sz="1200" b="1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912027" y="3401122"/>
              <a:ext cx="8354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/>
                <a:t>CEREBRAL</a:t>
              </a: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5535697" y="4664764"/>
            <a:ext cx="6434394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200" b="1" u="sng" dirty="0" smtClean="0"/>
              <a:t>TUMEURS CÉRÉBRALES</a:t>
            </a:r>
            <a:endParaRPr lang="fr-CH" sz="1200" u="sng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>
                <a:sym typeface="Wingdings" panose="05000000000000000000" pitchFamily="2" charset="2"/>
              </a:rPr>
              <a:t>50% des tumeurs sont cérébrales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err="1" smtClean="0">
                <a:sym typeface="Wingdings" panose="05000000000000000000" pitchFamily="2" charset="2"/>
              </a:rPr>
              <a:t>Infiltrantes</a:t>
            </a:r>
            <a:r>
              <a:rPr lang="fr-CH" sz="1200" dirty="0" smtClean="0">
                <a:sym typeface="Wingdings" panose="05000000000000000000" pitchFamily="2" charset="2"/>
              </a:rPr>
              <a:t> et diffuses 50-70% avec hyper signal en T2 </a:t>
            </a:r>
            <a:r>
              <a:rPr lang="fr-CH" sz="1200" dirty="0" smtClean="0">
                <a:sym typeface="Wingdings" panose="05000000000000000000" pitchFamily="2" charset="2"/>
              </a:rPr>
              <a:t>à l’IRM =</a:t>
            </a:r>
            <a:r>
              <a:rPr lang="fr-CH" sz="1200" dirty="0" smtClean="0">
                <a:sym typeface="Wingdings" panose="05000000000000000000" pitchFamily="2" charset="2"/>
              </a:rPr>
              <a:t>«OBNI» (Objets Brillants </a:t>
            </a:r>
            <a:r>
              <a:rPr lang="fr-CH" sz="1200" dirty="0">
                <a:sym typeface="Wingdings" panose="05000000000000000000" pitchFamily="2" charset="2"/>
              </a:rPr>
              <a:t>N</a:t>
            </a:r>
            <a:r>
              <a:rPr lang="fr-CH" sz="1200" dirty="0" smtClean="0">
                <a:sym typeface="Wingdings" panose="05000000000000000000" pitchFamily="2" charset="2"/>
              </a:rPr>
              <a:t>on </a:t>
            </a:r>
            <a:r>
              <a:rPr lang="fr-CH" sz="1200" dirty="0">
                <a:sym typeface="Wingdings" panose="05000000000000000000" pitchFamily="2" charset="2"/>
              </a:rPr>
              <a:t>I</a:t>
            </a:r>
            <a:r>
              <a:rPr lang="fr-CH" sz="1200" dirty="0" smtClean="0">
                <a:sym typeface="Wingdings" panose="05000000000000000000" pitchFamily="2" charset="2"/>
              </a:rPr>
              <a:t>dentifiés)</a:t>
            </a:r>
            <a:r>
              <a:rPr lang="fr-CH" sz="1200" dirty="0">
                <a:sym typeface="Wingdings" panose="05000000000000000000" pitchFamily="2" charset="2"/>
              </a:rPr>
              <a:t>,</a:t>
            </a:r>
            <a:r>
              <a:rPr lang="fr-CH" sz="1200" dirty="0" smtClean="0">
                <a:sym typeface="Wingdings" panose="05000000000000000000" pitchFamily="2" charset="2"/>
              </a:rPr>
              <a:t> hydrocéphalie (2% sténose </a:t>
            </a:r>
            <a:r>
              <a:rPr lang="fr-CH" sz="1200" dirty="0" err="1" smtClean="0">
                <a:sym typeface="Wingdings" panose="05000000000000000000" pitchFamily="2" charset="2"/>
              </a:rPr>
              <a:t>aqu</a:t>
            </a:r>
            <a:r>
              <a:rPr lang="fr-CH" sz="1200" dirty="0" smtClean="0">
                <a:sym typeface="Wingdings" panose="05000000000000000000" pitchFamily="2" charset="2"/>
              </a:rPr>
              <a:t>. Sylvius</a:t>
            </a:r>
            <a:r>
              <a:rPr lang="fr-CH" sz="1200" dirty="0" smtClean="0">
                <a:sym typeface="Wingdings" panose="05000000000000000000" pitchFamily="2" charset="2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H" sz="1200" dirty="0" smtClean="0"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>
                <a:sym typeface="Wingdings" panose="05000000000000000000" pitchFamily="2" charset="2"/>
              </a:rPr>
              <a:t>Manifestation diverses: TDAH, </a:t>
            </a:r>
            <a:r>
              <a:rPr lang="fr-CH" sz="1200" dirty="0" err="1" smtClean="0">
                <a:sym typeface="Wingdings" panose="05000000000000000000" pitchFamily="2" charset="2"/>
              </a:rPr>
              <a:t>pb</a:t>
            </a:r>
            <a:r>
              <a:rPr lang="fr-CH" sz="1200" dirty="0" smtClean="0">
                <a:sym typeface="Wingdings" panose="05000000000000000000" pitchFamily="2" charset="2"/>
              </a:rPr>
              <a:t> mémoire/apprentissage, </a:t>
            </a:r>
            <a:r>
              <a:rPr lang="fr-CH" sz="1200" dirty="0" err="1" smtClean="0">
                <a:sym typeface="Wingdings" panose="05000000000000000000" pitchFamily="2" charset="2"/>
              </a:rPr>
              <a:t>pb</a:t>
            </a:r>
            <a:r>
              <a:rPr lang="fr-CH" sz="1200" dirty="0" smtClean="0">
                <a:sym typeface="Wingdings" panose="05000000000000000000" pitchFamily="2" charset="2"/>
              </a:rPr>
              <a:t> organisation </a:t>
            </a:r>
            <a:r>
              <a:rPr lang="fr-CH" sz="1200" dirty="0" err="1" smtClean="0">
                <a:sym typeface="Wingdings" panose="05000000000000000000" pitchFamily="2" charset="2"/>
              </a:rPr>
              <a:t>visuo</a:t>
            </a:r>
            <a:r>
              <a:rPr lang="fr-CH" sz="1200" dirty="0" smtClean="0">
                <a:sym typeface="Wingdings" panose="05000000000000000000" pitchFamily="2" charset="2"/>
              </a:rPr>
              <a:t>-spatial et temporel, mais peu d’atteinte du QI, céphalées,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3481016" y="4184145"/>
            <a:ext cx="717890" cy="708856"/>
            <a:chOff x="6953474" y="3151143"/>
            <a:chExt cx="717890" cy="70885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Ellipse 20"/>
            <p:cNvSpPr/>
            <p:nvPr/>
          </p:nvSpPr>
          <p:spPr>
            <a:xfrm>
              <a:off x="6953474" y="3151143"/>
              <a:ext cx="717890" cy="7088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sz="1200" b="1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129659" y="3388422"/>
              <a:ext cx="360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/>
                <a:t>OS</a:t>
              </a:r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40374" y="4030741"/>
            <a:ext cx="3374988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>
                <a:sym typeface="Wingdings" panose="05000000000000000000" pitchFamily="2" charset="2"/>
              </a:rPr>
              <a:t>Cypho-scoliose (fréquente; vers 10 ans)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>
                <a:sym typeface="Wingdings" panose="05000000000000000000" pitchFamily="2" charset="2"/>
              </a:rPr>
              <a:t>Dysplasie orbitaire (</a:t>
            </a:r>
            <a:r>
              <a:rPr lang="fr-CH" sz="1200" dirty="0" smtClean="0">
                <a:sym typeface="Wingdings" panose="05000000000000000000" pitchFamily="2" charset="2"/>
              </a:rPr>
              <a:t>exophtalmie)</a:t>
            </a:r>
            <a:r>
              <a:rPr lang="fr-CH" sz="1200" dirty="0" smtClean="0">
                <a:sym typeface="Wingdings" panose="05000000000000000000" pitchFamily="2" charset="2"/>
              </a:rPr>
              <a:t>, des sinus et base du crâne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>
                <a:sym typeface="Wingdings" panose="05000000000000000000" pitchFamily="2" charset="2"/>
              </a:rPr>
              <a:t>Fractures pathologiques tibia/radius</a:t>
            </a:r>
            <a:r>
              <a:rPr lang="fr-CH" sz="1200" dirty="0">
                <a:sym typeface="Wingdings" panose="05000000000000000000" pitchFamily="2" charset="2"/>
              </a:rPr>
              <a:t> </a:t>
            </a:r>
            <a:r>
              <a:rPr lang="fr-CH" sz="1200" dirty="0" smtClean="0">
                <a:sym typeface="Wingdings" panose="05000000000000000000" pitchFamily="2" charset="2"/>
              </a:rPr>
              <a:t>qui ne guérissent pas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3152936" y="3082210"/>
            <a:ext cx="717890" cy="708856"/>
            <a:chOff x="6953474" y="3151143"/>
            <a:chExt cx="717890" cy="70885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5" name="Ellipse 24"/>
            <p:cNvSpPr/>
            <p:nvPr/>
          </p:nvSpPr>
          <p:spPr>
            <a:xfrm>
              <a:off x="6953474" y="3151143"/>
              <a:ext cx="717890" cy="70885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sz="1200" b="1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7021709" y="3324922"/>
              <a:ext cx="5998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/>
                <a:t>ENDO</a:t>
              </a:r>
            </a:p>
            <a:p>
              <a:r>
                <a:rPr lang="fr-CH" sz="1200" b="1" dirty="0" smtClean="0"/>
                <a:t>CRINO</a:t>
              </a:r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40374" y="3225303"/>
            <a:ext cx="305253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>
                <a:sym typeface="Wingdings" panose="05000000000000000000" pitchFamily="2" charset="2"/>
              </a:rPr>
              <a:t>Phéochromocytome (CA surrénale)  HTA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>
                <a:sym typeface="Wingdings" panose="05000000000000000000" pitchFamily="2" charset="2"/>
              </a:rPr>
              <a:t>Anomalie pubertaire (1/3 gliome optique)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3574686" y="1958579"/>
            <a:ext cx="717890" cy="708856"/>
            <a:chOff x="6953474" y="3151143"/>
            <a:chExt cx="717890" cy="70885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0" name="Ellipse 29"/>
            <p:cNvSpPr/>
            <p:nvPr/>
          </p:nvSpPr>
          <p:spPr>
            <a:xfrm>
              <a:off x="6953474" y="3151143"/>
              <a:ext cx="717890" cy="70885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sz="1200" b="1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989959" y="3388422"/>
              <a:ext cx="6480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/>
                <a:t>DIVERS</a:t>
              </a:r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40374" y="1897508"/>
            <a:ext cx="3429028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>
                <a:sym typeface="Wingdings" panose="05000000000000000000" pitchFamily="2" charset="2"/>
              </a:rPr>
              <a:t>CA digestifs, rénaux, pulmonaires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 smtClean="0">
                <a:sym typeface="Wingdings" panose="05000000000000000000" pitchFamily="2" charset="2"/>
              </a:rPr>
              <a:t>HTA (6%; DD: 1°, </a:t>
            </a:r>
            <a:r>
              <a:rPr lang="fr-CH" sz="1200" dirty="0" smtClean="0">
                <a:sym typeface="Wingdings" panose="05000000000000000000" pitchFamily="2" charset="2"/>
              </a:rPr>
              <a:t>sténose a. rénale, Phéochromocytome, </a:t>
            </a:r>
            <a:r>
              <a:rPr lang="fr-CH" sz="1200" dirty="0" err="1" smtClean="0">
                <a:sym typeface="Wingdings" panose="05000000000000000000" pitchFamily="2" charset="2"/>
              </a:rPr>
              <a:t>CoA</a:t>
            </a:r>
            <a:r>
              <a:rPr lang="fr-CH" sz="1200" dirty="0" smtClean="0">
                <a:sym typeface="Wingdings" panose="05000000000000000000" pitchFamily="2" charset="2"/>
              </a:rPr>
              <a:t>, </a:t>
            </a:r>
            <a:r>
              <a:rPr lang="fr-CH" sz="1200" dirty="0" err="1" smtClean="0">
                <a:sym typeface="Wingdings" panose="05000000000000000000" pitchFamily="2" charset="2"/>
              </a:rPr>
              <a:t>vasculopathies</a:t>
            </a:r>
            <a:r>
              <a:rPr lang="fr-CH" sz="1200" dirty="0" smtClean="0">
                <a:sym typeface="Wingdings" panose="05000000000000000000" pitchFamily="2" charset="2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>
                <a:sym typeface="Wingdings" panose="05000000000000000000" pitchFamily="2" charset="2"/>
              </a:rPr>
              <a:t>L</a:t>
            </a:r>
            <a:r>
              <a:rPr lang="fr-CH" sz="1200" dirty="0" smtClean="0">
                <a:sym typeface="Wingdings" panose="05000000000000000000" pitchFamily="2" charset="2"/>
              </a:rPr>
              <a:t>eucémie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844551" y="6159266"/>
            <a:ext cx="992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L’expression de la maladie est extrêmement variable, les mutations sont souvent différentes, familiales et non corrélées à la gravité</a:t>
            </a:r>
            <a:endParaRPr lang="fr-CH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623300" y="6343"/>
            <a:ext cx="437324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NF1 EN RÉSUMÉ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1400" dirty="0" err="1" smtClean="0"/>
              <a:t>Def</a:t>
            </a:r>
            <a:r>
              <a:rPr lang="fr-CH" sz="1400" dirty="0" smtClean="0"/>
              <a:t>. gêne NF1, gène suppresseur de tumeur; chr.17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1400" dirty="0" smtClean="0"/>
              <a:t>1/3.000 naissances</a:t>
            </a:r>
            <a:endParaRPr lang="fr-CH" sz="1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H" sz="1400" dirty="0" smtClean="0"/>
          </a:p>
          <a:p>
            <a:r>
              <a:rPr lang="fr-CH" sz="1400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H" sz="1400" b="1" u="sng" dirty="0"/>
          </a:p>
        </p:txBody>
      </p:sp>
    </p:spTree>
    <p:extLst>
      <p:ext uri="{BB962C8B-B14F-4D97-AF65-F5344CB8AC3E}">
        <p14:creationId xmlns:p14="http://schemas.microsoft.com/office/powerpoint/2010/main" val="4051640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2698" y="2154853"/>
            <a:ext cx="96458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3600" b="1" dirty="0"/>
              <a:t>E</a:t>
            </a:r>
            <a:r>
              <a:rPr lang="fr-CH" sz="3600" b="1" dirty="0" smtClean="0"/>
              <a:t>n raison du caractère exceptionnel des autres diagnostics, </a:t>
            </a:r>
            <a:r>
              <a:rPr lang="fr-CH" sz="3600" b="1" dirty="0"/>
              <a:t>un enfant porteur de plus de 6 TCL doit être suivi comme un patient atteint d’une NF1 jusqu’à preuve du </a:t>
            </a:r>
            <a:r>
              <a:rPr lang="fr-CH" sz="3600" b="1" dirty="0" smtClean="0"/>
              <a:t>contraire.</a:t>
            </a:r>
            <a:endParaRPr lang="fr-CH" sz="3600" b="1" dirty="0"/>
          </a:p>
        </p:txBody>
      </p:sp>
    </p:spTree>
    <p:extLst>
      <p:ext uri="{BB962C8B-B14F-4D97-AF65-F5344CB8AC3E}">
        <p14:creationId xmlns:p14="http://schemas.microsoft.com/office/powerpoint/2010/main" val="3590308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1631950" y="18574"/>
            <a:ext cx="9124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800" b="1" dirty="0" smtClean="0">
                <a:solidFill>
                  <a:srgbClr val="00B0F0"/>
                </a:solidFill>
              </a:rPr>
              <a:t>NEUROFIBROMATOSE TYPE 2 (NF2)</a:t>
            </a:r>
            <a:endParaRPr lang="fr-CH" sz="4800" b="1" dirty="0">
              <a:solidFill>
                <a:srgbClr val="00B0F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5506" y="1333065"/>
            <a:ext cx="817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C</a:t>
            </a:r>
            <a:r>
              <a:rPr lang="fr-CH" dirty="0" smtClean="0"/>
              <a:t>hromosome 22 </a:t>
            </a:r>
            <a:r>
              <a:rPr lang="fr-CH" dirty="0"/>
              <a:t>(</a:t>
            </a:r>
            <a:r>
              <a:rPr lang="fr-CH" dirty="0" smtClean="0"/>
              <a:t>et pas 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/>
              <a:t>La présence </a:t>
            </a:r>
            <a:r>
              <a:rPr lang="fr-CH" b="1" dirty="0" smtClean="0"/>
              <a:t>NF et de TCL, </a:t>
            </a:r>
            <a:r>
              <a:rPr lang="fr-CH" b="1" dirty="0" smtClean="0"/>
              <a:t>lentigines </a:t>
            </a:r>
            <a:r>
              <a:rPr lang="fr-CH" dirty="0" smtClean="0"/>
              <a:t>dans la NF2 (exceptionnellement en nombre supérieur à six) peut être à l’origine d’une confusion avec la NF1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>
                <a:solidFill>
                  <a:srgbClr val="FF0000"/>
                </a:solidFill>
              </a:rPr>
              <a:t>L</a:t>
            </a:r>
            <a:r>
              <a:rPr lang="fr-CH" b="1" dirty="0" smtClean="0">
                <a:solidFill>
                  <a:srgbClr val="FF0000"/>
                </a:solidFill>
              </a:rPr>
              <a:t>es autres signes de NF1 sont absents.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/>
          <a:srcRect b="3964"/>
          <a:stretch/>
        </p:blipFill>
        <p:spPr>
          <a:xfrm>
            <a:off x="1036046" y="3436120"/>
            <a:ext cx="6954164" cy="31479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52700" y="3802351"/>
            <a:ext cx="2438400" cy="203200"/>
          </a:xfrm>
          <a:prstGeom prst="rect">
            <a:avLst/>
          </a:prstGeom>
          <a:solidFill>
            <a:schemeClr val="accent4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Rectangle 16"/>
          <p:cNvSpPr/>
          <p:nvPr/>
        </p:nvSpPr>
        <p:spPr>
          <a:xfrm>
            <a:off x="2730500" y="4053448"/>
            <a:ext cx="2654300" cy="206103"/>
          </a:xfrm>
          <a:prstGeom prst="rect">
            <a:avLst/>
          </a:prstGeom>
          <a:solidFill>
            <a:schemeClr val="accent4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Rectangle 17"/>
          <p:cNvSpPr/>
          <p:nvPr/>
        </p:nvSpPr>
        <p:spPr>
          <a:xfrm>
            <a:off x="2590800" y="4645374"/>
            <a:ext cx="2616200" cy="236478"/>
          </a:xfrm>
          <a:prstGeom prst="rect">
            <a:avLst/>
          </a:prstGeom>
          <a:solidFill>
            <a:schemeClr val="accent4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Rectangle 18"/>
          <p:cNvSpPr/>
          <p:nvPr/>
        </p:nvSpPr>
        <p:spPr>
          <a:xfrm>
            <a:off x="1511300" y="4913110"/>
            <a:ext cx="241300" cy="210041"/>
          </a:xfrm>
          <a:prstGeom prst="rect">
            <a:avLst/>
          </a:prstGeom>
          <a:solidFill>
            <a:schemeClr val="accent4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Rectangle 19"/>
          <p:cNvSpPr/>
          <p:nvPr/>
        </p:nvSpPr>
        <p:spPr>
          <a:xfrm>
            <a:off x="3022600" y="4949936"/>
            <a:ext cx="849788" cy="173215"/>
          </a:xfrm>
          <a:prstGeom prst="rect">
            <a:avLst/>
          </a:prstGeom>
          <a:solidFill>
            <a:schemeClr val="accent4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1" name="Rectangle 20"/>
          <p:cNvSpPr/>
          <p:nvPr/>
        </p:nvSpPr>
        <p:spPr>
          <a:xfrm>
            <a:off x="6870700" y="4075946"/>
            <a:ext cx="633888" cy="183606"/>
          </a:xfrm>
          <a:prstGeom prst="rect">
            <a:avLst/>
          </a:prstGeom>
          <a:solidFill>
            <a:schemeClr val="accent4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Rectangle 21"/>
          <p:cNvSpPr/>
          <p:nvPr/>
        </p:nvSpPr>
        <p:spPr>
          <a:xfrm>
            <a:off x="2273856" y="4360658"/>
            <a:ext cx="1117044" cy="216631"/>
          </a:xfrm>
          <a:prstGeom prst="rect">
            <a:avLst/>
          </a:prstGeom>
          <a:solidFill>
            <a:schemeClr val="accent4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Rectangle 22"/>
          <p:cNvSpPr/>
          <p:nvPr/>
        </p:nvSpPr>
        <p:spPr>
          <a:xfrm>
            <a:off x="5372776" y="4906520"/>
            <a:ext cx="2234523" cy="170253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25" name="Connecteur droit 24"/>
          <p:cNvCxnSpPr/>
          <p:nvPr/>
        </p:nvCxnSpPr>
        <p:spPr>
          <a:xfrm flipV="1">
            <a:off x="5422900" y="5758151"/>
            <a:ext cx="685800" cy="40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281" y="983171"/>
            <a:ext cx="3508909" cy="562260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927227" y="6600571"/>
            <a:ext cx="28937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1" u="none" strike="noStrike" dirty="0" smtClean="0">
                <a:effectLst/>
              </a:rPr>
              <a:t>Lancet, volume 373, issue 9679</a:t>
            </a:r>
            <a:r>
              <a:rPr lang="en-US" sz="1000" b="0" i="1" dirty="0" smtClean="0">
                <a:effectLst/>
              </a:rPr>
              <a:t>, p1974-1986, , 2009</a:t>
            </a:r>
            <a:endParaRPr lang="fr-CH" sz="1000" i="1" dirty="0"/>
          </a:p>
        </p:txBody>
      </p:sp>
      <p:sp>
        <p:nvSpPr>
          <p:cNvPr id="29" name="Rectangle 28"/>
          <p:cNvSpPr/>
          <p:nvPr/>
        </p:nvSpPr>
        <p:spPr>
          <a:xfrm>
            <a:off x="3546626" y="712802"/>
            <a:ext cx="2850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 smtClean="0"/>
              <a:t>10x moins fréquent que NF1</a:t>
            </a:r>
            <a:endParaRPr lang="fr-CH" dirty="0" smtClean="0"/>
          </a:p>
        </p:txBody>
      </p:sp>
    </p:spTree>
    <p:extLst>
      <p:ext uri="{BB962C8B-B14F-4D97-AF65-F5344CB8AC3E}">
        <p14:creationId xmlns:p14="http://schemas.microsoft.com/office/powerpoint/2010/main" val="2155644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1631950" y="18574"/>
            <a:ext cx="9280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800" b="1" dirty="0">
                <a:solidFill>
                  <a:srgbClr val="00B0F0"/>
                </a:solidFill>
              </a:rPr>
              <a:t>SD DE LEGIUS </a:t>
            </a:r>
            <a:r>
              <a:rPr lang="fr-CH" sz="4800" dirty="0" smtClean="0">
                <a:solidFill>
                  <a:srgbClr val="00B0F0"/>
                </a:solidFill>
              </a:rPr>
              <a:t>«</a:t>
            </a:r>
            <a:r>
              <a:rPr lang="fr-CH" sz="4800" dirty="0">
                <a:solidFill>
                  <a:srgbClr val="00B0F0"/>
                </a:solidFill>
              </a:rPr>
              <a:t> syndrome NF1-like »</a:t>
            </a:r>
            <a:endParaRPr lang="fr-CH" sz="4800" b="1" dirty="0">
              <a:solidFill>
                <a:srgbClr val="00B0F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0050" y="1606869"/>
            <a:ext cx="63341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u="sng" dirty="0" smtClean="0"/>
              <a:t>Symptômes: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dirty="0" smtClean="0"/>
              <a:t>Autosomique Dominant, </a:t>
            </a:r>
            <a:r>
              <a:rPr lang="fr-CH" dirty="0" err="1" smtClean="0"/>
              <a:t>chr</a:t>
            </a:r>
            <a:r>
              <a:rPr lang="fr-CH" dirty="0" smtClean="0"/>
              <a:t>. 15, </a:t>
            </a:r>
            <a:r>
              <a:rPr lang="fr-CH" i="1" dirty="0" smtClean="0"/>
              <a:t>rare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dirty="0" smtClean="0"/>
              <a:t>Taches </a:t>
            </a:r>
            <a:r>
              <a:rPr lang="fr-CH" dirty="0"/>
              <a:t>café au lait et de </a:t>
            </a:r>
            <a:r>
              <a:rPr lang="fr-CH" dirty="0" smtClean="0"/>
              <a:t>lentigines semblables à NF1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dirty="0" smtClean="0"/>
              <a:t>Troubles cognitifs</a:t>
            </a:r>
          </a:p>
          <a:p>
            <a:pPr marL="0" lvl="1"/>
            <a:r>
              <a:rPr lang="fr-CH" dirty="0" smtClean="0"/>
              <a:t>MAIS:</a:t>
            </a:r>
            <a:endParaRPr lang="fr-CH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b="1" dirty="0" smtClean="0"/>
              <a:t>Macrocéphalie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b="1" dirty="0"/>
              <a:t>D</a:t>
            </a:r>
            <a:r>
              <a:rPr lang="fr-CH" b="1" dirty="0" smtClean="0"/>
              <a:t>ysmorphie faciale</a:t>
            </a:r>
            <a:endParaRPr lang="fr-CH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b="1" dirty="0" smtClean="0">
                <a:solidFill>
                  <a:srgbClr val="FF0000"/>
                </a:solidFill>
              </a:rPr>
              <a:t>Pas de</a:t>
            </a:r>
            <a:r>
              <a:rPr lang="fr-CH" b="1" dirty="0" smtClean="0">
                <a:solidFill>
                  <a:srgbClr val="FF0000"/>
                </a:solidFill>
              </a:rPr>
              <a:t>: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CH" b="1" dirty="0" smtClean="0">
                <a:solidFill>
                  <a:srgbClr val="FF0000"/>
                </a:solidFill>
              </a:rPr>
              <a:t>Neurofibromes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CH" b="1" dirty="0">
                <a:solidFill>
                  <a:srgbClr val="FF0000"/>
                </a:solidFill>
              </a:rPr>
              <a:t>N</a:t>
            </a:r>
            <a:r>
              <a:rPr lang="fr-CH" b="1" dirty="0" smtClean="0">
                <a:solidFill>
                  <a:srgbClr val="FF0000"/>
                </a:solidFill>
              </a:rPr>
              <a:t>odules </a:t>
            </a:r>
            <a:r>
              <a:rPr lang="fr-CH" b="1" dirty="0">
                <a:solidFill>
                  <a:srgbClr val="FF0000"/>
                </a:solidFill>
              </a:rPr>
              <a:t>de </a:t>
            </a:r>
            <a:r>
              <a:rPr lang="fr-CH" b="1" dirty="0" err="1" smtClean="0">
                <a:solidFill>
                  <a:srgbClr val="FF0000"/>
                </a:solidFill>
              </a:rPr>
              <a:t>Lisch</a:t>
            </a:r>
            <a:endParaRPr lang="fr-CH" b="1" dirty="0" smtClean="0">
              <a:solidFill>
                <a:srgbClr val="FF0000"/>
              </a:solidFill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CH" b="1" dirty="0" smtClean="0">
                <a:solidFill>
                  <a:srgbClr val="FF0000"/>
                </a:solidFill>
              </a:rPr>
              <a:t>Gliomes</a:t>
            </a:r>
            <a:endParaRPr lang="fr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 smtClean="0"/>
          </a:p>
        </p:txBody>
      </p:sp>
      <p:cxnSp>
        <p:nvCxnSpPr>
          <p:cNvPr id="3" name="Connecteur droit 2"/>
          <p:cNvCxnSpPr/>
          <p:nvPr/>
        </p:nvCxnSpPr>
        <p:spPr>
          <a:xfrm>
            <a:off x="1631950" y="3905249"/>
            <a:ext cx="1625600" cy="6953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H="1">
            <a:off x="1649412" y="3905249"/>
            <a:ext cx="1590676" cy="6953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0" name="Picture 2" descr="legius syndro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03" y="1298734"/>
            <a:ext cx="3674598" cy="521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189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1945576" y="736654"/>
            <a:ext cx="7778995" cy="5856514"/>
            <a:chOff x="2990605" y="0"/>
            <a:chExt cx="9074305" cy="6858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0605" y="0"/>
              <a:ext cx="9074305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173472" y="4996543"/>
              <a:ext cx="1121229" cy="21771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18652" y="2536587"/>
              <a:ext cx="694681" cy="254238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718652" y="4996543"/>
              <a:ext cx="761356" cy="254238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757126" y="1570049"/>
              <a:ext cx="1961507" cy="254238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757126" y="1972605"/>
              <a:ext cx="1961507" cy="254238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757125" y="2790825"/>
              <a:ext cx="1961507" cy="254238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852375" y="3476517"/>
              <a:ext cx="1866258" cy="254238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804749" y="5581650"/>
              <a:ext cx="1380484" cy="254238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5910217" y="6178309"/>
            <a:ext cx="334974" cy="25423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ZoneTexte 13"/>
          <p:cNvSpPr txBox="1"/>
          <p:nvPr/>
        </p:nvSpPr>
        <p:spPr>
          <a:xfrm>
            <a:off x="6326507" y="6102500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= commun avec NF-1</a:t>
            </a:r>
            <a:endParaRPr lang="fr-CH" dirty="0"/>
          </a:p>
        </p:txBody>
      </p:sp>
      <p:sp>
        <p:nvSpPr>
          <p:cNvPr id="16" name="ZoneTexte 15"/>
          <p:cNvSpPr txBox="1"/>
          <p:nvPr/>
        </p:nvSpPr>
        <p:spPr>
          <a:xfrm>
            <a:off x="4620553" y="0"/>
            <a:ext cx="2608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800" b="1" dirty="0" smtClean="0">
                <a:solidFill>
                  <a:srgbClr val="00B0F0"/>
                </a:solidFill>
              </a:rPr>
              <a:t>NOONAN</a:t>
            </a:r>
            <a:endParaRPr lang="fr-CH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27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1657398" y="-98038"/>
            <a:ext cx="2608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800" b="1" dirty="0" smtClean="0">
                <a:solidFill>
                  <a:srgbClr val="00B0F0"/>
                </a:solidFill>
              </a:rPr>
              <a:t>NOONAN</a:t>
            </a:r>
            <a:endParaRPr lang="fr-CH" sz="4800" b="1" dirty="0">
              <a:solidFill>
                <a:srgbClr val="00B0F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0" y="1111488"/>
            <a:ext cx="5898851" cy="291707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971" y="4031797"/>
            <a:ext cx="3266250" cy="283581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991" y="26227"/>
            <a:ext cx="6154009" cy="336279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273" y="3389021"/>
            <a:ext cx="4215436" cy="335289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8820248" y="153888"/>
            <a:ext cx="892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/>
              <a:t>Petite taille</a:t>
            </a:r>
            <a:endParaRPr lang="fr-CH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10179148" y="3639297"/>
            <a:ext cx="1068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/>
              <a:t>Retard mental</a:t>
            </a:r>
            <a:endParaRPr lang="fr-CH" sz="1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81163" y="1150075"/>
            <a:ext cx="2197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0000"/>
                </a:solidFill>
              </a:rPr>
              <a:t>Dysmorphies faciales</a:t>
            </a:r>
            <a:endParaRPr lang="fr-CH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0509348" y="890851"/>
            <a:ext cx="1649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/>
              <a:t>+ anomalies cardiaques</a:t>
            </a:r>
            <a:endParaRPr lang="fr-CH" sz="1200" dirty="0"/>
          </a:p>
        </p:txBody>
      </p:sp>
      <p:sp>
        <p:nvSpPr>
          <p:cNvPr id="20" name="Rectangle 19"/>
          <p:cNvSpPr/>
          <p:nvPr/>
        </p:nvSpPr>
        <p:spPr>
          <a:xfrm>
            <a:off x="41861" y="633840"/>
            <a:ext cx="428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Prévalence 1:1000 à 1:2500 naissances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3869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3607998" y="-121744"/>
            <a:ext cx="4931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CH" sz="4800" b="1" dirty="0" err="1" smtClean="0">
                <a:solidFill>
                  <a:srgbClr val="00B0F0"/>
                </a:solidFill>
              </a:rPr>
              <a:t>McCune</a:t>
            </a:r>
            <a:r>
              <a:rPr lang="fr-CH" sz="4800" b="1" dirty="0" smtClean="0">
                <a:solidFill>
                  <a:srgbClr val="00B0F0"/>
                </a:solidFill>
              </a:rPr>
              <a:t> Albright</a:t>
            </a:r>
            <a:endParaRPr lang="fr-CH" sz="4800" b="1" dirty="0" smtClean="0">
              <a:solidFill>
                <a:srgbClr val="00B0F0"/>
              </a:solidFill>
            </a:endParaRPr>
          </a:p>
        </p:txBody>
      </p:sp>
      <p:pic>
        <p:nvPicPr>
          <p:cNvPr id="1026" name="Picture 2" descr="EqZy8FxW4AIaJz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98" y="1110672"/>
            <a:ext cx="9625308" cy="527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230872" y="2096932"/>
            <a:ext cx="2389128" cy="66531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Rectangle 16"/>
          <p:cNvSpPr/>
          <p:nvPr/>
        </p:nvSpPr>
        <p:spPr>
          <a:xfrm>
            <a:off x="5164197" y="3239932"/>
            <a:ext cx="1522353" cy="26526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14"/>
          <p:cNvSpPr/>
          <p:nvPr/>
        </p:nvSpPr>
        <p:spPr>
          <a:xfrm>
            <a:off x="2960297" y="687165"/>
            <a:ext cx="6399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 personne sur 100 000 et 1 personne sur 1 000 000 </a:t>
            </a:r>
            <a:r>
              <a:rPr lang="fr-CH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 rare</a:t>
            </a:r>
            <a:r>
              <a:rPr lang="fr-CH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9300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oneTexte 35"/>
          <p:cNvSpPr txBox="1"/>
          <p:nvPr/>
        </p:nvSpPr>
        <p:spPr>
          <a:xfrm>
            <a:off x="34739" y="0"/>
            <a:ext cx="8146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TÂCHES CAFÉ AU LAIT </a:t>
            </a:r>
            <a:r>
              <a:rPr lang="fr-CH" sz="2800" b="1" dirty="0">
                <a:solidFill>
                  <a:srgbClr val="00B0F0"/>
                </a:solidFill>
              </a:rPr>
              <a:t>DU </a:t>
            </a:r>
            <a:r>
              <a:rPr lang="fr-CH" sz="2800" b="1" dirty="0" smtClean="0">
                <a:solidFill>
                  <a:srgbClr val="FF0000"/>
                </a:solidFill>
              </a:rPr>
              <a:t>M</a:t>
            </a:r>
            <a:r>
              <a:rPr lang="fr-CH" sz="2800" b="1" baseline="-25000" dirty="0" smtClean="0">
                <a:solidFill>
                  <a:srgbClr val="FF0000"/>
                </a:solidFill>
              </a:rPr>
              <a:t>C</a:t>
            </a:r>
            <a:r>
              <a:rPr lang="fr-CH" sz="2800" b="1" dirty="0" smtClean="0">
                <a:solidFill>
                  <a:srgbClr val="FF0000"/>
                </a:solidFill>
              </a:rPr>
              <a:t>CUNE ALBRIGHT </a:t>
            </a:r>
            <a:r>
              <a:rPr lang="fr-CH" sz="2800" b="1" dirty="0" smtClean="0">
                <a:solidFill>
                  <a:srgbClr val="00B0F0"/>
                </a:solidFill>
              </a:rPr>
              <a:t>VS NF1</a:t>
            </a:r>
            <a:endParaRPr lang="fr-CH" sz="2800" b="1" u="sng" dirty="0">
              <a:solidFill>
                <a:srgbClr val="00B0F0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237616" y="895738"/>
            <a:ext cx="4530630" cy="4090372"/>
            <a:chOff x="5619116" y="698196"/>
            <a:chExt cx="4530630" cy="4090372"/>
          </a:xfrm>
        </p:grpSpPr>
        <p:sp>
          <p:nvSpPr>
            <p:cNvPr id="11" name="ZoneTexte 10"/>
            <p:cNvSpPr txBox="1"/>
            <p:nvPr/>
          </p:nvSpPr>
          <p:spPr>
            <a:xfrm>
              <a:off x="5619116" y="698196"/>
              <a:ext cx="42235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2800" dirty="0" smtClean="0"/>
                <a:t>Aspect en «Côte du </a:t>
              </a:r>
              <a:r>
                <a:rPr lang="fr-CH" sz="2800" b="1" dirty="0" smtClean="0">
                  <a:solidFill>
                    <a:srgbClr val="FF0000"/>
                  </a:solidFill>
                </a:rPr>
                <a:t>M</a:t>
              </a:r>
              <a:r>
                <a:rPr lang="fr-CH" sz="2800" dirty="0" smtClean="0"/>
                <a:t>aine»</a:t>
              </a:r>
            </a:p>
            <a:p>
              <a:pPr algn="ctr"/>
              <a:r>
                <a:rPr lang="fr-CH" sz="2800" dirty="0" smtClean="0"/>
                <a:t>(bordure déchiquetée)</a:t>
              </a:r>
              <a:endParaRPr lang="fr-CH" sz="2800" dirty="0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911273" y="1796577"/>
              <a:ext cx="2238473" cy="2991991"/>
            </a:xfrm>
            <a:prstGeom prst="rect">
              <a:avLst/>
            </a:prstGeom>
          </p:spPr>
        </p:pic>
      </p:grpSp>
      <p:grpSp>
        <p:nvGrpSpPr>
          <p:cNvPr id="15" name="Groupe 14"/>
          <p:cNvGrpSpPr/>
          <p:nvPr/>
        </p:nvGrpSpPr>
        <p:grpSpPr>
          <a:xfrm>
            <a:off x="6891455" y="823599"/>
            <a:ext cx="5112050" cy="4156058"/>
            <a:chOff x="4224455" y="598418"/>
            <a:chExt cx="5112050" cy="4156058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30203" y="1936925"/>
              <a:ext cx="2306302" cy="2817551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4468574" y="598418"/>
              <a:ext cx="481510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2800"/>
              </a:lvl1pPr>
            </a:lstStyle>
            <a:p>
              <a:r>
                <a:rPr lang="fr-CH" dirty="0"/>
                <a:t>Aspect en «Côte </a:t>
              </a:r>
              <a:r>
                <a:rPr lang="fr-CH" dirty="0" err="1"/>
                <a:t>Cali</a:t>
              </a:r>
              <a:r>
                <a:rPr lang="fr-CH" b="1" dirty="0" err="1">
                  <a:solidFill>
                    <a:srgbClr val="00B0F0"/>
                  </a:solidFill>
                </a:rPr>
                <a:t>F</a:t>
              </a:r>
              <a:r>
                <a:rPr lang="fr-CH" dirty="0" err="1"/>
                <a:t>ornienne</a:t>
              </a:r>
              <a:r>
                <a:rPr lang="fr-CH" dirty="0"/>
                <a:t>»</a:t>
              </a:r>
            </a:p>
            <a:p>
              <a:r>
                <a:rPr lang="fr-CH" dirty="0"/>
                <a:t>(bordure lisse)</a:t>
              </a:r>
            </a:p>
          </p:txBody>
        </p:sp>
        <p:pic>
          <p:nvPicPr>
            <p:cNvPr id="18" name="Picture 2" descr="https://www.neurofibromatose.fr/files/2019/12/neurofibromatose-400x60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455" y="1686220"/>
              <a:ext cx="2320925" cy="3068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ZoneTexte 12"/>
          <p:cNvSpPr txBox="1"/>
          <p:nvPr/>
        </p:nvSpPr>
        <p:spPr>
          <a:xfrm>
            <a:off x="5768246" y="2813260"/>
            <a:ext cx="779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400" b="1" dirty="0" smtClean="0"/>
              <a:t>VS</a:t>
            </a:r>
            <a:endParaRPr lang="fr-CH" sz="4400" b="1" dirty="0"/>
          </a:p>
        </p:txBody>
      </p:sp>
      <p:sp>
        <p:nvSpPr>
          <p:cNvPr id="14" name="Rectangle 13"/>
          <p:cNvSpPr/>
          <p:nvPr/>
        </p:nvSpPr>
        <p:spPr>
          <a:xfrm>
            <a:off x="1453723" y="5123934"/>
            <a:ext cx="4152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b="1" dirty="0" smtClean="0">
                <a:solidFill>
                  <a:srgbClr val="FF0000"/>
                </a:solidFill>
              </a:rPr>
              <a:t>M</a:t>
            </a:r>
            <a:r>
              <a:rPr lang="fr-CH" sz="3600" b="1" dirty="0" smtClean="0"/>
              <a:t>C CUNE ALBRIGHT </a:t>
            </a:r>
            <a:endParaRPr lang="fr-CH" sz="3600" dirty="0"/>
          </a:p>
        </p:txBody>
      </p:sp>
      <p:sp>
        <p:nvSpPr>
          <p:cNvPr id="21" name="Rectangle 20"/>
          <p:cNvSpPr/>
          <p:nvPr/>
        </p:nvSpPr>
        <p:spPr>
          <a:xfrm>
            <a:off x="9212380" y="5123934"/>
            <a:ext cx="1018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000" b="1" dirty="0" smtClean="0"/>
              <a:t>N</a:t>
            </a:r>
            <a:r>
              <a:rPr lang="fr-CH" sz="4000" b="1" dirty="0" smtClean="0">
                <a:solidFill>
                  <a:srgbClr val="00B0F0"/>
                </a:solidFill>
              </a:rPr>
              <a:t>F</a:t>
            </a:r>
            <a:r>
              <a:rPr lang="fr-CH" sz="4000" b="1" dirty="0" smtClean="0"/>
              <a:t>1</a:t>
            </a:r>
            <a:endParaRPr lang="fr-CH" sz="4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/>
          <a:srcRect l="23114" t="53890" r="38437" b="6554"/>
          <a:stretch/>
        </p:blipFill>
        <p:spPr>
          <a:xfrm rot="5400000">
            <a:off x="660522" y="2368430"/>
            <a:ext cx="2998457" cy="222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93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-237113" y="0"/>
            <a:ext cx="4882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CH" sz="4800" b="1" dirty="0" smtClean="0">
                <a:solidFill>
                  <a:srgbClr val="00B0F0"/>
                </a:solidFill>
              </a:rPr>
              <a:t>LE </a:t>
            </a:r>
            <a:r>
              <a:rPr lang="fr-CH" sz="4800" b="1" dirty="0" err="1" smtClean="0">
                <a:solidFill>
                  <a:srgbClr val="00B0F0"/>
                </a:solidFill>
              </a:rPr>
              <a:t>Sd</a:t>
            </a:r>
            <a:r>
              <a:rPr lang="fr-CH" sz="4800" b="1" dirty="0" smtClean="0">
                <a:solidFill>
                  <a:srgbClr val="00B0F0"/>
                </a:solidFill>
              </a:rPr>
              <a:t> LEOOPARD</a:t>
            </a:r>
            <a:endParaRPr lang="fr-CH" sz="4800" b="1" dirty="0" smtClean="0">
              <a:solidFill>
                <a:srgbClr val="00B0F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711" y="474248"/>
            <a:ext cx="7011378" cy="593490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1901825"/>
            <a:ext cx="4572000" cy="25717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49300" y="1371600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Ce n’est pas ça….</a:t>
            </a:r>
            <a:endParaRPr lang="fr-CH" dirty="0"/>
          </a:p>
        </p:txBody>
      </p:sp>
      <p:sp>
        <p:nvSpPr>
          <p:cNvPr id="10" name="ZoneTexte 9"/>
          <p:cNvSpPr txBox="1"/>
          <p:nvPr/>
        </p:nvSpPr>
        <p:spPr>
          <a:xfrm>
            <a:off x="3816327" y="5854700"/>
            <a:ext cx="95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Mais ça:</a:t>
            </a:r>
            <a:endParaRPr lang="fr-CH" dirty="0"/>
          </a:p>
        </p:txBody>
      </p:sp>
      <p:sp>
        <p:nvSpPr>
          <p:cNvPr id="6" name="Rectangle 5"/>
          <p:cNvSpPr/>
          <p:nvPr/>
        </p:nvSpPr>
        <p:spPr>
          <a:xfrm>
            <a:off x="190500" y="6499423"/>
            <a:ext cx="11645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CH" sz="1400" dirty="0" smtClean="0">
                <a:solidFill>
                  <a:srgbClr val="FF0000"/>
                </a:solidFill>
              </a:rPr>
              <a:t>L</a:t>
            </a:r>
            <a:r>
              <a:rPr lang="fr-CH" sz="1400" dirty="0" smtClean="0"/>
              <a:t>entigines,</a:t>
            </a:r>
            <a:r>
              <a:rPr lang="fr-CH" sz="1400" dirty="0" smtClean="0">
                <a:solidFill>
                  <a:srgbClr val="FF0000"/>
                </a:solidFill>
              </a:rPr>
              <a:t> E</a:t>
            </a:r>
            <a:r>
              <a:rPr lang="fr-CH" sz="1400" dirty="0" smtClean="0"/>
              <a:t>CG conduction </a:t>
            </a:r>
            <a:r>
              <a:rPr lang="fr-CH" sz="1400" dirty="0" err="1" smtClean="0"/>
              <a:t>abnormalities</a:t>
            </a:r>
            <a:r>
              <a:rPr lang="fr-CH" sz="1400" dirty="0" smtClean="0"/>
              <a:t>, </a:t>
            </a:r>
            <a:r>
              <a:rPr lang="fr-CH" sz="1400" dirty="0" err="1" smtClean="0">
                <a:solidFill>
                  <a:srgbClr val="FF0000"/>
                </a:solidFill>
              </a:rPr>
              <a:t>O</a:t>
            </a:r>
            <a:r>
              <a:rPr lang="fr-CH" sz="1400" dirty="0" err="1" smtClean="0"/>
              <a:t>cular</a:t>
            </a:r>
            <a:r>
              <a:rPr lang="fr-CH" sz="1400" dirty="0" smtClean="0"/>
              <a:t> </a:t>
            </a:r>
            <a:r>
              <a:rPr lang="fr-CH" sz="1400" dirty="0" err="1" smtClean="0"/>
              <a:t>hypertelorism</a:t>
            </a:r>
            <a:r>
              <a:rPr lang="fr-CH" sz="1400" dirty="0" smtClean="0"/>
              <a:t>, </a:t>
            </a:r>
            <a:r>
              <a:rPr lang="fr-CH" sz="1400" dirty="0" err="1" smtClean="0">
                <a:solidFill>
                  <a:srgbClr val="FF0000"/>
                </a:solidFill>
              </a:rPr>
              <a:t>P</a:t>
            </a:r>
            <a:r>
              <a:rPr lang="fr-CH" sz="1400" dirty="0" err="1" smtClean="0"/>
              <a:t>ulmonic</a:t>
            </a:r>
            <a:r>
              <a:rPr lang="fr-CH" sz="1400" dirty="0" smtClean="0"/>
              <a:t> </a:t>
            </a:r>
            <a:r>
              <a:rPr lang="fr-CH" sz="1400" dirty="0" err="1" smtClean="0"/>
              <a:t>stenosis</a:t>
            </a:r>
            <a:r>
              <a:rPr lang="fr-CH" sz="1400" dirty="0" smtClean="0"/>
              <a:t>, </a:t>
            </a:r>
            <a:r>
              <a:rPr lang="fr-CH" sz="1400" dirty="0" err="1" smtClean="0">
                <a:solidFill>
                  <a:srgbClr val="FF0000"/>
                </a:solidFill>
              </a:rPr>
              <a:t>A</a:t>
            </a:r>
            <a:r>
              <a:rPr lang="fr-CH" sz="1400" dirty="0" err="1" smtClean="0"/>
              <a:t>bnormal</a:t>
            </a:r>
            <a:r>
              <a:rPr lang="fr-CH" sz="1400" dirty="0" smtClean="0"/>
              <a:t> </a:t>
            </a:r>
            <a:r>
              <a:rPr lang="fr-CH" sz="1400" dirty="0" err="1" smtClean="0"/>
              <a:t>genitalia</a:t>
            </a:r>
            <a:r>
              <a:rPr lang="fr-CH" sz="1400" dirty="0" smtClean="0"/>
              <a:t>, </a:t>
            </a:r>
            <a:r>
              <a:rPr lang="fr-CH" sz="1400" dirty="0" smtClean="0">
                <a:solidFill>
                  <a:srgbClr val="FF0000"/>
                </a:solidFill>
              </a:rPr>
              <a:t>R</a:t>
            </a:r>
            <a:r>
              <a:rPr lang="fr-CH" sz="1400" dirty="0" smtClean="0"/>
              <a:t>etardation of </a:t>
            </a:r>
            <a:r>
              <a:rPr lang="fr-CH" sz="1400" dirty="0" err="1" smtClean="0"/>
              <a:t>growth</a:t>
            </a:r>
            <a:r>
              <a:rPr lang="fr-CH" sz="1400" dirty="0" smtClean="0"/>
              <a:t>, </a:t>
            </a:r>
            <a:r>
              <a:rPr lang="fr-CH" sz="1400" dirty="0" err="1" smtClean="0"/>
              <a:t>sensorineural</a:t>
            </a:r>
            <a:r>
              <a:rPr lang="fr-CH" sz="1400" dirty="0" smtClean="0"/>
              <a:t> </a:t>
            </a:r>
            <a:r>
              <a:rPr lang="fr-CH" sz="1400" dirty="0" err="1" smtClean="0">
                <a:solidFill>
                  <a:srgbClr val="FF0000"/>
                </a:solidFill>
              </a:rPr>
              <a:t>D</a:t>
            </a:r>
            <a:r>
              <a:rPr lang="fr-CH" sz="1400" dirty="0" err="1" smtClean="0"/>
              <a:t>eafness</a:t>
            </a:r>
            <a:r>
              <a:rPr lang="fr-CH" sz="1400" dirty="0" smtClean="0"/>
              <a:t>. </a:t>
            </a:r>
            <a:endParaRPr lang="fr-CH" sz="14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749300" y="651520"/>
            <a:ext cx="3443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200 cas dans le monde </a:t>
            </a:r>
            <a:r>
              <a:rPr lang="fr-CH" dirty="0" smtClean="0">
                <a:sym typeface="Wingdings" panose="05000000000000000000" pitchFamily="2" charset="2"/>
              </a:rPr>
              <a:t> très rare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3349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1631950" y="18574"/>
            <a:ext cx="8901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800" b="1" dirty="0">
                <a:solidFill>
                  <a:srgbClr val="00B0F0"/>
                </a:solidFill>
              </a:rPr>
              <a:t>SD DE </a:t>
            </a:r>
            <a:r>
              <a:rPr lang="fr-CH" sz="4800" b="1" dirty="0" smtClean="0">
                <a:solidFill>
                  <a:srgbClr val="00B0F0"/>
                </a:solidFill>
              </a:rPr>
              <a:t>WATSON (</a:t>
            </a:r>
            <a:r>
              <a:rPr lang="en-US" sz="4800" b="1" dirty="0" err="1">
                <a:solidFill>
                  <a:srgbClr val="00B0F0"/>
                </a:solidFill>
              </a:rPr>
              <a:t>variante</a:t>
            </a:r>
            <a:r>
              <a:rPr lang="en-US" sz="4800" b="1" dirty="0">
                <a:solidFill>
                  <a:srgbClr val="00B0F0"/>
                </a:solidFill>
              </a:rPr>
              <a:t> du NF1) </a:t>
            </a:r>
            <a:endParaRPr lang="fr-CH" sz="4800" b="1" dirty="0">
              <a:solidFill>
                <a:srgbClr val="00B0F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94501" y="3548541"/>
            <a:ext cx="4686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u="sng" dirty="0" smtClean="0"/>
              <a:t>Symptômes: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TCL, N.de </a:t>
            </a:r>
            <a:r>
              <a:rPr lang="en-US" b="1" dirty="0" err="1" smtClean="0"/>
              <a:t>Lisch</a:t>
            </a:r>
            <a:r>
              <a:rPr lang="en-US" b="1" dirty="0" smtClean="0"/>
              <a:t>, NF</a:t>
            </a:r>
          </a:p>
          <a:p>
            <a:pPr lvl="1"/>
            <a:endParaRPr lang="fr-CH" dirty="0" smtClean="0"/>
          </a:p>
          <a:p>
            <a:pPr lvl="1"/>
            <a:r>
              <a:rPr lang="fr-CH" dirty="0" smtClean="0">
                <a:solidFill>
                  <a:srgbClr val="FF0000"/>
                </a:solidFill>
              </a:rPr>
              <a:t>MAIS avec en plus</a:t>
            </a:r>
            <a:r>
              <a:rPr lang="fr-CH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FF0000"/>
                </a:solidFill>
              </a:rPr>
              <a:t>S</a:t>
            </a:r>
            <a:r>
              <a:rPr lang="en-US" b="1" dirty="0" err="1" smtClean="0">
                <a:solidFill>
                  <a:srgbClr val="FF0000"/>
                </a:solidFill>
              </a:rPr>
              <a:t>ténose</a:t>
            </a:r>
            <a:r>
              <a:rPr lang="en-US" b="1" dirty="0" smtClean="0">
                <a:solidFill>
                  <a:srgbClr val="FF0000"/>
                </a:solidFill>
              </a:rPr>
              <a:t> 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b="1" dirty="0" smtClean="0">
                <a:solidFill>
                  <a:srgbClr val="FF0000"/>
                </a:solidFill>
              </a:rPr>
              <a:t>Macrocéphalie,  </a:t>
            </a:r>
            <a:r>
              <a:rPr lang="en-US" b="1" dirty="0">
                <a:solidFill>
                  <a:srgbClr val="FF0000"/>
                </a:solidFill>
              </a:rPr>
              <a:t>r</a:t>
            </a:r>
            <a:r>
              <a:rPr lang="en-US" b="1" dirty="0" smtClean="0">
                <a:solidFill>
                  <a:srgbClr val="FF0000"/>
                </a:solidFill>
              </a:rPr>
              <a:t>etard mental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b="1" dirty="0" smtClean="0">
                <a:solidFill>
                  <a:srgbClr val="FF0000"/>
                </a:solidFill>
              </a:rPr>
              <a:t>Dysmorphie faciale</a:t>
            </a:r>
            <a:endParaRPr lang="fr-CH" b="1" dirty="0">
              <a:solidFill>
                <a:srgbClr val="FF0000"/>
              </a:solidFill>
            </a:endParaRPr>
          </a:p>
          <a:p>
            <a:endParaRPr lang="fr-CH" dirty="0" smtClean="0"/>
          </a:p>
        </p:txBody>
      </p:sp>
      <p:sp>
        <p:nvSpPr>
          <p:cNvPr id="2" name="Rectangle 1"/>
          <p:cNvSpPr/>
          <p:nvPr/>
        </p:nvSpPr>
        <p:spPr>
          <a:xfrm>
            <a:off x="6621976" y="2695934"/>
            <a:ext cx="36300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AD; </a:t>
            </a:r>
            <a:r>
              <a:rPr lang="en-US" u="sng" dirty="0" err="1" smtClean="0"/>
              <a:t>aussi</a:t>
            </a:r>
            <a:r>
              <a:rPr lang="en-US" u="sng" dirty="0" smtClean="0"/>
              <a:t> sur </a:t>
            </a:r>
            <a:r>
              <a:rPr lang="en-US" u="sng" dirty="0" err="1" smtClean="0"/>
              <a:t>gène</a:t>
            </a:r>
            <a:r>
              <a:rPr lang="en-US" u="sng" dirty="0" smtClean="0"/>
              <a:t> NF1 </a:t>
            </a:r>
            <a:r>
              <a:rPr lang="en-US" dirty="0" smtClean="0"/>
              <a:t>sur </a:t>
            </a:r>
            <a:r>
              <a:rPr lang="en-US" dirty="0" err="1" smtClean="0"/>
              <a:t>chr.</a:t>
            </a:r>
            <a:r>
              <a:rPr lang="en-US" dirty="0" smtClean="0"/>
              <a:t> 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Très</a:t>
            </a:r>
            <a:r>
              <a:rPr lang="en-US" b="1" dirty="0" smtClean="0"/>
              <a:t> rare</a:t>
            </a:r>
            <a:endParaRPr lang="fr-CH" b="1" dirty="0"/>
          </a:p>
        </p:txBody>
      </p:sp>
      <p:grpSp>
        <p:nvGrpSpPr>
          <p:cNvPr id="6" name="Groupe 5"/>
          <p:cNvGrpSpPr/>
          <p:nvPr/>
        </p:nvGrpSpPr>
        <p:grpSpPr>
          <a:xfrm>
            <a:off x="781050" y="1348533"/>
            <a:ext cx="4000500" cy="4508332"/>
            <a:chOff x="781050" y="1348533"/>
            <a:chExt cx="4000500" cy="450833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050" y="1856365"/>
              <a:ext cx="4000500" cy="400050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1739900" y="1348533"/>
              <a:ext cx="1726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smtClean="0"/>
                <a:t>Ce n’est pas ça…</a:t>
              </a:r>
              <a:endParaRPr lang="fr-CH" dirty="0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5422900" y="3856615"/>
            <a:ext cx="95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Mais ça: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93628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12" y="652462"/>
            <a:ext cx="8858913" cy="47412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47875" y="2819874"/>
            <a:ext cx="1057275" cy="190026"/>
          </a:xfrm>
          <a:prstGeom prst="rect">
            <a:avLst/>
          </a:pr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Rectangle 12"/>
          <p:cNvSpPr/>
          <p:nvPr/>
        </p:nvSpPr>
        <p:spPr>
          <a:xfrm>
            <a:off x="3286125" y="2819874"/>
            <a:ext cx="1543050" cy="190026"/>
          </a:xfrm>
          <a:prstGeom prst="rect">
            <a:avLst/>
          </a:pr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 13"/>
          <p:cNvSpPr/>
          <p:nvPr/>
        </p:nvSpPr>
        <p:spPr>
          <a:xfrm>
            <a:off x="5010150" y="2829399"/>
            <a:ext cx="1676401" cy="246489"/>
          </a:xfrm>
          <a:custGeom>
            <a:avLst/>
            <a:gdLst>
              <a:gd name="connsiteX0" fmla="*/ 0 w 1676401"/>
              <a:gd name="connsiteY0" fmla="*/ 0 h 180501"/>
              <a:gd name="connsiteX1" fmla="*/ 1676401 w 1676401"/>
              <a:gd name="connsiteY1" fmla="*/ 0 h 180501"/>
              <a:gd name="connsiteX2" fmla="*/ 1676401 w 1676401"/>
              <a:gd name="connsiteY2" fmla="*/ 180501 h 180501"/>
              <a:gd name="connsiteX3" fmla="*/ 0 w 1676401"/>
              <a:gd name="connsiteY3" fmla="*/ 180501 h 180501"/>
              <a:gd name="connsiteX4" fmla="*/ 0 w 1676401"/>
              <a:gd name="connsiteY4" fmla="*/ 0 h 180501"/>
              <a:gd name="connsiteX0" fmla="*/ 0 w 1676401"/>
              <a:gd name="connsiteY0" fmla="*/ 0 h 246489"/>
              <a:gd name="connsiteX1" fmla="*/ 1676401 w 1676401"/>
              <a:gd name="connsiteY1" fmla="*/ 0 h 246489"/>
              <a:gd name="connsiteX2" fmla="*/ 1676401 w 1676401"/>
              <a:gd name="connsiteY2" fmla="*/ 180501 h 246489"/>
              <a:gd name="connsiteX3" fmla="*/ 0 w 1676401"/>
              <a:gd name="connsiteY3" fmla="*/ 246489 h 246489"/>
              <a:gd name="connsiteX4" fmla="*/ 0 w 1676401"/>
              <a:gd name="connsiteY4" fmla="*/ 0 h 246489"/>
              <a:gd name="connsiteX0" fmla="*/ 0 w 1676401"/>
              <a:gd name="connsiteY0" fmla="*/ 0 h 246489"/>
              <a:gd name="connsiteX1" fmla="*/ 1676401 w 1676401"/>
              <a:gd name="connsiteY1" fmla="*/ 0 h 246489"/>
              <a:gd name="connsiteX2" fmla="*/ 1676401 w 1676401"/>
              <a:gd name="connsiteY2" fmla="*/ 227635 h 246489"/>
              <a:gd name="connsiteX3" fmla="*/ 0 w 1676401"/>
              <a:gd name="connsiteY3" fmla="*/ 246489 h 246489"/>
              <a:gd name="connsiteX4" fmla="*/ 0 w 1676401"/>
              <a:gd name="connsiteY4" fmla="*/ 0 h 24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401" h="246489">
                <a:moveTo>
                  <a:pt x="0" y="0"/>
                </a:moveTo>
                <a:lnTo>
                  <a:pt x="1676401" y="0"/>
                </a:lnTo>
                <a:lnTo>
                  <a:pt x="1676401" y="227635"/>
                </a:lnTo>
                <a:lnTo>
                  <a:pt x="0" y="2464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14"/>
          <p:cNvSpPr/>
          <p:nvPr/>
        </p:nvSpPr>
        <p:spPr>
          <a:xfrm>
            <a:off x="6781800" y="3143724"/>
            <a:ext cx="1752600" cy="228126"/>
          </a:xfrm>
          <a:prstGeom prst="rect">
            <a:avLst/>
          </a:prstGeom>
          <a:solidFill>
            <a:schemeClr val="accent4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/>
          <p:cNvSpPr/>
          <p:nvPr/>
        </p:nvSpPr>
        <p:spPr>
          <a:xfrm>
            <a:off x="6705600" y="4686774"/>
            <a:ext cx="1504950" cy="190026"/>
          </a:xfrm>
          <a:prstGeom prst="rect">
            <a:avLst/>
          </a:prstGeom>
          <a:solidFill>
            <a:srgbClr val="7030A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Rectangle 16"/>
          <p:cNvSpPr/>
          <p:nvPr/>
        </p:nvSpPr>
        <p:spPr>
          <a:xfrm>
            <a:off x="9715500" y="4424589"/>
            <a:ext cx="409575" cy="233610"/>
          </a:xfrm>
          <a:prstGeom prst="rect">
            <a:avLst/>
          </a:prstGeom>
          <a:solidFill>
            <a:schemeClr val="bg1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Rectangle 17"/>
          <p:cNvSpPr/>
          <p:nvPr/>
        </p:nvSpPr>
        <p:spPr>
          <a:xfrm>
            <a:off x="8705851" y="4643190"/>
            <a:ext cx="895350" cy="233610"/>
          </a:xfrm>
          <a:prstGeom prst="rect">
            <a:avLst/>
          </a:prstGeom>
          <a:solidFill>
            <a:schemeClr val="bg1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Rectangle 18"/>
          <p:cNvSpPr/>
          <p:nvPr/>
        </p:nvSpPr>
        <p:spPr>
          <a:xfrm>
            <a:off x="4276725" y="1089498"/>
            <a:ext cx="3035300" cy="720252"/>
          </a:xfrm>
          <a:custGeom>
            <a:avLst/>
            <a:gdLst>
              <a:gd name="connsiteX0" fmla="*/ 0 w 3028950"/>
              <a:gd name="connsiteY0" fmla="*/ 0 h 675802"/>
              <a:gd name="connsiteX1" fmla="*/ 3028950 w 3028950"/>
              <a:gd name="connsiteY1" fmla="*/ 0 h 675802"/>
              <a:gd name="connsiteX2" fmla="*/ 3028950 w 3028950"/>
              <a:gd name="connsiteY2" fmla="*/ 675802 h 675802"/>
              <a:gd name="connsiteX3" fmla="*/ 0 w 3028950"/>
              <a:gd name="connsiteY3" fmla="*/ 675802 h 675802"/>
              <a:gd name="connsiteX4" fmla="*/ 0 w 3028950"/>
              <a:gd name="connsiteY4" fmla="*/ 0 h 675802"/>
              <a:gd name="connsiteX0" fmla="*/ 0 w 3028950"/>
              <a:gd name="connsiteY0" fmla="*/ 0 h 720252"/>
              <a:gd name="connsiteX1" fmla="*/ 3028950 w 3028950"/>
              <a:gd name="connsiteY1" fmla="*/ 44450 h 720252"/>
              <a:gd name="connsiteX2" fmla="*/ 3028950 w 3028950"/>
              <a:gd name="connsiteY2" fmla="*/ 720252 h 720252"/>
              <a:gd name="connsiteX3" fmla="*/ 0 w 3028950"/>
              <a:gd name="connsiteY3" fmla="*/ 720252 h 720252"/>
              <a:gd name="connsiteX4" fmla="*/ 0 w 3028950"/>
              <a:gd name="connsiteY4" fmla="*/ 0 h 720252"/>
              <a:gd name="connsiteX0" fmla="*/ 0 w 3035300"/>
              <a:gd name="connsiteY0" fmla="*/ 0 h 720252"/>
              <a:gd name="connsiteX1" fmla="*/ 3035300 w 3035300"/>
              <a:gd name="connsiteY1" fmla="*/ 6350 h 720252"/>
              <a:gd name="connsiteX2" fmla="*/ 3028950 w 3035300"/>
              <a:gd name="connsiteY2" fmla="*/ 720252 h 720252"/>
              <a:gd name="connsiteX3" fmla="*/ 0 w 3035300"/>
              <a:gd name="connsiteY3" fmla="*/ 720252 h 720252"/>
              <a:gd name="connsiteX4" fmla="*/ 0 w 3035300"/>
              <a:gd name="connsiteY4" fmla="*/ 0 h 72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5300" h="720252">
                <a:moveTo>
                  <a:pt x="0" y="0"/>
                </a:moveTo>
                <a:lnTo>
                  <a:pt x="3035300" y="6350"/>
                </a:lnTo>
                <a:cubicBezTo>
                  <a:pt x="3033183" y="244317"/>
                  <a:pt x="3031067" y="482285"/>
                  <a:pt x="3028950" y="720252"/>
                </a:cubicBezTo>
                <a:lnTo>
                  <a:pt x="0" y="720252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1397000" y="6443040"/>
            <a:ext cx="1076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1200" b="0" i="1" dirty="0" smtClean="0">
                <a:solidFill>
                  <a:srgbClr val="505050"/>
                </a:solidFill>
                <a:effectLst/>
                <a:latin typeface="NexusSans"/>
              </a:rPr>
              <a:t>Perfectionnement en </a:t>
            </a:r>
            <a:r>
              <a:rPr lang="fr-CH" sz="1200" i="1" dirty="0">
                <a:solidFill>
                  <a:srgbClr val="505050"/>
                </a:solidFill>
                <a:latin typeface="NexusSans"/>
              </a:rPr>
              <a:t>Pédiatrie, Volume 3, Issue 2, </a:t>
            </a:r>
            <a:r>
              <a:rPr lang="fr-CH" sz="1200" i="1" dirty="0" err="1">
                <a:solidFill>
                  <a:srgbClr val="505050"/>
                </a:solidFill>
                <a:latin typeface="NexusSans"/>
              </a:rPr>
              <a:t>June</a:t>
            </a:r>
            <a:r>
              <a:rPr lang="fr-CH" sz="1200" i="1" dirty="0">
                <a:solidFill>
                  <a:srgbClr val="505050"/>
                </a:solidFill>
                <a:latin typeface="NexusSans"/>
              </a:rPr>
              <a:t> 2020, Pages </a:t>
            </a:r>
            <a:r>
              <a:rPr lang="fr-CH" sz="1200" i="1" dirty="0" smtClean="0">
                <a:solidFill>
                  <a:srgbClr val="505050"/>
                </a:solidFill>
                <a:latin typeface="NexusSans"/>
              </a:rPr>
              <a:t>167-175</a:t>
            </a:r>
          </a:p>
          <a:p>
            <a:pPr algn="r"/>
            <a:r>
              <a:rPr lang="fr-CH" sz="1200" i="1" dirty="0">
                <a:solidFill>
                  <a:srgbClr val="505050"/>
                </a:solidFill>
                <a:latin typeface="NexusSans"/>
              </a:rPr>
              <a:t>Association Neurofibromatoses et </a:t>
            </a:r>
            <a:r>
              <a:rPr lang="fr-CH" sz="1200" i="1" dirty="0" smtClean="0">
                <a:solidFill>
                  <a:srgbClr val="505050"/>
                </a:solidFill>
                <a:latin typeface="NexusSans"/>
              </a:rPr>
              <a:t>Recklinghausen-https://www.anrfrance.fr/page/123926-qui-sommes-nous</a:t>
            </a:r>
            <a:endParaRPr lang="fr-CH" sz="1200" i="1" dirty="0">
              <a:solidFill>
                <a:srgbClr val="505050"/>
              </a:solidFill>
              <a:latin typeface="NexusSans"/>
            </a:endParaRPr>
          </a:p>
          <a:p>
            <a:pPr algn="r"/>
            <a:endParaRPr lang="fr-CH" sz="1200" i="1" dirty="0">
              <a:solidFill>
                <a:srgbClr val="505050"/>
              </a:solidFill>
              <a:latin typeface="NexusSan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725516" y="131141"/>
            <a:ext cx="670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ALGORITHME TÂCHES «CAFÉ AU LAIT» (TCL)</a:t>
            </a:r>
            <a:endParaRPr lang="fr-CH" sz="2800" b="1" u="sng" dirty="0">
              <a:solidFill>
                <a:srgbClr val="00B0F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5907" y="5684174"/>
            <a:ext cx="1168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CH" sz="1200" b="0" i="0" dirty="0" smtClean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Le </a:t>
            </a:r>
            <a:r>
              <a:rPr lang="fr-CH" sz="1200" b="1" i="0" dirty="0" smtClean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diagnostic moléculaire </a:t>
            </a:r>
            <a:r>
              <a:rPr lang="fr-CH" sz="1200" b="0" i="0" dirty="0" smtClean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est utile chez les enfants ayant plusieurs TCL comme </a:t>
            </a:r>
            <a:r>
              <a:rPr lang="fr-CH" sz="1200" b="0" i="0" u="sng" dirty="0" smtClean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seule caractéristique clinique et sans antécédent familial de NF1</a:t>
            </a:r>
            <a:r>
              <a:rPr lang="fr-CH" sz="1200" b="0" i="0" dirty="0" smtClean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afin de pouvoir différencier le diagnostic de NF1 d'autres syndromes tels que le syndrome de </a:t>
            </a:r>
            <a:r>
              <a:rPr lang="fr-CH" sz="1200" b="0" i="0" dirty="0" err="1" smtClean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Legius</a:t>
            </a:r>
            <a:r>
              <a:rPr lang="fr-CH" sz="1200" b="0" i="0" dirty="0" smtClean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et le syndrome de </a:t>
            </a:r>
            <a:r>
              <a:rPr lang="fr-CH" sz="1200" b="0" i="0" dirty="0" err="1" smtClean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Noonan</a:t>
            </a:r>
            <a:r>
              <a:rPr lang="fr-CH" sz="1200" b="0" i="0" dirty="0" smtClean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</a:t>
            </a:r>
            <a:endParaRPr lang="fr-CH" sz="1200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21" name="Rectangle 18"/>
          <p:cNvSpPr/>
          <p:nvPr/>
        </p:nvSpPr>
        <p:spPr>
          <a:xfrm>
            <a:off x="7614445" y="788235"/>
            <a:ext cx="2512914" cy="1116766"/>
          </a:xfrm>
          <a:custGeom>
            <a:avLst/>
            <a:gdLst>
              <a:gd name="connsiteX0" fmla="*/ 0 w 3028950"/>
              <a:gd name="connsiteY0" fmla="*/ 0 h 675802"/>
              <a:gd name="connsiteX1" fmla="*/ 3028950 w 3028950"/>
              <a:gd name="connsiteY1" fmla="*/ 0 h 675802"/>
              <a:gd name="connsiteX2" fmla="*/ 3028950 w 3028950"/>
              <a:gd name="connsiteY2" fmla="*/ 675802 h 675802"/>
              <a:gd name="connsiteX3" fmla="*/ 0 w 3028950"/>
              <a:gd name="connsiteY3" fmla="*/ 675802 h 675802"/>
              <a:gd name="connsiteX4" fmla="*/ 0 w 3028950"/>
              <a:gd name="connsiteY4" fmla="*/ 0 h 675802"/>
              <a:gd name="connsiteX0" fmla="*/ 0 w 3028950"/>
              <a:gd name="connsiteY0" fmla="*/ 0 h 720252"/>
              <a:gd name="connsiteX1" fmla="*/ 3028950 w 3028950"/>
              <a:gd name="connsiteY1" fmla="*/ 44450 h 720252"/>
              <a:gd name="connsiteX2" fmla="*/ 3028950 w 3028950"/>
              <a:gd name="connsiteY2" fmla="*/ 720252 h 720252"/>
              <a:gd name="connsiteX3" fmla="*/ 0 w 3028950"/>
              <a:gd name="connsiteY3" fmla="*/ 720252 h 720252"/>
              <a:gd name="connsiteX4" fmla="*/ 0 w 3028950"/>
              <a:gd name="connsiteY4" fmla="*/ 0 h 720252"/>
              <a:gd name="connsiteX0" fmla="*/ 0 w 3035300"/>
              <a:gd name="connsiteY0" fmla="*/ 0 h 720252"/>
              <a:gd name="connsiteX1" fmla="*/ 3035300 w 3035300"/>
              <a:gd name="connsiteY1" fmla="*/ 6350 h 720252"/>
              <a:gd name="connsiteX2" fmla="*/ 3028950 w 3035300"/>
              <a:gd name="connsiteY2" fmla="*/ 720252 h 720252"/>
              <a:gd name="connsiteX3" fmla="*/ 0 w 3035300"/>
              <a:gd name="connsiteY3" fmla="*/ 720252 h 720252"/>
              <a:gd name="connsiteX4" fmla="*/ 0 w 3035300"/>
              <a:gd name="connsiteY4" fmla="*/ 0 h 720252"/>
              <a:gd name="connsiteX0" fmla="*/ 0 w 3035300"/>
              <a:gd name="connsiteY0" fmla="*/ 0 h 766403"/>
              <a:gd name="connsiteX1" fmla="*/ 3035300 w 3035300"/>
              <a:gd name="connsiteY1" fmla="*/ 6350 h 766403"/>
              <a:gd name="connsiteX2" fmla="*/ 3028950 w 3035300"/>
              <a:gd name="connsiteY2" fmla="*/ 720252 h 766403"/>
              <a:gd name="connsiteX3" fmla="*/ 0 w 3035300"/>
              <a:gd name="connsiteY3" fmla="*/ 766403 h 766403"/>
              <a:gd name="connsiteX4" fmla="*/ 0 w 3035300"/>
              <a:gd name="connsiteY4" fmla="*/ 0 h 766403"/>
              <a:gd name="connsiteX0" fmla="*/ 0 w 3038085"/>
              <a:gd name="connsiteY0" fmla="*/ 0 h 771347"/>
              <a:gd name="connsiteX1" fmla="*/ 3035300 w 3038085"/>
              <a:gd name="connsiteY1" fmla="*/ 6350 h 771347"/>
              <a:gd name="connsiteX2" fmla="*/ 3037661 w 3038085"/>
              <a:gd name="connsiteY2" fmla="*/ 771347 h 771347"/>
              <a:gd name="connsiteX3" fmla="*/ 0 w 3038085"/>
              <a:gd name="connsiteY3" fmla="*/ 766403 h 771347"/>
              <a:gd name="connsiteX4" fmla="*/ 0 w 3038085"/>
              <a:gd name="connsiteY4" fmla="*/ 0 h 771347"/>
              <a:gd name="connsiteX0" fmla="*/ 26133 w 3064218"/>
              <a:gd name="connsiteY0" fmla="*/ 0 h 772996"/>
              <a:gd name="connsiteX1" fmla="*/ 3061433 w 3064218"/>
              <a:gd name="connsiteY1" fmla="*/ 6350 h 772996"/>
              <a:gd name="connsiteX2" fmla="*/ 3063794 w 3064218"/>
              <a:gd name="connsiteY2" fmla="*/ 771347 h 772996"/>
              <a:gd name="connsiteX3" fmla="*/ 0 w 3064218"/>
              <a:gd name="connsiteY3" fmla="*/ 772996 h 772996"/>
              <a:gd name="connsiteX4" fmla="*/ 26133 w 3064218"/>
              <a:gd name="connsiteY4" fmla="*/ 0 h 77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4218" h="772996">
                <a:moveTo>
                  <a:pt x="26133" y="0"/>
                </a:moveTo>
                <a:lnTo>
                  <a:pt x="3061433" y="6350"/>
                </a:lnTo>
                <a:cubicBezTo>
                  <a:pt x="3059316" y="244317"/>
                  <a:pt x="3065911" y="533380"/>
                  <a:pt x="3063794" y="771347"/>
                </a:cubicBezTo>
                <a:lnTo>
                  <a:pt x="0" y="772996"/>
                </a:lnTo>
                <a:lnTo>
                  <a:pt x="26133" y="0"/>
                </a:lnTo>
                <a:close/>
              </a:path>
            </a:pathLst>
          </a:cu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Rectangle 18"/>
          <p:cNvSpPr/>
          <p:nvPr/>
        </p:nvSpPr>
        <p:spPr>
          <a:xfrm>
            <a:off x="1685925" y="1740112"/>
            <a:ext cx="2197918" cy="494041"/>
          </a:xfrm>
          <a:custGeom>
            <a:avLst/>
            <a:gdLst>
              <a:gd name="connsiteX0" fmla="*/ 0 w 3028950"/>
              <a:gd name="connsiteY0" fmla="*/ 0 h 675802"/>
              <a:gd name="connsiteX1" fmla="*/ 3028950 w 3028950"/>
              <a:gd name="connsiteY1" fmla="*/ 0 h 675802"/>
              <a:gd name="connsiteX2" fmla="*/ 3028950 w 3028950"/>
              <a:gd name="connsiteY2" fmla="*/ 675802 h 675802"/>
              <a:gd name="connsiteX3" fmla="*/ 0 w 3028950"/>
              <a:gd name="connsiteY3" fmla="*/ 675802 h 675802"/>
              <a:gd name="connsiteX4" fmla="*/ 0 w 3028950"/>
              <a:gd name="connsiteY4" fmla="*/ 0 h 675802"/>
              <a:gd name="connsiteX0" fmla="*/ 0 w 3028950"/>
              <a:gd name="connsiteY0" fmla="*/ 0 h 720252"/>
              <a:gd name="connsiteX1" fmla="*/ 3028950 w 3028950"/>
              <a:gd name="connsiteY1" fmla="*/ 44450 h 720252"/>
              <a:gd name="connsiteX2" fmla="*/ 3028950 w 3028950"/>
              <a:gd name="connsiteY2" fmla="*/ 720252 h 720252"/>
              <a:gd name="connsiteX3" fmla="*/ 0 w 3028950"/>
              <a:gd name="connsiteY3" fmla="*/ 720252 h 720252"/>
              <a:gd name="connsiteX4" fmla="*/ 0 w 3028950"/>
              <a:gd name="connsiteY4" fmla="*/ 0 h 720252"/>
              <a:gd name="connsiteX0" fmla="*/ 0 w 3035300"/>
              <a:gd name="connsiteY0" fmla="*/ 0 h 720252"/>
              <a:gd name="connsiteX1" fmla="*/ 3035300 w 3035300"/>
              <a:gd name="connsiteY1" fmla="*/ 6350 h 720252"/>
              <a:gd name="connsiteX2" fmla="*/ 3028950 w 3035300"/>
              <a:gd name="connsiteY2" fmla="*/ 720252 h 720252"/>
              <a:gd name="connsiteX3" fmla="*/ 0 w 3035300"/>
              <a:gd name="connsiteY3" fmla="*/ 720252 h 720252"/>
              <a:gd name="connsiteX4" fmla="*/ 0 w 3035300"/>
              <a:gd name="connsiteY4" fmla="*/ 0 h 72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5300" h="720252">
                <a:moveTo>
                  <a:pt x="0" y="0"/>
                </a:moveTo>
                <a:lnTo>
                  <a:pt x="3035300" y="6350"/>
                </a:lnTo>
                <a:cubicBezTo>
                  <a:pt x="3033183" y="244317"/>
                  <a:pt x="3031067" y="482285"/>
                  <a:pt x="3028950" y="720252"/>
                </a:cubicBezTo>
                <a:lnTo>
                  <a:pt x="0" y="720252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" name="Rectangle 23"/>
          <p:cNvSpPr/>
          <p:nvPr/>
        </p:nvSpPr>
        <p:spPr>
          <a:xfrm>
            <a:off x="9125146" y="2778060"/>
            <a:ext cx="820132" cy="231840"/>
          </a:xfrm>
          <a:prstGeom prst="rect">
            <a:avLst/>
          </a:prstGeom>
          <a:solidFill>
            <a:srgbClr val="7030A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Rectangle 24"/>
          <p:cNvSpPr/>
          <p:nvPr/>
        </p:nvSpPr>
        <p:spPr>
          <a:xfrm>
            <a:off x="7248721" y="2767340"/>
            <a:ext cx="811197" cy="228126"/>
          </a:xfrm>
          <a:prstGeom prst="rect">
            <a:avLst/>
          </a:prstGeom>
          <a:solidFill>
            <a:schemeClr val="accent4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7" name="Rectangle 26"/>
          <p:cNvSpPr/>
          <p:nvPr/>
        </p:nvSpPr>
        <p:spPr>
          <a:xfrm>
            <a:off x="4960634" y="2377976"/>
            <a:ext cx="2288087" cy="224149"/>
          </a:xfrm>
          <a:prstGeom prst="rect">
            <a:avLst/>
          </a:prstGeom>
          <a:solidFill>
            <a:schemeClr val="accent4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8" name="Rectangle 27"/>
          <p:cNvSpPr/>
          <p:nvPr/>
        </p:nvSpPr>
        <p:spPr>
          <a:xfrm>
            <a:off x="7885719" y="2308528"/>
            <a:ext cx="2402394" cy="395556"/>
          </a:xfrm>
          <a:custGeom>
            <a:avLst/>
            <a:gdLst>
              <a:gd name="connsiteX0" fmla="*/ 0 w 2370644"/>
              <a:gd name="connsiteY0" fmla="*/ 0 h 420956"/>
              <a:gd name="connsiteX1" fmla="*/ 2370644 w 2370644"/>
              <a:gd name="connsiteY1" fmla="*/ 0 h 420956"/>
              <a:gd name="connsiteX2" fmla="*/ 2370644 w 2370644"/>
              <a:gd name="connsiteY2" fmla="*/ 420956 h 420956"/>
              <a:gd name="connsiteX3" fmla="*/ 0 w 2370644"/>
              <a:gd name="connsiteY3" fmla="*/ 420956 h 420956"/>
              <a:gd name="connsiteX4" fmla="*/ 0 w 2370644"/>
              <a:gd name="connsiteY4" fmla="*/ 0 h 420956"/>
              <a:gd name="connsiteX0" fmla="*/ 0 w 2370644"/>
              <a:gd name="connsiteY0" fmla="*/ 0 h 420956"/>
              <a:gd name="connsiteX1" fmla="*/ 2370644 w 2370644"/>
              <a:gd name="connsiteY1" fmla="*/ 0 h 420956"/>
              <a:gd name="connsiteX2" fmla="*/ 2370644 w 2370644"/>
              <a:gd name="connsiteY2" fmla="*/ 420956 h 420956"/>
              <a:gd name="connsiteX3" fmla="*/ 6350 w 2370644"/>
              <a:gd name="connsiteY3" fmla="*/ 386031 h 420956"/>
              <a:gd name="connsiteX4" fmla="*/ 0 w 2370644"/>
              <a:gd name="connsiteY4" fmla="*/ 0 h 420956"/>
              <a:gd name="connsiteX0" fmla="*/ 0 w 2402394"/>
              <a:gd name="connsiteY0" fmla="*/ 0 h 386031"/>
              <a:gd name="connsiteX1" fmla="*/ 2370644 w 2402394"/>
              <a:gd name="connsiteY1" fmla="*/ 0 h 386031"/>
              <a:gd name="connsiteX2" fmla="*/ 2402394 w 2402394"/>
              <a:gd name="connsiteY2" fmla="*/ 379681 h 386031"/>
              <a:gd name="connsiteX3" fmla="*/ 6350 w 2402394"/>
              <a:gd name="connsiteY3" fmla="*/ 386031 h 386031"/>
              <a:gd name="connsiteX4" fmla="*/ 0 w 2402394"/>
              <a:gd name="connsiteY4" fmla="*/ 0 h 386031"/>
              <a:gd name="connsiteX0" fmla="*/ 0 w 2402394"/>
              <a:gd name="connsiteY0" fmla="*/ 9525 h 395556"/>
              <a:gd name="connsiteX1" fmla="*/ 2392869 w 2402394"/>
              <a:gd name="connsiteY1" fmla="*/ 0 h 395556"/>
              <a:gd name="connsiteX2" fmla="*/ 2402394 w 2402394"/>
              <a:gd name="connsiteY2" fmla="*/ 389206 h 395556"/>
              <a:gd name="connsiteX3" fmla="*/ 6350 w 2402394"/>
              <a:gd name="connsiteY3" fmla="*/ 395556 h 395556"/>
              <a:gd name="connsiteX4" fmla="*/ 0 w 2402394"/>
              <a:gd name="connsiteY4" fmla="*/ 9525 h 39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2394" h="395556">
                <a:moveTo>
                  <a:pt x="0" y="9525"/>
                </a:moveTo>
                <a:lnTo>
                  <a:pt x="2392869" y="0"/>
                </a:lnTo>
                <a:lnTo>
                  <a:pt x="2402394" y="389206"/>
                </a:lnTo>
                <a:lnTo>
                  <a:pt x="6350" y="395556"/>
                </a:lnTo>
                <a:lnTo>
                  <a:pt x="0" y="9525"/>
                </a:lnTo>
                <a:close/>
              </a:path>
            </a:pathLst>
          </a:custGeom>
          <a:solidFill>
            <a:srgbClr val="7030A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78072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68917" y="380059"/>
            <a:ext cx="3696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CRITERES DIAGNOSTICS</a:t>
            </a:r>
            <a:endParaRPr lang="fr-CH" sz="2800" b="1" u="sng" dirty="0">
              <a:solidFill>
                <a:srgbClr val="00B0F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110" y="1247433"/>
            <a:ext cx="7916380" cy="48965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69100" y="1905000"/>
            <a:ext cx="1460500" cy="355600"/>
          </a:xfrm>
          <a:prstGeom prst="rect">
            <a:avLst/>
          </a:prstGeom>
          <a:solidFill>
            <a:srgbClr val="FF0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/>
          <p:cNvSpPr/>
          <p:nvPr/>
        </p:nvSpPr>
        <p:spPr>
          <a:xfrm>
            <a:off x="3060699" y="2628900"/>
            <a:ext cx="2167825" cy="355600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1752600" y="2628900"/>
            <a:ext cx="415225" cy="355600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>
            <a:off x="3149935" y="3276912"/>
            <a:ext cx="1637965" cy="355600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1752600" y="3276912"/>
            <a:ext cx="415225" cy="355600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/>
          <p:cNvSpPr/>
          <p:nvPr/>
        </p:nvSpPr>
        <p:spPr>
          <a:xfrm>
            <a:off x="1752600" y="3884627"/>
            <a:ext cx="3263900" cy="355600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/>
          <p:cNvSpPr/>
          <p:nvPr/>
        </p:nvSpPr>
        <p:spPr>
          <a:xfrm>
            <a:off x="1752600" y="4228781"/>
            <a:ext cx="1397335" cy="355600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Rectangle 12"/>
          <p:cNvSpPr/>
          <p:nvPr/>
        </p:nvSpPr>
        <p:spPr>
          <a:xfrm>
            <a:off x="3149935" y="4572935"/>
            <a:ext cx="1637965" cy="355600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 13"/>
          <p:cNvSpPr/>
          <p:nvPr/>
        </p:nvSpPr>
        <p:spPr>
          <a:xfrm>
            <a:off x="1760685" y="4584381"/>
            <a:ext cx="415225" cy="355600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14"/>
          <p:cNvSpPr/>
          <p:nvPr/>
        </p:nvSpPr>
        <p:spPr>
          <a:xfrm>
            <a:off x="3149935" y="4928535"/>
            <a:ext cx="1637965" cy="355600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/>
          <p:cNvSpPr/>
          <p:nvPr/>
        </p:nvSpPr>
        <p:spPr>
          <a:xfrm>
            <a:off x="1968297" y="5600685"/>
            <a:ext cx="2159203" cy="355600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42687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2050" y="1698615"/>
            <a:ext cx="86423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CH" sz="2800" dirty="0" smtClean="0"/>
              <a:t>Ablation chirurgicale des neurofibromes cutanés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CH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CH" sz="2800" dirty="0" smtClean="0"/>
              <a:t>Chimiothérapie/laser des gliomes optiques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CH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CH" sz="2800" dirty="0" smtClean="0"/>
              <a:t>Orthophoniste, </a:t>
            </a:r>
            <a:r>
              <a:rPr lang="fr-CH" sz="2800" dirty="0" err="1" smtClean="0"/>
              <a:t>psycho-motriciens</a:t>
            </a:r>
            <a:endParaRPr lang="fr-CH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CH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CH" sz="2800" dirty="0" smtClean="0"/>
              <a:t>Soutien psy en cas d’atteinte esthétique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H" sz="2800" dirty="0" smtClean="0"/>
          </a:p>
        </p:txBody>
      </p:sp>
      <p:sp>
        <p:nvSpPr>
          <p:cNvPr id="3" name="ZoneTexte 2"/>
          <p:cNvSpPr txBox="1"/>
          <p:nvPr/>
        </p:nvSpPr>
        <p:spPr>
          <a:xfrm>
            <a:off x="4633579" y="419100"/>
            <a:ext cx="2135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TRAITEMENT</a:t>
            </a:r>
            <a:endParaRPr lang="fr-CH" sz="2800" b="1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77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9" y="951157"/>
            <a:ext cx="8777997" cy="59068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44779" y="152400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SUIVI</a:t>
            </a:r>
            <a:endParaRPr lang="fr-CH" sz="2800" b="1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34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04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èche vers le bas 3"/>
          <p:cNvSpPr/>
          <p:nvPr/>
        </p:nvSpPr>
        <p:spPr>
          <a:xfrm>
            <a:off x="8312698" y="4293540"/>
            <a:ext cx="513802" cy="513738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/>
          <p:cNvSpPr/>
          <p:nvPr/>
        </p:nvSpPr>
        <p:spPr>
          <a:xfrm>
            <a:off x="816005" y="6437928"/>
            <a:ext cx="33378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000" i="1" dirty="0" smtClean="0"/>
              <a:t>S. Pinson, P. </a:t>
            </a:r>
            <a:r>
              <a:rPr lang="fr-CH" sz="1000" i="1" dirty="0" err="1" smtClean="0"/>
              <a:t>Wolkenstein</a:t>
            </a:r>
            <a:r>
              <a:rPr lang="fr-CH" sz="1000" i="1" dirty="0" smtClean="0"/>
              <a:t> / La revue de médecine interne 26 (2005) 196–215</a:t>
            </a:r>
            <a:endParaRPr lang="fr-CH" sz="1000" i="1" dirty="0"/>
          </a:p>
        </p:txBody>
      </p:sp>
      <p:sp>
        <p:nvSpPr>
          <p:cNvPr id="9" name="Rectangle 8"/>
          <p:cNvSpPr/>
          <p:nvPr/>
        </p:nvSpPr>
        <p:spPr>
          <a:xfrm>
            <a:off x="2257679" y="2936702"/>
            <a:ext cx="42992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CH" sz="1200" dirty="0" smtClean="0">
                <a:sym typeface="Wingdings" panose="05000000000000000000" pitchFamily="2" charset="2"/>
              </a:rPr>
              <a:t>(SC)</a:t>
            </a:r>
            <a:endParaRPr lang="fr-CH" sz="12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366069" y="863600"/>
            <a:ext cx="4930929" cy="3098800"/>
            <a:chOff x="2982269" y="1562660"/>
            <a:chExt cx="6307250" cy="37271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/>
            <a:srcRect t="10782"/>
            <a:stretch/>
          </p:blipFill>
          <p:spPr>
            <a:xfrm>
              <a:off x="2982269" y="1562660"/>
              <a:ext cx="5420584" cy="3727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6644963" y="3644712"/>
              <a:ext cx="2513193" cy="777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177800" indent="-177800"/>
              <a:r>
                <a:rPr lang="fr-CH" sz="1200" dirty="0" smtClean="0">
                  <a:sym typeface="Wingdings" panose="05000000000000000000" pitchFamily="2" charset="2"/>
                </a:rPr>
                <a:t> </a:t>
              </a:r>
              <a:r>
                <a:rPr lang="fr-CH" sz="1200" dirty="0" smtClean="0"/>
                <a:t>10% des enfants de &lt; 2 ans contre 90% des adultes</a:t>
              </a:r>
              <a:endParaRPr lang="fr-CH" sz="12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28470" y="2239000"/>
              <a:ext cx="2461049" cy="777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fr-CH" sz="1200" dirty="0" smtClean="0">
                  <a:sym typeface="Wingdings" panose="05000000000000000000" pitchFamily="2" charset="2"/>
                </a:rPr>
                <a:t> </a:t>
              </a:r>
              <a:r>
                <a:rPr lang="fr-CH" sz="1200" dirty="0" smtClean="0"/>
                <a:t>parmi les 1</a:t>
              </a:r>
              <a:r>
                <a:rPr lang="fr-CH" sz="1200" baseline="30000" dirty="0" smtClean="0"/>
                <a:t>ère</a:t>
              </a:r>
              <a:r>
                <a:rPr lang="fr-CH" sz="1200" dirty="0" smtClean="0"/>
                <a:t> manifestations (naissance</a:t>
              </a:r>
              <a:r>
                <a:rPr lang="fr-CH" sz="1200" dirty="0" smtClean="0">
                  <a:sym typeface="Wingdings" panose="05000000000000000000" pitchFamily="2" charset="2"/>
                </a:rPr>
                <a:t></a:t>
              </a:r>
              <a:r>
                <a:rPr lang="fr-CH" sz="1200" dirty="0" smtClean="0"/>
                <a:t> 2 ans)</a:t>
              </a:r>
              <a:endParaRPr lang="fr-CH" sz="1200" dirty="0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366068" y="11102"/>
            <a:ext cx="5231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DIAGNOSTICS NF1 </a:t>
            </a:r>
            <a:r>
              <a:rPr lang="fr-CH" sz="2800" b="1" dirty="0" smtClean="0">
                <a:solidFill>
                  <a:srgbClr val="FF0000"/>
                </a:solidFill>
              </a:rPr>
              <a:t>CHEZ L’ENFANT</a:t>
            </a:r>
            <a:endParaRPr lang="fr-CH" sz="2800" b="1" u="sng" dirty="0">
              <a:solidFill>
                <a:srgbClr val="FF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68" y="4008012"/>
            <a:ext cx="4237745" cy="2365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525" y="534322"/>
            <a:ext cx="6658770" cy="35777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827903" y="4988757"/>
            <a:ext cx="5357813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CH" sz="1400" b="1" dirty="0"/>
              <a:t>On peut s’aider</a:t>
            </a:r>
            <a:r>
              <a:rPr lang="fr-CH" sz="1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Des antécédents familiaux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Des radiographies des os longs (anomalies dès la naissance)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De l’IRM cérébrale et </a:t>
            </a:r>
            <a:r>
              <a:rPr lang="fr-CH" sz="1400" dirty="0" smtClean="0"/>
              <a:t>optique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L</a:t>
            </a:r>
            <a:r>
              <a:rPr lang="fr-CH" sz="1400" dirty="0" smtClean="0"/>
              <a:t>a confirmation du diagnostic par </a:t>
            </a:r>
            <a:r>
              <a:rPr lang="fr-CH" sz="1400" b="1" dirty="0" smtClean="0"/>
              <a:t>génétique</a:t>
            </a:r>
            <a:r>
              <a:rPr lang="fr-CH" sz="1400" dirty="0" smtClean="0"/>
              <a:t> </a:t>
            </a:r>
            <a:r>
              <a:rPr lang="fr-CH" sz="1400" b="1" dirty="0" smtClean="0"/>
              <a:t>n’est pas u</a:t>
            </a:r>
            <a:r>
              <a:rPr lang="fr-CH" sz="1400" dirty="0" smtClean="0"/>
              <a:t>tile sauf si diagnostic peu claire/atypique, bilan prénatal/préimplantatoire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2749306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e 38"/>
          <p:cNvGrpSpPr/>
          <p:nvPr/>
        </p:nvGrpSpPr>
        <p:grpSpPr>
          <a:xfrm>
            <a:off x="6971941" y="1191123"/>
            <a:ext cx="2306302" cy="3563353"/>
            <a:chOff x="6971941" y="1191123"/>
            <a:chExt cx="2306302" cy="356335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71941" y="1936925"/>
              <a:ext cx="2306302" cy="2817551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7041783" y="1191123"/>
              <a:ext cx="21666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dirty="0" smtClean="0"/>
                <a:t>Aspect en </a:t>
              </a:r>
            </a:p>
            <a:p>
              <a:pPr algn="ctr"/>
              <a:r>
                <a:rPr lang="fr-CH" dirty="0" smtClean="0"/>
                <a:t>«Côte Californienne»</a:t>
              </a:r>
              <a:endParaRPr lang="fr-CH" dirty="0"/>
            </a:p>
          </p:txBody>
        </p:sp>
      </p:grpSp>
      <p:pic>
        <p:nvPicPr>
          <p:cNvPr id="35" name="Imag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798" y="1191123"/>
            <a:ext cx="2714943" cy="3653859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3770544" y="228600"/>
            <a:ext cx="456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TÂCHES «CAFÉ AU LAIT» (TCL)</a:t>
            </a:r>
            <a:endParaRPr lang="fr-CH" sz="2800" b="1" u="sng" dirty="0">
              <a:solidFill>
                <a:srgbClr val="00B0F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1600" y="5012895"/>
            <a:ext cx="40666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CH" sz="2000" dirty="0" smtClean="0"/>
              <a:t>Dès la naissance ou avant 2 ans de </a:t>
            </a:r>
            <a:r>
              <a:rPr lang="fr-CH" sz="2000" b="1" dirty="0" smtClean="0">
                <a:solidFill>
                  <a:srgbClr val="FF0000"/>
                </a:solidFill>
              </a:rPr>
              <a:t>&gt; 5 taches </a:t>
            </a:r>
            <a:r>
              <a:rPr lang="fr-CH" sz="2000" dirty="0" smtClean="0"/>
              <a:t>de: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CH" sz="2000" dirty="0" smtClean="0"/>
              <a:t> Enfant </a:t>
            </a:r>
            <a:r>
              <a:rPr lang="fr-CH" sz="2000" b="1" dirty="0" smtClean="0">
                <a:solidFill>
                  <a:srgbClr val="FF0000"/>
                </a:solidFill>
              </a:rPr>
              <a:t>≥ 5 mm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CH" sz="2000" dirty="0" smtClean="0"/>
              <a:t> Adultes </a:t>
            </a:r>
            <a:r>
              <a:rPr lang="fr-CH" sz="2000" b="1" dirty="0" smtClean="0">
                <a:solidFill>
                  <a:srgbClr val="FF0000"/>
                </a:solidFill>
              </a:rPr>
              <a:t>≥ 15 mm</a:t>
            </a:r>
            <a:endParaRPr lang="fr-CH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09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345927"/>
            <a:ext cx="5647243" cy="44042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766" y="1533226"/>
            <a:ext cx="3287934" cy="41765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023221" y="37827"/>
            <a:ext cx="12818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6000" b="1" dirty="0" smtClean="0">
                <a:solidFill>
                  <a:srgbClr val="00B0F0"/>
                </a:solidFill>
              </a:rPr>
              <a:t>TCL</a:t>
            </a:r>
            <a:endParaRPr lang="fr-CH" sz="6000" b="1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36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56100" y="6442353"/>
            <a:ext cx="70359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H" sz="1000" i="1" dirty="0" smtClean="0"/>
              <a:t>HYPERPIGMENTATIONS CUTANÉS DE L’ENFANT- Dr Didier BESSIS Département de Dermatologie Hôpital Saint Eloi – CHU Montpellier</a:t>
            </a:r>
            <a:endParaRPr lang="fr-CH" sz="10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211119" y="5915934"/>
            <a:ext cx="3497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Tâches «café au lait» et lentigines axillaire</a:t>
            </a:r>
            <a:endParaRPr lang="fr-CH" dirty="0"/>
          </a:p>
        </p:txBody>
      </p:sp>
      <p:sp>
        <p:nvSpPr>
          <p:cNvPr id="10" name="ZoneTexte 9"/>
          <p:cNvSpPr txBox="1"/>
          <p:nvPr/>
        </p:nvSpPr>
        <p:spPr>
          <a:xfrm>
            <a:off x="4878748" y="50592"/>
            <a:ext cx="1766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EPHELIDES</a:t>
            </a:r>
            <a:endParaRPr lang="fr-CH" sz="2800" b="1" u="sng" dirty="0">
              <a:solidFill>
                <a:srgbClr val="00B0F0"/>
              </a:solidFill>
            </a:endParaRPr>
          </a:p>
        </p:txBody>
      </p:sp>
      <p:sp>
        <p:nvSpPr>
          <p:cNvPr id="12" name="AutoShape 4" descr="Interferon  Decreases ex vivo Transmigration Capacities of Lymphocytes  from Patients with Guillain-Barré Syndrom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3" name="AutoShape 6" descr="Interferon  Decreases ex vivo Transmigration Capacities of Lymphocytes  from Patients with Guillain-Barré Syndrome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19" y="630968"/>
            <a:ext cx="3497281" cy="525547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007" y="620128"/>
            <a:ext cx="3688393" cy="526631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45079" y="2777955"/>
            <a:ext cx="4293249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H" sz="3200" dirty="0" smtClean="0"/>
              <a:t>Les éphélides dans </a:t>
            </a:r>
            <a:r>
              <a:rPr lang="fr-CH" sz="3200" b="1" dirty="0" smtClean="0"/>
              <a:t>plis axillaires </a:t>
            </a:r>
            <a:r>
              <a:rPr lang="fr-CH" sz="3200" dirty="0" smtClean="0"/>
              <a:t>ont la spécificité la plus grande</a:t>
            </a:r>
            <a:endParaRPr lang="fr-CH" sz="3200" dirty="0"/>
          </a:p>
        </p:txBody>
      </p:sp>
      <p:sp>
        <p:nvSpPr>
          <p:cNvPr id="17" name="Rectangle 16"/>
          <p:cNvSpPr/>
          <p:nvPr/>
        </p:nvSpPr>
        <p:spPr>
          <a:xfrm>
            <a:off x="6096000" y="661177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CH" sz="1000" i="1" dirty="0" smtClean="0"/>
              <a:t>S. Pinson, P. </a:t>
            </a:r>
            <a:r>
              <a:rPr lang="fr-CH" sz="1000" i="1" dirty="0" err="1" smtClean="0"/>
              <a:t>Wolkenstein</a:t>
            </a:r>
            <a:r>
              <a:rPr lang="fr-CH" sz="1000" i="1" dirty="0" smtClean="0"/>
              <a:t> / La revue de médecine interne 26 (2005) 196–215</a:t>
            </a:r>
            <a:endParaRPr lang="fr-CH" sz="1000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4715914" y="558572"/>
            <a:ext cx="209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= TCL de petite taille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24754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263" y="1066481"/>
            <a:ext cx="6792273" cy="45726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8263" y="5880419"/>
            <a:ext cx="7269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smtClean="0"/>
              <a:t>Les TCL deviennent plus pâles en vieillissant et peuvent même disparaître</a:t>
            </a:r>
            <a:endParaRPr lang="fr-CH" dirty="0"/>
          </a:p>
        </p:txBody>
      </p:sp>
      <p:sp>
        <p:nvSpPr>
          <p:cNvPr id="7" name="ZoneTexte 6"/>
          <p:cNvSpPr txBox="1"/>
          <p:nvPr/>
        </p:nvSpPr>
        <p:spPr>
          <a:xfrm>
            <a:off x="4758259" y="301961"/>
            <a:ext cx="2622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TCL + ÉPHÉLIDES</a:t>
            </a:r>
            <a:endParaRPr lang="fr-CH" sz="2800" b="1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011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556000" y="342900"/>
            <a:ext cx="526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B0F0"/>
                </a:solidFill>
              </a:rPr>
              <a:t>NEUROFIBROMES </a:t>
            </a:r>
            <a:r>
              <a:rPr lang="fr-CH" sz="2800" b="1" u="sng" dirty="0" smtClean="0">
                <a:solidFill>
                  <a:srgbClr val="FF0000"/>
                </a:solidFill>
              </a:rPr>
              <a:t>CUTANES</a:t>
            </a:r>
            <a:r>
              <a:rPr lang="fr-CH" sz="2800" b="1" dirty="0" smtClean="0">
                <a:solidFill>
                  <a:srgbClr val="FF0000"/>
                </a:solidFill>
              </a:rPr>
              <a:t> </a:t>
            </a:r>
            <a:r>
              <a:rPr lang="fr-CH" sz="2800" b="1" dirty="0" smtClean="0">
                <a:solidFill>
                  <a:srgbClr val="00B0F0"/>
                </a:solidFill>
              </a:rPr>
              <a:t>(NFC) </a:t>
            </a:r>
            <a:endParaRPr lang="fr-CH" sz="2800" b="1" u="sng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16" y="1369697"/>
            <a:ext cx="6754168" cy="45250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558800" y="585660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CH" sz="1000" i="1" dirty="0" smtClean="0"/>
              <a:t>S. Pinson, P. </a:t>
            </a:r>
            <a:r>
              <a:rPr lang="fr-CH" sz="1000" i="1" dirty="0" err="1" smtClean="0"/>
              <a:t>Wolkenstein</a:t>
            </a:r>
            <a:r>
              <a:rPr lang="fr-CH" sz="1000" i="1" dirty="0" smtClean="0"/>
              <a:t> / La revue de médecine interne 26 (2005) 196–215</a:t>
            </a:r>
            <a:endParaRPr lang="fr-CH" sz="1000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7112000" y="2755037"/>
            <a:ext cx="474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smtClean="0"/>
              <a:t>Rares avant l’adolescence </a:t>
            </a:r>
            <a:r>
              <a:rPr lang="fr-CH" dirty="0" smtClean="0"/>
              <a:t>et </a:t>
            </a:r>
            <a:r>
              <a:rPr lang="fr-CH" b="1" dirty="0" smtClean="0">
                <a:solidFill>
                  <a:srgbClr val="FF0000"/>
                </a:solidFill>
              </a:rPr>
              <a:t>toujours présent à l’âge adulte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/>
              <a:t>Lésions petites, molles/élastiques, mobiles, couleur chaire à violacée, parfois sessile et pédiculées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u="sng" dirty="0" smtClean="0"/>
              <a:t>Pas</a:t>
            </a:r>
            <a:r>
              <a:rPr lang="fr-CH" b="1" dirty="0" smtClean="0"/>
              <a:t> de pouvoir malin</a:t>
            </a:r>
          </a:p>
        </p:txBody>
      </p:sp>
    </p:spTree>
    <p:extLst>
      <p:ext uri="{BB962C8B-B14F-4D97-AF65-F5344CB8AC3E}">
        <p14:creationId xmlns:p14="http://schemas.microsoft.com/office/powerpoint/2010/main" val="5042983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1872</TotalTime>
  <Words>1360</Words>
  <Application>Microsoft Office PowerPoint</Application>
  <PresentationFormat>Grand écran</PresentationFormat>
  <Paragraphs>205</Paragraphs>
  <Slides>32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1" baseType="lpstr">
      <vt:lpstr>Arial</vt:lpstr>
      <vt:lpstr>Arial</vt:lpstr>
      <vt:lpstr>Calibri</vt:lpstr>
      <vt:lpstr>Calibri Light</vt:lpstr>
      <vt:lpstr>Courier New</vt:lpstr>
      <vt:lpstr>NexusSans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FHVi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Martinez Manuel</dc:creator>
  <cp:lastModifiedBy>Martinez Manuel</cp:lastModifiedBy>
  <cp:revision>161</cp:revision>
  <dcterms:created xsi:type="dcterms:W3CDTF">2022-04-28T07:40:35Z</dcterms:created>
  <dcterms:modified xsi:type="dcterms:W3CDTF">2022-04-29T14:52:38Z</dcterms:modified>
</cp:coreProperties>
</file>