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9144000" cy="6858000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>
        <p:scale>
          <a:sx n="50" d="100"/>
          <a:sy n="50" d="100"/>
        </p:scale>
        <p:origin x="260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51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767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223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88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36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050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953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801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67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462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491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F95E-2AD2-4B49-8F7F-8093F84F79D8}" type="datetimeFigureOut">
              <a:rPr lang="fr-CH" smtClean="0"/>
              <a:t>28.03.2023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ABE4-4019-4029-BC66-ABA2D36B2FB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546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173952" y="11161786"/>
            <a:ext cx="3198022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255896" y="6678742"/>
            <a:ext cx="911607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200" dirty="0"/>
              <a:t>D</a:t>
            </a:r>
            <a:r>
              <a:rPr lang="fr-CH" sz="1200" dirty="0" smtClean="0"/>
              <a:t>épôts AC autour des </a:t>
            </a:r>
            <a:r>
              <a:rPr lang="en-US" sz="1200" dirty="0" smtClean="0"/>
              <a:t>veinules et du tissus conjonctif</a:t>
            </a:r>
            <a:r>
              <a:rPr lang="en-US" sz="1200" dirty="0"/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 Complément, </a:t>
            </a:r>
            <a:r>
              <a:rPr lang="en-US" sz="1200" dirty="0" smtClean="0">
                <a:sym typeface="Wingdings" panose="05000000000000000000" pitchFamily="2" charset="2"/>
              </a:rPr>
              <a:t>cellules </a:t>
            </a:r>
            <a:r>
              <a:rPr lang="en-US" sz="1200" dirty="0" smtClean="0">
                <a:sym typeface="Wingdings" panose="05000000000000000000" pitchFamily="2" charset="2"/>
              </a:rPr>
              <a:t>inflammatoires, cytolkines, prod. </a:t>
            </a:r>
            <a:r>
              <a:rPr lang="en-US" sz="1200" dirty="0">
                <a:sym typeface="Wingdings" panose="05000000000000000000" pitchFamily="2" charset="2"/>
              </a:rPr>
              <a:t>d</a:t>
            </a:r>
            <a:r>
              <a:rPr lang="en-US" sz="1200" dirty="0" smtClean="0">
                <a:sym typeface="Wingdings" panose="05000000000000000000" pitchFamily="2" charset="2"/>
              </a:rPr>
              <a:t>e radicaux libres, </a:t>
            </a:r>
            <a:r>
              <a:rPr lang="en-US" sz="1200" dirty="0" smtClean="0">
                <a:sym typeface="Wingdings" panose="05000000000000000000" pitchFamily="2" charset="2"/>
              </a:rPr>
              <a:t>TNF-</a:t>
            </a:r>
            <a:r>
              <a:rPr lang="en-US" sz="1200" dirty="0" smtClean="0">
                <a:latin typeface="Symbol" panose="05050102010706020507" pitchFamily="18" charset="2"/>
                <a:sym typeface="Wingdings" panose="05000000000000000000" pitchFamily="2" charset="2"/>
              </a:rPr>
              <a:t>a</a:t>
            </a:r>
            <a:endParaRPr lang="en-US" sz="1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ctr"/>
            <a:r>
              <a:rPr lang="fr-CH" sz="2000" dirty="0" err="1" smtClean="0">
                <a:solidFill>
                  <a:srgbClr val="FF0000"/>
                </a:solidFill>
              </a:rPr>
              <a:t>Panniculite</a:t>
            </a:r>
            <a:r>
              <a:rPr lang="fr-CH" sz="2000" dirty="0" smtClean="0">
                <a:solidFill>
                  <a:srgbClr val="FF0000"/>
                </a:solidFill>
              </a:rPr>
              <a:t>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E</a:t>
            </a:r>
            <a:r>
              <a:rPr lang="fr-CH" sz="2000" dirty="0" smtClean="0">
                <a:solidFill>
                  <a:srgbClr val="FF0000"/>
                </a:solidFill>
              </a:rPr>
              <a:t>rythème </a:t>
            </a:r>
            <a:r>
              <a:rPr lang="fr-CH" sz="2000" dirty="0" smtClean="0">
                <a:solidFill>
                  <a:srgbClr val="FF0000"/>
                </a:solidFill>
              </a:rPr>
              <a:t>Noueux</a:t>
            </a:r>
          </a:p>
        </p:txBody>
      </p:sp>
      <p:pic>
        <p:nvPicPr>
          <p:cNvPr id="5" name="Image 4" descr="Réaction d'hypersensibilité médicamenteus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39" y="702357"/>
            <a:ext cx="5918735" cy="57421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363207" y="1535299"/>
            <a:ext cx="3008767" cy="49036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255896" y="702357"/>
            <a:ext cx="3035812" cy="57554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sz="1000" dirty="0" smtClean="0"/>
              <a:t> </a:t>
            </a:r>
            <a:r>
              <a:rPr lang="fr-CH" sz="1600" b="1" u="sng" dirty="0" smtClean="0"/>
              <a:t>Facteurs déclenchants</a:t>
            </a:r>
            <a:r>
              <a:rPr lang="fr-CH" sz="1600" b="1" dirty="0" smtClean="0">
                <a:solidFill>
                  <a:srgbClr val="FF0000"/>
                </a:solidFill>
              </a:rPr>
              <a:t>*</a:t>
            </a:r>
            <a:endParaRPr lang="fr-CH" sz="1000" dirty="0" smtClean="0">
              <a:solidFill>
                <a:srgbClr val="FF0000"/>
              </a:solidFill>
            </a:endParaRPr>
          </a:p>
          <a:p>
            <a:r>
              <a:rPr lang="fr-CH" sz="1200" b="1" u="sng" dirty="0" smtClean="0">
                <a:solidFill>
                  <a:srgbClr val="FF0000"/>
                </a:solidFill>
              </a:rPr>
              <a:t>Idiopathique</a:t>
            </a:r>
            <a:r>
              <a:rPr lang="fr-CH" sz="1200" b="1" dirty="0" smtClean="0">
                <a:solidFill>
                  <a:srgbClr val="FF0000"/>
                </a:solidFill>
              </a:rPr>
              <a:t>: 30-70%</a:t>
            </a:r>
          </a:p>
          <a:p>
            <a:endParaRPr lang="fr-CH" sz="800" b="1" dirty="0" smtClean="0">
              <a:solidFill>
                <a:srgbClr val="FF0000"/>
              </a:solidFill>
            </a:endParaRPr>
          </a:p>
          <a:p>
            <a:r>
              <a:rPr lang="fr-CH" sz="1200" b="1" u="sng" dirty="0" smtClean="0"/>
              <a:t>Infections</a:t>
            </a:r>
            <a:r>
              <a:rPr lang="fr-CH" sz="1200" dirty="0" smtClean="0"/>
              <a:t>: </a:t>
            </a:r>
          </a:p>
          <a:p>
            <a:pPr marL="88900" lvl="1"/>
            <a:r>
              <a:rPr lang="fr-CH" sz="1200" u="sng" dirty="0" smtClean="0"/>
              <a:t>Bactériennes</a:t>
            </a:r>
            <a:r>
              <a:rPr lang="fr-CH" sz="1200" dirty="0" smtClean="0"/>
              <a:t>: </a:t>
            </a:r>
            <a:r>
              <a:rPr lang="fr-CH" sz="1200" b="1" dirty="0" smtClean="0">
                <a:solidFill>
                  <a:srgbClr val="FF0000"/>
                </a:solidFill>
              </a:rPr>
              <a:t>Strepto A</a:t>
            </a:r>
            <a:r>
              <a:rPr lang="fr-CH" sz="1200" b="1" dirty="0" smtClean="0"/>
              <a:t>, </a:t>
            </a:r>
            <a:r>
              <a:rPr lang="fr-CH" sz="1200" b="1" dirty="0" smtClean="0">
                <a:solidFill>
                  <a:srgbClr val="FF0000"/>
                </a:solidFill>
              </a:rPr>
              <a:t>Mycobactéries (tuberculose, lèpre)</a:t>
            </a:r>
            <a:r>
              <a:rPr lang="fr-CH" sz="1200" dirty="0" smtClean="0"/>
              <a:t>, Chlamydia, Staph., E.Coli, Klesbsielles, Yersinia, Salmonella, </a:t>
            </a:r>
            <a:r>
              <a:rPr lang="fr-CH" sz="1200" dirty="0"/>
              <a:t>S</a:t>
            </a:r>
            <a:r>
              <a:rPr lang="fr-CH" sz="1200" dirty="0" smtClean="0"/>
              <a:t>higella,, Campylobacter spp., Borrelia, Brucella,… </a:t>
            </a:r>
          </a:p>
          <a:p>
            <a:pPr marL="88900" lvl="1"/>
            <a:r>
              <a:rPr lang="fr-CH" sz="1200" u="sng" dirty="0" smtClean="0"/>
              <a:t>Virales</a:t>
            </a:r>
            <a:r>
              <a:rPr lang="fr-CH" sz="1200" dirty="0" smtClean="0"/>
              <a:t>: EBV, CMV, HBV, HCV, HSV, VZV, ROR, parvovirus B19, HIV, coronavirus, ... </a:t>
            </a:r>
            <a:endParaRPr lang="fr-CH" sz="1200" dirty="0"/>
          </a:p>
          <a:p>
            <a:pPr marL="88900" lvl="1"/>
            <a:r>
              <a:rPr lang="fr-CH" sz="1200" u="sng" dirty="0" smtClean="0"/>
              <a:t>Fongiques</a:t>
            </a:r>
            <a:endParaRPr lang="fr-CH" sz="1200" dirty="0" smtClean="0"/>
          </a:p>
          <a:p>
            <a:pPr marL="88900" lvl="1"/>
            <a:r>
              <a:rPr lang="fr-CH" sz="1200" u="sng" dirty="0" smtClean="0"/>
              <a:t>Parasitaires</a:t>
            </a:r>
            <a:endParaRPr lang="fr-CH" sz="1200" dirty="0" smtClean="0"/>
          </a:p>
          <a:p>
            <a:pPr marL="88900" lvl="1"/>
            <a:r>
              <a:rPr lang="fr-CH" sz="1200" u="sng" dirty="0" smtClean="0"/>
              <a:t>S/p vaccins</a:t>
            </a:r>
            <a:r>
              <a:rPr lang="fr-CH" sz="1200" dirty="0" smtClean="0"/>
              <a:t>: DiTePerPol, BCG, hepatitis B, HPV, rage, …</a:t>
            </a:r>
          </a:p>
          <a:p>
            <a:pPr marL="0" lvl="1"/>
            <a:endParaRPr lang="fr-CH" sz="800" b="1" u="sng" dirty="0" smtClean="0"/>
          </a:p>
          <a:p>
            <a:pPr marL="0" lvl="1"/>
            <a:r>
              <a:rPr lang="fr-CH" sz="1200" b="1" u="sng" dirty="0" smtClean="0"/>
              <a:t>Maladies systemiques</a:t>
            </a:r>
            <a:r>
              <a:rPr lang="fr-CH" sz="1200" dirty="0" smtClean="0"/>
              <a:t>:  </a:t>
            </a:r>
            <a:r>
              <a:rPr lang="fr-CH" sz="1200" b="1" dirty="0" smtClean="0">
                <a:solidFill>
                  <a:srgbClr val="FF0000"/>
                </a:solidFill>
              </a:rPr>
              <a:t>IBD, Behçet, Lupus</a:t>
            </a:r>
            <a:r>
              <a:rPr lang="fr-CH" sz="1200" dirty="0" smtClean="0"/>
              <a:t>, Reiter, coeliaquie, maladies rhumatismales, maladies auto-immunes,  sarcoïdose, déficit en </a:t>
            </a:r>
            <a:r>
              <a:rPr lang="fr-CH" sz="1200" dirty="0" smtClean="0">
                <a:latin typeface="Symbol" panose="05050102010706020507" pitchFamily="18" charset="2"/>
              </a:rPr>
              <a:t>a</a:t>
            </a:r>
            <a:r>
              <a:rPr lang="fr-CH" sz="1200" dirty="0" smtClean="0"/>
              <a:t>1-AT, Sjögren, Reiter, Berger, Wegerner, …</a:t>
            </a:r>
          </a:p>
          <a:p>
            <a:pPr marL="0" lvl="1"/>
            <a:endParaRPr lang="fr-CH" sz="800" b="1" u="sng" dirty="0" smtClean="0"/>
          </a:p>
          <a:p>
            <a:pPr marL="0" lvl="1"/>
            <a:r>
              <a:rPr lang="fr-CH" sz="1200" b="1" u="sng" dirty="0" smtClean="0">
                <a:solidFill>
                  <a:srgbClr val="FF0000"/>
                </a:solidFill>
              </a:rPr>
              <a:t>Médicaments</a:t>
            </a:r>
            <a:r>
              <a:rPr lang="fr-CH" sz="1200" dirty="0" smtClean="0"/>
              <a:t>: </a:t>
            </a:r>
            <a:r>
              <a:rPr lang="fr-CH" sz="1200" dirty="0"/>
              <a:t>a</a:t>
            </a:r>
            <a:r>
              <a:rPr lang="fr-CH" sz="1200" dirty="0" smtClean="0"/>
              <a:t>ntibiotiques</a:t>
            </a:r>
            <a:r>
              <a:rPr lang="fr-CH" sz="1200" b="1" dirty="0" smtClean="0"/>
              <a:t>, contraceptifs oraux (et grossesse), </a:t>
            </a:r>
            <a:r>
              <a:rPr lang="fr-CH" sz="1200" dirty="0" smtClean="0"/>
              <a:t>carbamazépine, IECA, inhibiteur pompe à proton, anti-leukotriene </a:t>
            </a:r>
          </a:p>
          <a:p>
            <a:pPr marL="0" lvl="1"/>
            <a:endParaRPr lang="fr-CH" sz="800" b="1" u="sng" dirty="0" smtClean="0"/>
          </a:p>
          <a:p>
            <a:pPr marL="0" lvl="1"/>
            <a:r>
              <a:rPr lang="fr-CH" sz="1200" b="1" u="sng" dirty="0" smtClean="0">
                <a:solidFill>
                  <a:srgbClr val="FF0000"/>
                </a:solidFill>
              </a:rPr>
              <a:t>Tumeurs</a:t>
            </a:r>
            <a:r>
              <a:rPr lang="fr-CH" sz="1200" dirty="0" smtClean="0"/>
              <a:t>: Hodgkin/non-Hodgkin, leucémies, sarcomes/carcinomes, CA pancréas…</a:t>
            </a:r>
          </a:p>
          <a:p>
            <a:pPr marL="95250" lvl="1" indent="-95250"/>
            <a:endParaRPr lang="fr-CH" sz="800" b="1" dirty="0"/>
          </a:p>
          <a:p>
            <a:pPr marL="95250" lvl="1" indent="-95250"/>
            <a:r>
              <a:rPr lang="fr-CH" sz="1200" b="1" dirty="0" smtClean="0">
                <a:solidFill>
                  <a:srgbClr val="FF0000"/>
                </a:solidFill>
              </a:rPr>
              <a:t>*</a:t>
            </a:r>
            <a:r>
              <a:rPr lang="fr-CH" sz="1200" b="1" dirty="0" smtClean="0"/>
              <a:t> </a:t>
            </a:r>
            <a:r>
              <a:rPr lang="fr-CH" sz="1200" dirty="0" smtClean="0"/>
              <a:t>Importante des antécédents personnels, traitements/vaccins </a:t>
            </a:r>
            <a:r>
              <a:rPr lang="fr-CH" sz="1200" dirty="0" smtClean="0"/>
              <a:t>(derniers 15 j), </a:t>
            </a:r>
            <a:r>
              <a:rPr lang="fr-CH" sz="1200" dirty="0" smtClean="0"/>
              <a:t>origine, voyages, contacts avec animaux, anamnèse familiale</a:t>
            </a:r>
          </a:p>
        </p:txBody>
      </p:sp>
      <p:sp>
        <p:nvSpPr>
          <p:cNvPr id="12" name="Flèche droite 11"/>
          <p:cNvSpPr/>
          <p:nvPr/>
        </p:nvSpPr>
        <p:spPr>
          <a:xfrm>
            <a:off x="3291708" y="3370542"/>
            <a:ext cx="152006" cy="33939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 14"/>
          <p:cNvSpPr/>
          <p:nvPr/>
        </p:nvSpPr>
        <p:spPr>
          <a:xfrm>
            <a:off x="260345" y="9347286"/>
            <a:ext cx="5806626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i="0" u="sng" dirty="0" smtClean="0">
                <a:solidFill>
                  <a:srgbClr val="000000"/>
                </a:solidFill>
                <a:effectLst/>
              </a:rPr>
              <a:t>LABORATOIRE UTILE: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 smtClean="0">
                <a:solidFill>
                  <a:srgbClr val="000000"/>
                </a:solidFill>
                <a:effectLst/>
              </a:rPr>
              <a:t>FSC (GB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légèrement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augmentés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 smtClean="0">
                <a:solidFill>
                  <a:srgbClr val="000000"/>
                </a:solidFill>
                <a:effectLst/>
              </a:rPr>
              <a:t>VS (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augmente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et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diminue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avec le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nombre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de lesions)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S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treptotest, ASLO (2x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en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2-4 sem.)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 smtClean="0">
                <a:solidFill>
                  <a:srgbClr val="000000"/>
                </a:solidFill>
                <a:effectLst/>
              </a:rPr>
              <a:t>IDR/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Quantiferon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, Rx thorax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Sérologies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virales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bactériennes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(2x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en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2-4 sem.)</a:t>
            </a:r>
            <a:endParaRPr lang="en-US" sz="1200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Recherche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de </a:t>
            </a:r>
            <a:r>
              <a:rPr lang="en-US" sz="1200" dirty="0" err="1">
                <a:solidFill>
                  <a:srgbClr val="000000"/>
                </a:solidFill>
              </a:rPr>
              <a:t>b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actéries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, virus, parasites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dan</a:t>
            </a:r>
            <a:r>
              <a:rPr lang="en-US" sz="1200" dirty="0" err="1" smtClean="0">
                <a:solidFill>
                  <a:srgbClr val="000000"/>
                </a:solidFill>
              </a:rPr>
              <a:t>s</a:t>
            </a:r>
            <a:r>
              <a:rPr lang="en-US" sz="1200" dirty="0" smtClean="0">
                <a:solidFill>
                  <a:srgbClr val="000000"/>
                </a:solidFill>
              </a:rPr>
              <a:t> les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selles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(culture/PCR)</a:t>
            </a:r>
            <a:endParaRPr lang="en-US" sz="1200" b="0" i="0" dirty="0" smtClean="0">
              <a:solidFill>
                <a:srgbClr val="000000"/>
              </a:solidFill>
              <a:effectLst/>
            </a:endParaRPr>
          </a:p>
          <a:p>
            <a:pPr marL="177800" indent="-177800"/>
            <a:r>
              <a:rPr lang="en-US" sz="1200" dirty="0" smtClean="0">
                <a:solidFill>
                  <a:srgbClr val="000000"/>
                </a:solidFill>
              </a:rPr>
              <a:t>+  </a:t>
            </a:r>
            <a:r>
              <a:rPr lang="en-US" sz="1200" dirty="0" err="1" smtClean="0">
                <a:solidFill>
                  <a:srgbClr val="000000"/>
                </a:solidFill>
              </a:rPr>
              <a:t>Tous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labo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en</a:t>
            </a:r>
            <a:r>
              <a:rPr lang="en-US" sz="1200" dirty="0" smtClean="0">
                <a:solidFill>
                  <a:srgbClr val="000000"/>
                </a:solidFill>
              </a:rPr>
              <a:t> lien avec </a:t>
            </a:r>
            <a:r>
              <a:rPr lang="en-US" sz="1200" dirty="0" err="1" smtClean="0">
                <a:solidFill>
                  <a:srgbClr val="000000"/>
                </a:solidFill>
              </a:rPr>
              <a:t>une</a:t>
            </a:r>
            <a:r>
              <a:rPr lang="en-US" sz="1200" dirty="0" smtClean="0">
                <a:solidFill>
                  <a:srgbClr val="000000"/>
                </a:solidFill>
              </a:rPr>
              <a:t> des causes </a:t>
            </a:r>
            <a:r>
              <a:rPr lang="en-US" sz="1200" dirty="0" err="1" smtClean="0">
                <a:solidFill>
                  <a:srgbClr val="000000"/>
                </a:solidFill>
              </a:rPr>
              <a:t>si</a:t>
            </a:r>
            <a:r>
              <a:rPr lang="en-US" sz="1200" dirty="0" smtClean="0">
                <a:solidFill>
                  <a:srgbClr val="000000"/>
                </a:solidFill>
              </a:rPr>
              <a:t> probable: </a:t>
            </a:r>
            <a:r>
              <a:rPr lang="fr-CH" sz="1200" dirty="0" err="1"/>
              <a:t>Calprotectine</a:t>
            </a:r>
            <a:r>
              <a:rPr lang="fr-CH" sz="1200" dirty="0"/>
              <a:t> fécale, ASCA, </a:t>
            </a:r>
            <a:r>
              <a:rPr lang="fr-CH" sz="1200" dirty="0" smtClean="0"/>
              <a:t>ANCA, </a:t>
            </a:r>
            <a:r>
              <a:rPr lang="en-US" sz="1200" dirty="0" smtClean="0">
                <a:solidFill>
                  <a:srgbClr val="000000"/>
                </a:solidFill>
              </a:rPr>
              <a:t>t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est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hépatiques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, LDH,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urée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, creatinine</a:t>
            </a:r>
            <a:r>
              <a:rPr lang="en-US" sz="1200" dirty="0" smtClean="0">
                <a:solidFill>
                  <a:srgbClr val="000000"/>
                </a:solidFill>
              </a:rPr>
              <a:t> (</a:t>
            </a:r>
            <a:r>
              <a:rPr lang="en-US" sz="1200" dirty="0" err="1" smtClean="0">
                <a:solidFill>
                  <a:srgbClr val="000000"/>
                </a:solidFill>
              </a:rPr>
              <a:t>biopsie</a:t>
            </a:r>
            <a:r>
              <a:rPr lang="en-US" sz="1200" dirty="0" smtClean="0">
                <a:solidFill>
                  <a:srgbClr val="000000"/>
                </a:solidFill>
              </a:rPr>
              <a:t>, US, CT, IRM, </a:t>
            </a:r>
            <a:r>
              <a:rPr lang="en-US" sz="1200" dirty="0" err="1" smtClean="0">
                <a:solidFill>
                  <a:srgbClr val="000000"/>
                </a:solidFill>
              </a:rPr>
              <a:t>coloscopie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etc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endParaRPr lang="en-US" sz="1200" b="0" i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0345" y="8636095"/>
            <a:ext cx="5806625" cy="646331"/>
          </a:xfrm>
          <a:prstGeom prst="rect">
            <a:avLst/>
          </a:prstGeom>
          <a:solidFill>
            <a:srgbClr val="E4C9FF"/>
          </a:solidFill>
        </p:spPr>
        <p:txBody>
          <a:bodyPr wrap="square">
            <a:spAutoFit/>
          </a:bodyPr>
          <a:lstStyle/>
          <a:p>
            <a:r>
              <a:rPr lang="en-US" sz="1200" b="1" i="0" u="sng" dirty="0" smtClean="0">
                <a:solidFill>
                  <a:srgbClr val="000000"/>
                </a:solidFill>
                <a:effectLst/>
              </a:rPr>
              <a:t>DIAGNOSTIC DIFFÉRENTIEL: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 smtClean="0">
                <a:solidFill>
                  <a:srgbClr val="000000"/>
                </a:solidFill>
                <a:effectLst/>
              </a:rPr>
              <a:t>Thrombose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veineuse</a:t>
            </a:r>
            <a:r>
              <a:rPr lang="en-US" sz="1200" b="0" i="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</a:rPr>
              <a:t>superficielle</a:t>
            </a:r>
            <a:endParaRPr lang="en-US" sz="1200" b="0" i="0" dirty="0" smtClean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</a:rPr>
              <a:t>Polyartérite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noueuse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cutanée</a:t>
            </a:r>
            <a:r>
              <a:rPr lang="en-US" sz="1200" dirty="0" smtClean="0">
                <a:solidFill>
                  <a:srgbClr val="000000"/>
                </a:solidFill>
              </a:rPr>
              <a:t> (</a:t>
            </a:r>
            <a:r>
              <a:rPr lang="en-US" sz="1200" dirty="0" smtClean="0">
                <a:solidFill>
                  <a:srgbClr val="FF0000"/>
                </a:solidFill>
              </a:rPr>
              <a:t>ulcerations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cutanées</a:t>
            </a:r>
            <a:r>
              <a:rPr lang="en-US" sz="1200" dirty="0" smtClean="0">
                <a:solidFill>
                  <a:srgbClr val="000000"/>
                </a:solidFill>
              </a:rPr>
              <a:t>)</a:t>
            </a:r>
            <a:endParaRPr lang="en-US" sz="1200" b="0" i="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0346" y="7387856"/>
            <a:ext cx="580662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CH" sz="1200" b="1" u="sng" dirty="0">
                <a:solidFill>
                  <a:srgbClr val="000000"/>
                </a:solidFill>
              </a:rPr>
              <a:t>SYMPTÔMES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smtClean="0">
                <a:solidFill>
                  <a:srgbClr val="000000"/>
                </a:solidFill>
              </a:rPr>
              <a:t>Nodules roses-rouges </a:t>
            </a:r>
            <a:r>
              <a:rPr lang="fr-CH" sz="1200" b="1" dirty="0" smtClean="0">
                <a:solidFill>
                  <a:srgbClr val="000000"/>
                </a:solidFill>
              </a:rPr>
              <a:t>symétriques</a:t>
            </a:r>
            <a:r>
              <a:rPr lang="fr-CH" sz="1200" dirty="0" smtClean="0">
                <a:solidFill>
                  <a:srgbClr val="000000"/>
                </a:solidFill>
              </a:rPr>
              <a:t>, </a:t>
            </a:r>
            <a:r>
              <a:rPr lang="fr-CH" sz="1200" b="1" dirty="0" smtClean="0">
                <a:solidFill>
                  <a:srgbClr val="000000"/>
                </a:solidFill>
              </a:rPr>
              <a:t>douloureux</a:t>
            </a:r>
            <a:r>
              <a:rPr lang="fr-CH" sz="1200" dirty="0" smtClean="0">
                <a:solidFill>
                  <a:srgbClr val="000000"/>
                </a:solidFill>
              </a:rPr>
              <a:t> et chauds de 1-5 cm </a:t>
            </a:r>
            <a:r>
              <a:rPr lang="fr-CH" sz="1200" dirty="0" smtClean="0">
                <a:solidFill>
                  <a:srgbClr val="000000"/>
                </a:solidFill>
              </a:rPr>
              <a:t>, </a:t>
            </a:r>
            <a:r>
              <a:rPr lang="fr-CH" sz="1200" dirty="0" smtClean="0">
                <a:solidFill>
                  <a:srgbClr val="000000"/>
                </a:solidFill>
              </a:rPr>
              <a:t>d’aspect brillant, sur les </a:t>
            </a:r>
            <a:r>
              <a:rPr lang="fr-CH" sz="1200" b="1" dirty="0" smtClean="0">
                <a:solidFill>
                  <a:srgbClr val="000000"/>
                </a:solidFill>
              </a:rPr>
              <a:t>faces antérieurs </a:t>
            </a:r>
            <a:r>
              <a:rPr lang="fr-CH" sz="1200" dirty="0" smtClean="0">
                <a:solidFill>
                  <a:srgbClr val="000000"/>
                </a:solidFill>
              </a:rPr>
              <a:t>des membres </a:t>
            </a:r>
            <a:r>
              <a:rPr lang="fr-CH" sz="1200" b="1" dirty="0" smtClean="0">
                <a:solidFill>
                  <a:srgbClr val="000000"/>
                </a:solidFill>
              </a:rPr>
              <a:t>inférieurs </a:t>
            </a:r>
            <a:r>
              <a:rPr lang="fr-CH" sz="1200" dirty="0" smtClean="0">
                <a:solidFill>
                  <a:srgbClr val="000000"/>
                </a:solidFill>
              </a:rPr>
              <a:t>et chevilles, avant-bras +/- cou, visage.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smtClean="0">
                <a:solidFill>
                  <a:srgbClr val="000000"/>
                </a:solidFill>
              </a:rPr>
              <a:t>Arthralgies </a:t>
            </a:r>
            <a:r>
              <a:rPr lang="fr-CH" sz="1200" dirty="0">
                <a:solidFill>
                  <a:srgbClr val="000000"/>
                </a:solidFill>
              </a:rPr>
              <a:t>(rares</a:t>
            </a:r>
            <a:r>
              <a:rPr lang="fr-CH" sz="1200" dirty="0" smtClean="0">
                <a:solidFill>
                  <a:srgbClr val="000000"/>
                </a:solidFill>
              </a:rPr>
              <a:t>), œdèmes/raideur articulaire, douleurs musculaires</a:t>
            </a:r>
            <a:endParaRPr lang="fr-CH" sz="12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>
                <a:solidFill>
                  <a:srgbClr val="000000"/>
                </a:solidFill>
              </a:rPr>
              <a:t>Souvent associé à EF, </a:t>
            </a:r>
            <a:r>
              <a:rPr lang="fr-CH" sz="1200" dirty="0" smtClean="0">
                <a:solidFill>
                  <a:srgbClr val="000000"/>
                </a:solidFill>
              </a:rPr>
              <a:t>malaises, </a:t>
            </a:r>
            <a:r>
              <a:rPr lang="fr-CH" sz="1200" dirty="0">
                <a:solidFill>
                  <a:srgbClr val="000000"/>
                </a:solidFill>
              </a:rPr>
              <a:t>céphalées, </a:t>
            </a:r>
            <a:r>
              <a:rPr lang="fr-CH" sz="1200" dirty="0" err="1" smtClean="0">
                <a:solidFill>
                  <a:srgbClr val="000000"/>
                </a:solidFill>
              </a:rPr>
              <a:t>spt</a:t>
            </a:r>
            <a:r>
              <a:rPr lang="fr-CH" sz="1200" dirty="0" smtClean="0">
                <a:solidFill>
                  <a:srgbClr val="000000"/>
                </a:solidFill>
              </a:rPr>
              <a:t> GI</a:t>
            </a:r>
            <a:r>
              <a:rPr lang="fr-CH" sz="1200" dirty="0">
                <a:solidFill>
                  <a:srgbClr val="000000"/>
                </a:solidFill>
              </a:rPr>
              <a:t>, etc. </a:t>
            </a:r>
            <a:r>
              <a:rPr lang="fr-CH" sz="1200" dirty="0" smtClean="0">
                <a:solidFill>
                  <a:srgbClr val="000000"/>
                </a:solidFill>
              </a:rPr>
              <a:t>(selon cause sous-jacente)</a:t>
            </a:r>
            <a:endParaRPr lang="fr-CH" sz="1200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smtClean="0">
                <a:solidFill>
                  <a:srgbClr val="FF0000"/>
                </a:solidFill>
              </a:rPr>
              <a:t>NB: Pas </a:t>
            </a:r>
            <a:r>
              <a:rPr lang="fr-CH" sz="1200" dirty="0" smtClean="0">
                <a:solidFill>
                  <a:srgbClr val="FF0000"/>
                </a:solidFill>
              </a:rPr>
              <a:t>d’atrophie cutanée ni </a:t>
            </a:r>
            <a:r>
              <a:rPr lang="fr-CH" sz="1200" dirty="0" smtClean="0">
                <a:solidFill>
                  <a:srgbClr val="FF0000"/>
                </a:solidFill>
              </a:rPr>
              <a:t>nécrose cutanée dans l’EN!</a:t>
            </a:r>
            <a:endParaRPr lang="fr-CH" sz="1200" dirty="0">
              <a:solidFill>
                <a:srgbClr val="FF0000"/>
              </a:solidFill>
            </a:endParaRPr>
          </a:p>
        </p:txBody>
      </p:sp>
      <p:pic>
        <p:nvPicPr>
          <p:cNvPr id="18" name="Imag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6560456" y="7438596"/>
            <a:ext cx="2496458" cy="36670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55896" y="11161787"/>
            <a:ext cx="267599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rgbClr val="000000"/>
                </a:solidFill>
              </a:rPr>
              <a:t>TRAITEMENTS</a:t>
            </a:r>
            <a:r>
              <a:rPr lang="en-US" sz="1200" b="1" i="0" u="sng" dirty="0" smtClean="0">
                <a:solidFill>
                  <a:srgbClr val="000000"/>
                </a:solidFill>
                <a:effectLst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FF0000"/>
                </a:solidFill>
              </a:rPr>
              <a:t>Traiter</a:t>
            </a:r>
            <a:r>
              <a:rPr lang="en-US" sz="1200" dirty="0" smtClean="0">
                <a:solidFill>
                  <a:srgbClr val="FF0000"/>
                </a:solidFill>
              </a:rPr>
              <a:t> la cause sous-</a:t>
            </a:r>
            <a:r>
              <a:rPr lang="en-US" sz="1200" dirty="0" err="1" smtClean="0">
                <a:solidFill>
                  <a:srgbClr val="FF0000"/>
                </a:solidFill>
              </a:rPr>
              <a:t>jacente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0" dirty="0" err="1" smtClean="0">
                <a:solidFill>
                  <a:srgbClr val="000000"/>
                </a:solidFill>
                <a:effectLst/>
              </a:rPr>
              <a:t>Oedèmes</a:t>
            </a:r>
            <a:r>
              <a:rPr lang="en-US" sz="1200" i="0" dirty="0" smtClean="0">
                <a:solidFill>
                  <a:srgbClr val="000000"/>
                </a:solidFill>
                <a:effectLst/>
              </a:rPr>
              <a:t>: bandages, sur </a:t>
            </a:r>
            <a:r>
              <a:rPr lang="en-US" sz="1200" i="0" dirty="0" err="1" smtClean="0">
                <a:solidFill>
                  <a:srgbClr val="000000"/>
                </a:solidFill>
                <a:effectLst/>
              </a:rPr>
              <a:t>élévation</a:t>
            </a:r>
            <a:r>
              <a:rPr lang="en-US" sz="1200" i="0" dirty="0" smtClean="0">
                <a:solidFill>
                  <a:srgbClr val="000000"/>
                </a:solidFill>
                <a:effectLst/>
              </a:rPr>
              <a:t> des jambs</a:t>
            </a:r>
            <a:endParaRPr lang="en-US" sz="12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</a:rPr>
              <a:t>AINS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smtClean="0"/>
              <a:t>Corticoïdes</a:t>
            </a:r>
          </a:p>
          <a:p>
            <a:endParaRPr lang="fr-CH" sz="1200" dirty="0" smtClean="0"/>
          </a:p>
        </p:txBody>
      </p:sp>
      <p:sp>
        <p:nvSpPr>
          <p:cNvPr id="11" name="Flèche droite 10"/>
          <p:cNvSpPr/>
          <p:nvPr/>
        </p:nvSpPr>
        <p:spPr>
          <a:xfrm rot="5400000">
            <a:off x="4758487" y="6352559"/>
            <a:ext cx="178783" cy="36274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0" name="Rectangle 19"/>
          <p:cNvSpPr/>
          <p:nvPr/>
        </p:nvSpPr>
        <p:spPr>
          <a:xfrm>
            <a:off x="6173952" y="11161787"/>
            <a:ext cx="3375541" cy="1278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indent="-269875">
              <a:lnSpc>
                <a:spcPct val="107000"/>
              </a:lnSpc>
              <a:spcAft>
                <a:spcPts val="0"/>
              </a:spcAft>
            </a:pPr>
            <a:r>
              <a:rPr lang="fr-CH" sz="1200" b="1" u="sng" dirty="0" smtClean="0">
                <a:solidFill>
                  <a:srgbClr val="000000"/>
                </a:solidFill>
              </a:rPr>
              <a:t>PRONOSTIC :</a:t>
            </a:r>
          </a:p>
          <a:p>
            <a:pPr marL="17780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200" dirty="0">
                <a:solidFill>
                  <a:srgbClr val="000000"/>
                </a:solidFill>
              </a:rPr>
              <a:t>Guérissent en 1-6 semaines (plus rapide chez enfant que adultes) en </a:t>
            </a:r>
            <a:r>
              <a:rPr lang="fr-CH" sz="1200" dirty="0" smtClean="0">
                <a:solidFill>
                  <a:srgbClr val="000000"/>
                </a:solidFill>
              </a:rPr>
              <a:t>s’aplatissant </a:t>
            </a:r>
            <a:r>
              <a:rPr lang="fr-CH" sz="1200" dirty="0">
                <a:solidFill>
                  <a:srgbClr val="000000"/>
                </a:solidFill>
              </a:rPr>
              <a:t>puis en passant par le violet, jaune puis le brun </a:t>
            </a:r>
            <a:r>
              <a:rPr lang="fr-CH" sz="12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fr-CH" sz="1200" dirty="0">
                <a:solidFill>
                  <a:srgbClr val="000000"/>
                </a:solidFill>
              </a:rPr>
              <a:t> comme un hématome après une contusion</a:t>
            </a:r>
          </a:p>
          <a:p>
            <a:pPr marL="17780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H" sz="1200" dirty="0">
                <a:solidFill>
                  <a:srgbClr val="000000"/>
                </a:solidFill>
              </a:rPr>
              <a:t>Récurrences </a:t>
            </a:r>
            <a:r>
              <a:rPr lang="fr-CH" sz="1200" dirty="0" smtClean="0">
                <a:solidFill>
                  <a:srgbClr val="000000"/>
                </a:solidFill>
              </a:rPr>
              <a:t>rares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91429" y="11167433"/>
            <a:ext cx="337554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i="0" dirty="0" smtClean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0" dirty="0" err="1" smtClean="0">
                <a:solidFill>
                  <a:srgbClr val="000000"/>
                </a:solidFill>
                <a:effectLst/>
              </a:rPr>
              <a:t>Héparine</a:t>
            </a:r>
            <a:endParaRPr lang="en-US" sz="1200" i="0" dirty="0" smtClean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smtClean="0"/>
              <a:t>Iodure </a:t>
            </a:r>
            <a:r>
              <a:rPr lang="fr-CH" sz="1200" dirty="0"/>
              <a:t>de potassium (effet anti IL-10 et </a:t>
            </a:r>
            <a:r>
              <a:rPr lang="fr-CH" sz="1200" dirty="0" smtClean="0"/>
              <a:t>IL-35)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smtClean="0"/>
              <a:t>Colchicine </a:t>
            </a:r>
            <a:r>
              <a:rPr lang="fr-CH" sz="1200" dirty="0"/>
              <a:t>(EI : </a:t>
            </a:r>
            <a:r>
              <a:rPr lang="fr-CH" sz="1200" dirty="0" err="1" smtClean="0"/>
              <a:t>pb</a:t>
            </a:r>
            <a:r>
              <a:rPr lang="fr-CH" sz="1200" dirty="0" smtClean="0"/>
              <a:t> GI)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err="1" smtClean="0"/>
              <a:t>Dapsone</a:t>
            </a:r>
            <a:r>
              <a:rPr lang="fr-CH" sz="1200" dirty="0" smtClean="0"/>
              <a:t> </a:t>
            </a:r>
            <a:r>
              <a:rPr lang="fr-CH" sz="1200" dirty="0"/>
              <a:t>(CAVE MetHb, </a:t>
            </a:r>
            <a:r>
              <a:rPr lang="fr-CH" sz="1200" dirty="0" smtClean="0"/>
              <a:t>agranulocytose)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err="1" smtClean="0"/>
              <a:t>Hydrochloroquine</a:t>
            </a:r>
            <a:endParaRPr lang="en-US" sz="12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164" y="68656"/>
            <a:ext cx="3209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2800" b="1" dirty="0" smtClean="0"/>
              <a:t>ERYTHÈME NOUEUX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43714" y="205261"/>
            <a:ext cx="4917164" cy="289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H" sz="1200" dirty="0" smtClean="0">
                <a:solidFill>
                  <a:srgbClr val="000000"/>
                </a:solidFill>
              </a:rPr>
              <a:t>Pic 20-30 ans; Adulte: H/F: 1/5 (idem chez enfants) </a:t>
            </a:r>
            <a:endParaRPr lang="fr-CH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31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254</Words>
  <Application>Microsoft Office PowerPoint</Application>
  <PresentationFormat>A3 (297 x 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15</cp:revision>
  <dcterms:created xsi:type="dcterms:W3CDTF">2023-03-28T11:32:10Z</dcterms:created>
  <dcterms:modified xsi:type="dcterms:W3CDTF">2023-03-28T12:31:43Z</dcterms:modified>
</cp:coreProperties>
</file>