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DA84F6-AAFD-4818-9204-F3D15BA8D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E1CC0B-060B-4DF2-86CF-0A696E8C9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7B17AD-DAC4-45EE-9E67-ABB3F7C9F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DA00-4BBC-4867-8350-7C842F99568D}" type="datetimeFigureOut">
              <a:rPr lang="fr-CH" smtClean="0"/>
              <a:t>18.11.23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B45527-07DB-4335-92AB-5EFC2F88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0E0725-25D8-41F8-B7B6-D8C9BF0C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D9AD-5567-4375-B2A3-3C44E41836D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4835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F3B45-D8B2-4552-8AC3-6ABA46758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853391-8959-4775-9F2B-1BCDA7827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C3E1F8-A1D5-4264-B250-B456182B8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DA00-4BBC-4867-8350-7C842F99568D}" type="datetimeFigureOut">
              <a:rPr lang="fr-CH" smtClean="0"/>
              <a:t>18.11.23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40BA59-C298-4C6B-88F5-9D2C0040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C2D9A1-327D-49D6-B524-BAFA0229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D9AD-5567-4375-B2A3-3C44E41836D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1034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8DC4D3A-2AED-4DF9-9274-0B1145296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1FB1EF-B6E8-4047-A798-8591B8858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7CF66E-E3DC-48DB-B860-576A835F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DA00-4BBC-4867-8350-7C842F99568D}" type="datetimeFigureOut">
              <a:rPr lang="fr-CH" smtClean="0"/>
              <a:t>18.11.23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8CF8CD-883B-44DC-A06B-0493D2556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05B38F-143F-4D21-A244-74930EFD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D9AD-5567-4375-B2A3-3C44E41836D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3937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D400CB-3FC6-4600-AFE3-F12D1B70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2A2480-4B6E-4EDD-9E26-00A1A9D00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4F297C-5FE8-4519-A276-7E231830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DA00-4BBC-4867-8350-7C842F99568D}" type="datetimeFigureOut">
              <a:rPr lang="fr-CH" smtClean="0"/>
              <a:t>18.11.23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8ECF78-18D9-4607-8234-F2E68823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257790-0F10-42A5-8430-FA182814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D9AD-5567-4375-B2A3-3C44E41836D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988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D58A44-3547-44E9-A466-1304A1CF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8B5CA6-29CB-4F4B-9DFB-A480D6304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4E894F-9693-4C79-A81E-10CEE774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DA00-4BBC-4867-8350-7C842F99568D}" type="datetimeFigureOut">
              <a:rPr lang="fr-CH" smtClean="0"/>
              <a:t>18.11.23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35A6D4-16CD-4CA4-B3E7-6CD3C07D1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49D7BE-EC43-4D42-82EE-15AC5E39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D9AD-5567-4375-B2A3-3C44E41836D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0671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6F5C0D-45AF-41B6-8F3E-78AC44B1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7F2CE-BF5D-4E38-AE1B-58CC1F618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A75D86-31E2-47CD-8BEC-3C30D2544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50628F-D13C-4461-ABB7-78F0195A3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DA00-4BBC-4867-8350-7C842F99568D}" type="datetimeFigureOut">
              <a:rPr lang="fr-CH" smtClean="0"/>
              <a:t>18.11.23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58AD0A-0BED-4FD7-ADFA-A646C58A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8C80B72-1755-4CD2-A2FE-8C0A390C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D9AD-5567-4375-B2A3-3C44E41836D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8460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47A4C7-99A2-4363-8433-A666EE2E7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4C4BBB-AFFC-486B-8E27-B3BCD06EA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9D06FA-4354-428C-930C-391290B24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889C41-F17B-4E4D-9F1C-B97D2510F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9FA77A6-B509-4728-91BC-0802C0175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2A060F-B858-4961-B3D2-D1AF6744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DA00-4BBC-4867-8350-7C842F99568D}" type="datetimeFigureOut">
              <a:rPr lang="fr-CH" smtClean="0"/>
              <a:t>18.11.23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D17400D-0088-4F8D-8E66-1EBBFCE8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C6756BE-2BCD-415B-83F6-933625007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D9AD-5567-4375-B2A3-3C44E41836D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1246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2FA7A0-8D07-4407-846F-FBFF4C52B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5DF7E2-81C8-4DD5-915D-B5ED3ADD0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DA00-4BBC-4867-8350-7C842F99568D}" type="datetimeFigureOut">
              <a:rPr lang="fr-CH" smtClean="0"/>
              <a:t>18.11.23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4D1BB7-7719-4382-BCCB-C124A287F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C9DEF8-3C15-44AA-900E-98EEC998D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D9AD-5567-4375-B2A3-3C44E41836D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530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8D75DF-D96D-453D-A348-408226C3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DA00-4BBC-4867-8350-7C842F99568D}" type="datetimeFigureOut">
              <a:rPr lang="fr-CH" smtClean="0"/>
              <a:t>18.11.23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E93E49-F5C0-44F8-9329-EBD1AE80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719C70-3D29-42C4-B68D-7FC07770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D9AD-5567-4375-B2A3-3C44E41836D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623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F26D47-E40E-44EA-94D8-377EB2A27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2FB7CC-D84C-4869-AC47-86ED477BF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221C710-82A6-42B5-A1BD-2B107054E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29B92A-A126-48EC-AFE3-3A5E2359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DA00-4BBC-4867-8350-7C842F99568D}" type="datetimeFigureOut">
              <a:rPr lang="fr-CH" smtClean="0"/>
              <a:t>18.11.23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86DF62-368C-4BFB-BCC8-E66F004A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0662797-1992-469B-AF4D-DD7A8670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D9AD-5567-4375-B2A3-3C44E41836D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09880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E1C026-2964-4351-9CCF-CC5794F8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AC5639-75F7-4E78-9456-12214EB25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D285A2-52A9-4757-A355-1EC32800F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63BFC4-A7B0-4868-990F-4927E6D4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DA00-4BBC-4867-8350-7C842F99568D}" type="datetimeFigureOut">
              <a:rPr lang="fr-CH" smtClean="0"/>
              <a:t>18.11.23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06886D-58E4-4BDF-9861-99F9D167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549A0F-9DE0-4862-B960-BEE53899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DD9AD-5567-4375-B2A3-3C44E41836D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272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41B76DF-F0EC-4A2C-9525-94991726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3908AE-F402-44A2-8B9C-5EE98BB32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C93B14-869F-44F2-B3C7-41EE30CC1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DA00-4BBC-4867-8350-7C842F99568D}" type="datetimeFigureOut">
              <a:rPr lang="fr-CH" smtClean="0"/>
              <a:t>18.11.23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FDD8A4-BC4A-494B-9306-0AF0E6FC3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5E65EB-FAEB-4C6D-A3F3-06961C9AB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DD9AD-5567-4375-B2A3-3C44E41836DD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915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atural-health-news.com/wp-content/uploads/2016/02/Atrioventricular-Canal-Defect.jpg">
            <a:extLst>
              <a:ext uri="{FF2B5EF4-FFF2-40B4-BE49-F238E27FC236}">
                <a16:creationId xmlns:a16="http://schemas.microsoft.com/office/drawing/2014/main" id="{34B21518-8BB4-4160-A81B-D2066FD95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3" y="1655515"/>
            <a:ext cx="447675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AD18E085-869B-4F2B-BC2D-30DDE4C30023}"/>
              </a:ext>
            </a:extLst>
          </p:cNvPr>
          <p:cNvSpPr/>
          <p:nvPr/>
        </p:nvSpPr>
        <p:spPr>
          <a:xfrm>
            <a:off x="2009185" y="3728232"/>
            <a:ext cx="800690" cy="1045978"/>
          </a:xfrm>
          <a:custGeom>
            <a:avLst/>
            <a:gdLst>
              <a:gd name="connsiteX0" fmla="*/ 0 w 530942"/>
              <a:gd name="connsiteY0" fmla="*/ 0 h 698091"/>
              <a:gd name="connsiteX1" fmla="*/ 255639 w 530942"/>
              <a:gd name="connsiteY1" fmla="*/ 442452 h 698091"/>
              <a:gd name="connsiteX2" fmla="*/ 530942 w 530942"/>
              <a:gd name="connsiteY2" fmla="*/ 698091 h 69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942" h="698091">
                <a:moveTo>
                  <a:pt x="0" y="0"/>
                </a:moveTo>
                <a:cubicBezTo>
                  <a:pt x="83574" y="163052"/>
                  <a:pt x="167149" y="326104"/>
                  <a:pt x="255639" y="442452"/>
                </a:cubicBezTo>
                <a:cubicBezTo>
                  <a:pt x="344129" y="558800"/>
                  <a:pt x="437535" y="628445"/>
                  <a:pt x="530942" y="698091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7C3C283E-5F57-4DA6-9C1E-283EB19F7F14}"/>
              </a:ext>
            </a:extLst>
          </p:cNvPr>
          <p:cNvCxnSpPr>
            <a:cxnSpLocks/>
          </p:cNvCxnSpPr>
          <p:nvPr/>
        </p:nvCxnSpPr>
        <p:spPr>
          <a:xfrm>
            <a:off x="2466078" y="4293452"/>
            <a:ext cx="17304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07837296-CBD1-461D-BD68-F161A933DD7A}"/>
              </a:ext>
            </a:extLst>
          </p:cNvPr>
          <p:cNvSpPr txBox="1"/>
          <p:nvPr/>
        </p:nvSpPr>
        <p:spPr>
          <a:xfrm>
            <a:off x="4196555" y="4209229"/>
            <a:ext cx="15154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Absence de septum bas auriculaire et haut ventriculaire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B7658D7-2BB4-4B97-894F-42F5825D4C65}"/>
              </a:ext>
            </a:extLst>
          </p:cNvPr>
          <p:cNvSpPr/>
          <p:nvPr/>
        </p:nvSpPr>
        <p:spPr>
          <a:xfrm>
            <a:off x="4153011" y="4067395"/>
            <a:ext cx="1469981" cy="791497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F306235-A480-4450-A88A-952EF09C539B}"/>
              </a:ext>
            </a:extLst>
          </p:cNvPr>
          <p:cNvSpPr/>
          <p:nvPr/>
        </p:nvSpPr>
        <p:spPr>
          <a:xfrm>
            <a:off x="76838" y="4560562"/>
            <a:ext cx="981933" cy="511278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2A2DAC8-4B44-4678-ACAD-9F027483A710}"/>
              </a:ext>
            </a:extLst>
          </p:cNvPr>
          <p:cNvSpPr/>
          <p:nvPr/>
        </p:nvSpPr>
        <p:spPr>
          <a:xfrm>
            <a:off x="3538278" y="2820253"/>
            <a:ext cx="981933" cy="511278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17B11A-21DB-43BE-B036-E1E6B26A02C3}"/>
              </a:ext>
            </a:extLst>
          </p:cNvPr>
          <p:cNvSpPr/>
          <p:nvPr/>
        </p:nvSpPr>
        <p:spPr>
          <a:xfrm>
            <a:off x="120683" y="886074"/>
            <a:ext cx="48882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C2F34"/>
                </a:solidFill>
                <a:effectLst/>
                <a:latin typeface="-apple-system"/>
              </a:rPr>
              <a:t>Anomalie</a:t>
            </a:r>
            <a:r>
              <a:rPr lang="en-US" sz="1400" b="0" i="0" dirty="0">
                <a:solidFill>
                  <a:srgbClr val="2C2F34"/>
                </a:solidFill>
                <a:effectLst/>
                <a:latin typeface="-apple-system"/>
              </a:rPr>
              <a:t> de fusion (plus </a:t>
            </a:r>
            <a:r>
              <a:rPr lang="en-US" sz="1400" b="0" i="0" dirty="0" err="1">
                <a:solidFill>
                  <a:srgbClr val="2C2F34"/>
                </a:solidFill>
                <a:effectLst/>
                <a:latin typeface="-apple-system"/>
              </a:rPr>
              <a:t>ou</a:t>
            </a:r>
            <a:r>
              <a:rPr lang="en-US" sz="1400" b="0" i="0" dirty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sz="1400" b="0" i="0" dirty="0" err="1">
                <a:solidFill>
                  <a:srgbClr val="2C2F34"/>
                </a:solidFill>
                <a:effectLst/>
                <a:latin typeface="-apple-system"/>
              </a:rPr>
              <a:t>moins</a:t>
            </a:r>
            <a:r>
              <a:rPr lang="en-US" sz="1400" b="0" i="0" dirty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sz="1400" b="0" i="0" dirty="0" err="1">
                <a:solidFill>
                  <a:srgbClr val="2C2F34"/>
                </a:solidFill>
                <a:effectLst/>
                <a:latin typeface="-apple-system"/>
              </a:rPr>
              <a:t>marquée</a:t>
            </a:r>
            <a:r>
              <a:rPr lang="en-US" sz="1400" b="0" i="0" dirty="0">
                <a:solidFill>
                  <a:srgbClr val="2C2F34"/>
                </a:solidFill>
                <a:effectLst/>
                <a:latin typeface="-apple-system"/>
              </a:rPr>
              <a:t>) du bas du septum atrial et du </a:t>
            </a:r>
            <a:r>
              <a:rPr lang="en-US" sz="1400" b="0" i="0">
                <a:solidFill>
                  <a:srgbClr val="2C2F34"/>
                </a:solidFill>
                <a:effectLst/>
                <a:latin typeface="-apple-system"/>
              </a:rPr>
              <a:t>haut du </a:t>
            </a:r>
            <a:r>
              <a:rPr lang="en-US" sz="1400" b="0" i="0" dirty="0">
                <a:solidFill>
                  <a:srgbClr val="2C2F34"/>
                </a:solidFill>
                <a:effectLst/>
                <a:latin typeface="-apple-system"/>
              </a:rPr>
              <a:t>septum </a:t>
            </a:r>
            <a:r>
              <a:rPr lang="en-US" sz="1400" b="0" i="0" dirty="0" err="1">
                <a:solidFill>
                  <a:srgbClr val="2C2F34"/>
                </a:solidFill>
                <a:effectLst/>
                <a:latin typeface="-apple-system"/>
              </a:rPr>
              <a:t>ventriculaire</a:t>
            </a:r>
            <a:r>
              <a:rPr lang="en-US" sz="1400" b="0" i="0" dirty="0">
                <a:solidFill>
                  <a:srgbClr val="2C2F34"/>
                </a:solidFill>
                <a:effectLst/>
                <a:latin typeface="-apple-system"/>
              </a:rPr>
              <a:t> avec </a:t>
            </a:r>
            <a:r>
              <a:rPr lang="en-US" sz="1400" b="0" i="0" dirty="0" err="1">
                <a:solidFill>
                  <a:srgbClr val="2C2F34"/>
                </a:solidFill>
                <a:effectLst/>
                <a:latin typeface="-apple-system"/>
              </a:rPr>
              <a:t>atteintes</a:t>
            </a:r>
            <a:r>
              <a:rPr lang="en-US" sz="1400" b="0" i="0" dirty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sz="1400" b="0" i="0" dirty="0" err="1">
                <a:solidFill>
                  <a:srgbClr val="2C2F34"/>
                </a:solidFill>
                <a:effectLst/>
                <a:latin typeface="-apple-system"/>
              </a:rPr>
              <a:t>valvulaires</a:t>
            </a:r>
            <a:r>
              <a:rPr lang="en-US" sz="1400" b="0" i="0" dirty="0">
                <a:solidFill>
                  <a:srgbClr val="2C2F34"/>
                </a:solidFill>
                <a:effectLst/>
                <a:latin typeface="-apple-system"/>
              </a:rPr>
              <a:t> </a:t>
            </a:r>
            <a:r>
              <a:rPr lang="en-US" sz="1400" b="0" i="0" dirty="0" err="1">
                <a:solidFill>
                  <a:srgbClr val="2C2F34"/>
                </a:solidFill>
                <a:effectLst/>
                <a:latin typeface="-apple-system"/>
              </a:rPr>
              <a:t>ddc</a:t>
            </a:r>
            <a:endParaRPr lang="fr-CH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FC3075-2687-441B-A078-E58266690778}"/>
              </a:ext>
            </a:extLst>
          </p:cNvPr>
          <p:cNvSpPr/>
          <p:nvPr/>
        </p:nvSpPr>
        <p:spPr>
          <a:xfrm>
            <a:off x="6841917" y="6055"/>
            <a:ext cx="4709965" cy="69249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rgbClr val="2C2F34"/>
                </a:solidFill>
              </a:rPr>
              <a:t>EPIDEMIOLOGIE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200" dirty="0">
                <a:solidFill>
                  <a:srgbClr val="2C2F34"/>
                </a:solidFill>
              </a:rPr>
              <a:t>4-6 %  des cardiopathies congénitales</a:t>
            </a:r>
            <a:endParaRPr lang="fr-CH" sz="1200" u="sng" dirty="0">
              <a:solidFill>
                <a:srgbClr val="2C2F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200" dirty="0">
                <a:solidFill>
                  <a:srgbClr val="2C2F34"/>
                </a:solidFill>
              </a:rPr>
              <a:t>2/10 000 naissances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b="1" u="sng" dirty="0">
              <a:solidFill>
                <a:srgbClr val="2C2F34"/>
              </a:solidFill>
            </a:endParaRPr>
          </a:p>
          <a:p>
            <a:r>
              <a:rPr lang="en-US" sz="1200" b="1" u="sng" dirty="0">
                <a:solidFill>
                  <a:srgbClr val="2C2F34"/>
                </a:solidFill>
              </a:rPr>
              <a:t>PHYSIPATHOLOGIE: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2C2F34"/>
                </a:solidFill>
              </a:rPr>
              <a:t>Dilatation puis </a:t>
            </a:r>
            <a:r>
              <a:rPr lang="fr-CH" sz="1200" b="1" dirty="0">
                <a:solidFill>
                  <a:srgbClr val="2C2F34"/>
                </a:solidFill>
              </a:rPr>
              <a:t>insuffisance</a:t>
            </a:r>
            <a:r>
              <a:rPr lang="en-US" sz="1200" b="1" dirty="0">
                <a:solidFill>
                  <a:srgbClr val="2C2F34"/>
                </a:solidFill>
              </a:rPr>
              <a:t> cardiaque 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( </a:t>
            </a:r>
            <a:r>
              <a:rPr lang="en-US" sz="1200" dirty="0">
                <a:solidFill>
                  <a:srgbClr val="2C2F34"/>
                </a:solidFill>
              </a:rPr>
              <a:t>surcharge </a:t>
            </a:r>
            <a:r>
              <a:rPr lang="en-US" sz="1200" dirty="0" err="1">
                <a:solidFill>
                  <a:srgbClr val="2C2F34"/>
                </a:solidFill>
              </a:rPr>
              <a:t>en</a:t>
            </a:r>
            <a:r>
              <a:rPr lang="en-US" sz="1200" dirty="0">
                <a:solidFill>
                  <a:srgbClr val="2C2F34"/>
                </a:solidFill>
              </a:rPr>
              <a:t> volume et pression sur defect septum (shunt G</a:t>
            </a:r>
            <a:r>
              <a:rPr lang="en-US" sz="1200" dirty="0">
                <a:solidFill>
                  <a:srgbClr val="2C2F34"/>
                </a:solidFill>
                <a:sym typeface="Wingdings" pitchFamily="2" charset="2"/>
              </a:rPr>
              <a:t> D) </a:t>
            </a:r>
            <a:r>
              <a:rPr lang="en-US" sz="1200" dirty="0">
                <a:solidFill>
                  <a:srgbClr val="2C2F34"/>
                </a:solidFill>
              </a:rPr>
              <a:t>et regurgitation sur defects </a:t>
            </a:r>
            <a:r>
              <a:rPr lang="en-US" sz="1200" dirty="0" err="1">
                <a:solidFill>
                  <a:srgbClr val="2C2F34"/>
                </a:solidFill>
              </a:rPr>
              <a:t>valvulaires</a:t>
            </a:r>
            <a:r>
              <a:rPr lang="en-US" sz="1200" dirty="0">
                <a:solidFill>
                  <a:srgbClr val="2C2F34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qui empire après la naissance avec la </a:t>
            </a:r>
            <a:r>
              <a:rPr lang="en-US" sz="1200" dirty="0" err="1">
                <a:solidFill>
                  <a:srgbClr val="FF0000"/>
                </a:solidFill>
              </a:rPr>
              <a:t>baisse</a:t>
            </a:r>
            <a:r>
              <a:rPr lang="en-US" sz="1200" dirty="0">
                <a:solidFill>
                  <a:srgbClr val="FF0000"/>
                </a:solidFill>
              </a:rPr>
              <a:t> des </a:t>
            </a:r>
            <a:r>
              <a:rPr lang="en-US" sz="1200" dirty="0" err="1">
                <a:solidFill>
                  <a:srgbClr val="FF0000"/>
                </a:solidFill>
              </a:rPr>
              <a:t>résisiatnces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pulmonaires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 status </a:t>
            </a:r>
            <a:r>
              <a:rPr lang="en-US" sz="1200" dirty="0" err="1">
                <a:solidFill>
                  <a:srgbClr val="FF0000"/>
                </a:solidFill>
                <a:sym typeface="Wingdings" panose="05000000000000000000" pitchFamily="2" charset="2"/>
              </a:rPr>
              <a:t>clinique</a:t>
            </a:r>
            <a:r>
              <a:rPr 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 1x/</a:t>
            </a:r>
            <a:r>
              <a:rPr lang="en-US" sz="1200" dirty="0" err="1">
                <a:solidFill>
                  <a:srgbClr val="FF0000"/>
                </a:solidFill>
                <a:sym typeface="Wingdings" panose="05000000000000000000" pitchFamily="2" charset="2"/>
              </a:rPr>
              <a:t>sem</a:t>
            </a:r>
            <a:r>
              <a:rPr 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  <a:r>
              <a:rPr lang="en-US" sz="1200" dirty="0">
                <a:solidFill>
                  <a:srgbClr val="2C2F34"/>
                </a:solidFill>
              </a:rPr>
              <a:t>) 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 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C’est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comme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une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 CIA+CIV+RAA (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forme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complète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)</a:t>
            </a:r>
            <a:endParaRPr lang="en-US" sz="1200" dirty="0">
              <a:solidFill>
                <a:srgbClr val="2C2F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 err="1">
                <a:solidFill>
                  <a:srgbClr val="2C2F34"/>
                </a:solidFill>
              </a:rPr>
              <a:t>Stase</a:t>
            </a:r>
            <a:r>
              <a:rPr lang="en-US" sz="1200" b="1" dirty="0">
                <a:solidFill>
                  <a:srgbClr val="2C2F34"/>
                </a:solidFill>
              </a:rPr>
              <a:t> </a:t>
            </a:r>
            <a:r>
              <a:rPr lang="en-US" sz="1200" b="1" dirty="0" err="1">
                <a:solidFill>
                  <a:srgbClr val="2C2F34"/>
                </a:solidFill>
              </a:rPr>
              <a:t>veineuse</a:t>
            </a:r>
            <a:r>
              <a:rPr lang="en-US" sz="1200" b="1" dirty="0">
                <a:solidFill>
                  <a:srgbClr val="2C2F34"/>
                </a:solidFill>
              </a:rPr>
              <a:t> </a:t>
            </a:r>
            <a:r>
              <a:rPr lang="en-US" sz="1200" b="1" dirty="0" err="1">
                <a:solidFill>
                  <a:srgbClr val="2C2F34"/>
                </a:solidFill>
              </a:rPr>
              <a:t>pulmonaire</a:t>
            </a:r>
            <a:r>
              <a:rPr lang="en-US" sz="1200" b="1" dirty="0">
                <a:solidFill>
                  <a:srgbClr val="2C2F34"/>
                </a:solidFill>
              </a:rPr>
              <a:t> </a:t>
            </a:r>
            <a:r>
              <a:rPr lang="en-US" sz="1200" dirty="0">
                <a:solidFill>
                  <a:srgbClr val="2C2F34"/>
                </a:solidFill>
              </a:rPr>
              <a:t>: ↓ flux </a:t>
            </a:r>
            <a:r>
              <a:rPr lang="en-US" sz="1200" dirty="0" err="1">
                <a:solidFill>
                  <a:srgbClr val="2C2F34"/>
                </a:solidFill>
              </a:rPr>
              <a:t>veineux</a:t>
            </a:r>
            <a:r>
              <a:rPr lang="en-US" sz="1200" dirty="0">
                <a:solidFill>
                  <a:srgbClr val="2C2F34"/>
                </a:solidFill>
              </a:rPr>
              <a:t> hors des </a:t>
            </a:r>
            <a:r>
              <a:rPr lang="en-US" sz="1200" dirty="0" err="1">
                <a:solidFill>
                  <a:srgbClr val="2C2F34"/>
                </a:solidFill>
              </a:rPr>
              <a:t>poumons</a:t>
            </a:r>
            <a:r>
              <a:rPr lang="en-US" sz="1200" dirty="0">
                <a:solidFill>
                  <a:srgbClr val="2C2F34"/>
                </a:solidFill>
              </a:rPr>
              <a:t> </a:t>
            </a:r>
            <a:r>
              <a:rPr lang="en-US" sz="1200" dirty="0" err="1">
                <a:solidFill>
                  <a:srgbClr val="2C2F34"/>
                </a:solidFill>
              </a:rPr>
              <a:t>en</a:t>
            </a:r>
            <a:r>
              <a:rPr lang="en-US" sz="1200" dirty="0">
                <a:solidFill>
                  <a:srgbClr val="2C2F34"/>
                </a:solidFill>
              </a:rPr>
              <a:t> raison de la haute pression </a:t>
            </a:r>
            <a:r>
              <a:rPr lang="en-US" sz="1200" dirty="0" err="1">
                <a:solidFill>
                  <a:srgbClr val="2C2F34"/>
                </a:solidFill>
              </a:rPr>
              <a:t>auriculaire</a:t>
            </a:r>
            <a:r>
              <a:rPr lang="en-US" sz="1200" dirty="0">
                <a:solidFill>
                  <a:srgbClr val="2C2F34"/>
                </a:solidFill>
              </a:rPr>
              <a:t>) </a:t>
            </a:r>
            <a:r>
              <a:rPr lang="en-US" sz="1200" dirty="0" err="1">
                <a:solidFill>
                  <a:srgbClr val="2C2F34"/>
                </a:solidFill>
              </a:rPr>
              <a:t>ce</a:t>
            </a:r>
            <a:r>
              <a:rPr lang="en-US" sz="1200" dirty="0">
                <a:solidFill>
                  <a:srgbClr val="2C2F34"/>
                </a:solidFill>
              </a:rPr>
              <a:t> qui empire encore </a:t>
            </a:r>
            <a:r>
              <a:rPr lang="en-US" sz="1200" dirty="0" err="1">
                <a:solidFill>
                  <a:srgbClr val="2C2F34"/>
                </a:solidFill>
              </a:rPr>
              <a:t>lorsque</a:t>
            </a:r>
            <a:r>
              <a:rPr lang="en-US" sz="1200" dirty="0">
                <a:solidFill>
                  <a:srgbClr val="2C2F34"/>
                </a:solidFill>
              </a:rPr>
              <a:t> le </a:t>
            </a:r>
            <a:r>
              <a:rPr lang="en-US" sz="1200" dirty="0" err="1">
                <a:solidFill>
                  <a:srgbClr val="2C2F34"/>
                </a:solidFill>
              </a:rPr>
              <a:t>coeur</a:t>
            </a:r>
            <a:r>
              <a:rPr lang="en-US" sz="1200" dirty="0">
                <a:solidFill>
                  <a:srgbClr val="2C2F34"/>
                </a:solidFill>
              </a:rPr>
              <a:t> G fatigue 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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rgbClr val="2C2F34"/>
                </a:solidFill>
                <a:sym typeface="Wingdings" panose="05000000000000000000" pitchFamily="2" charset="2"/>
              </a:rPr>
              <a:t>HTAP 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(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cyanose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 sur shunt d G)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200" b="1" dirty="0">
                <a:solidFill>
                  <a:srgbClr val="2C2F34"/>
                </a:solidFill>
                <a:sym typeface="Wingdings" panose="05000000000000000000" pitchFamily="2" charset="2"/>
              </a:rPr>
              <a:t>Infections 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pulmonaires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 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récidivantes</a:t>
            </a:r>
            <a:endParaRPr lang="en-US" sz="1200" dirty="0">
              <a:solidFill>
                <a:srgbClr val="2C2F34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C2F34"/>
                </a:solidFill>
              </a:rPr>
              <a:t>Possible association avec </a:t>
            </a:r>
            <a:r>
              <a:rPr lang="en-US" sz="1200" dirty="0" err="1">
                <a:solidFill>
                  <a:srgbClr val="2C2F34"/>
                </a:solidFill>
              </a:rPr>
              <a:t>coarctatioon</a:t>
            </a:r>
            <a:r>
              <a:rPr lang="en-US" sz="1200" dirty="0">
                <a:solidFill>
                  <a:srgbClr val="2C2F34"/>
                </a:solidFill>
              </a:rPr>
              <a:t> de </a:t>
            </a:r>
            <a:r>
              <a:rPr lang="en-US" sz="1200" dirty="0" err="1">
                <a:solidFill>
                  <a:srgbClr val="2C2F34"/>
                </a:solidFill>
              </a:rPr>
              <a:t>l’aorte</a:t>
            </a:r>
            <a:endParaRPr lang="en-US" sz="1200" dirty="0">
              <a:solidFill>
                <a:srgbClr val="2C2F34"/>
              </a:solidFill>
            </a:endParaRPr>
          </a:p>
          <a:p>
            <a:pPr marL="0" lvl="1"/>
            <a:endParaRPr lang="en-US" sz="1200" b="1" u="sng" dirty="0">
              <a:solidFill>
                <a:srgbClr val="2C2F34"/>
              </a:solidFill>
              <a:sym typeface="Wingdings" panose="05000000000000000000" pitchFamily="2" charset="2"/>
            </a:endParaRPr>
          </a:p>
          <a:p>
            <a:pPr marL="0" lvl="1"/>
            <a:r>
              <a:rPr lang="en-US" sz="1200" b="1" u="sng" dirty="0">
                <a:solidFill>
                  <a:srgbClr val="2C2F34"/>
                </a:solidFill>
                <a:sym typeface="Wingdings" panose="05000000000000000000" pitchFamily="2" charset="2"/>
              </a:rPr>
              <a:t>SYMPTÔMES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Surcharge G: 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Polypnée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/SDR, 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sueurs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, diff. 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alimentaire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 et 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mauvaise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 de 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prise</a:t>
            </a: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 de 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poids</a:t>
            </a:r>
            <a:endParaRPr lang="en-US" sz="1200" dirty="0">
              <a:solidFill>
                <a:srgbClr val="2C2F34"/>
              </a:solidFill>
              <a:sym typeface="Wingdings" panose="05000000000000000000" pitchFamily="2" charset="2"/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C2F34"/>
                </a:solidFill>
                <a:sym typeface="Wingdings" panose="05000000000000000000" pitchFamily="2" charset="2"/>
              </a:rPr>
              <a:t>Surcharge D: </a:t>
            </a:r>
            <a:r>
              <a:rPr lang="en-US" sz="1200" dirty="0" err="1">
                <a:solidFill>
                  <a:srgbClr val="2C2F34"/>
                </a:solidFill>
                <a:sym typeface="Wingdings" panose="05000000000000000000" pitchFamily="2" charset="2"/>
              </a:rPr>
              <a:t>hépatomégalie</a:t>
            </a:r>
            <a:endParaRPr lang="en-US" sz="1200" dirty="0">
              <a:solidFill>
                <a:srgbClr val="2C2F34"/>
              </a:solidFill>
              <a:sym typeface="Wingdings" panose="05000000000000000000" pitchFamily="2" charset="2"/>
            </a:endParaRPr>
          </a:p>
          <a:p>
            <a:pPr marL="0" lvl="1"/>
            <a:endParaRPr lang="en-US" sz="1200" b="1" u="sng" dirty="0">
              <a:solidFill>
                <a:srgbClr val="2C2F34"/>
              </a:solidFill>
            </a:endParaRPr>
          </a:p>
          <a:p>
            <a:pPr marL="0" lvl="1"/>
            <a:r>
              <a:rPr lang="en-US" sz="1200" b="1" u="sng" dirty="0">
                <a:solidFill>
                  <a:srgbClr val="2C2F34"/>
                </a:solidFill>
              </a:rPr>
              <a:t>LABO</a:t>
            </a:r>
            <a:endParaRPr lang="en-US" sz="1200" dirty="0">
              <a:solidFill>
                <a:srgbClr val="2C2F34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C2F34"/>
                </a:solidFill>
              </a:rPr>
              <a:t>Rx thorax:</a:t>
            </a:r>
          </a:p>
          <a:p>
            <a:pPr marL="628650" lvl="2" indent="-171450">
              <a:buFont typeface="Courier New" panose="02070309020205020404" pitchFamily="49" charset="0"/>
              <a:buChar char="o"/>
            </a:pPr>
            <a:r>
              <a:rPr lang="en-US" sz="1200" dirty="0" err="1">
                <a:solidFill>
                  <a:srgbClr val="2C2F34"/>
                </a:solidFill>
              </a:rPr>
              <a:t>Cardiomégalie</a:t>
            </a:r>
            <a:endParaRPr lang="en-US" sz="1200" dirty="0">
              <a:solidFill>
                <a:srgbClr val="2C2F34"/>
              </a:solidFill>
            </a:endParaRPr>
          </a:p>
          <a:p>
            <a:pPr marL="628650" lvl="2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2C2F34"/>
                </a:solidFill>
              </a:rPr>
              <a:t>Surcharge </a:t>
            </a:r>
            <a:r>
              <a:rPr lang="en-US" sz="1200" dirty="0" err="1">
                <a:solidFill>
                  <a:srgbClr val="2C2F34"/>
                </a:solidFill>
              </a:rPr>
              <a:t>pulmonaire</a:t>
            </a:r>
            <a:endParaRPr lang="en-US" sz="1200" dirty="0">
              <a:solidFill>
                <a:srgbClr val="2C2F34"/>
              </a:solidFill>
            </a:endParaRPr>
          </a:p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C2F34"/>
                </a:solidFill>
              </a:rPr>
              <a:t>ECG:</a:t>
            </a:r>
          </a:p>
          <a:p>
            <a:pPr marL="628650" lvl="2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2C2F34"/>
                </a:solidFill>
              </a:rPr>
              <a:t>augmentation PR</a:t>
            </a:r>
          </a:p>
          <a:p>
            <a:pPr marL="628650" lvl="2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2C2F34"/>
                </a:solidFill>
              </a:rPr>
              <a:t>deviation </a:t>
            </a:r>
            <a:r>
              <a:rPr lang="en-US" sz="1200" dirty="0" err="1">
                <a:solidFill>
                  <a:srgbClr val="2C2F34"/>
                </a:solidFill>
              </a:rPr>
              <a:t>axiale</a:t>
            </a:r>
            <a:r>
              <a:rPr lang="en-US" sz="1200" dirty="0">
                <a:solidFill>
                  <a:srgbClr val="2C2F34"/>
                </a:solidFill>
              </a:rPr>
              <a:t> G</a:t>
            </a:r>
          </a:p>
          <a:p>
            <a:pPr marL="171450" lvl="1" indent="-171450">
              <a:buFont typeface="Arial" panose="020B0604020202020204" pitchFamily="34" charset="0"/>
              <a:buChar char="•"/>
            </a:pPr>
            <a:endParaRPr lang="en-US" sz="1200" b="1" u="sng" dirty="0">
              <a:solidFill>
                <a:srgbClr val="2C2F34"/>
              </a:solidFill>
            </a:endParaRPr>
          </a:p>
          <a:p>
            <a:pPr marL="0" lvl="1"/>
            <a:r>
              <a:rPr lang="en-US" sz="1200" b="1" u="sng" dirty="0">
                <a:solidFill>
                  <a:srgbClr val="2C2F34"/>
                </a:solidFill>
              </a:rPr>
              <a:t>ETIOLOGIES: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C2F34"/>
                </a:solidFill>
              </a:rPr>
              <a:t>An </a:t>
            </a:r>
            <a:r>
              <a:rPr lang="en-US" sz="1200" dirty="0" err="1">
                <a:solidFill>
                  <a:srgbClr val="2C2F34"/>
                </a:solidFill>
              </a:rPr>
              <a:t>génétique</a:t>
            </a:r>
            <a:r>
              <a:rPr lang="en-US" sz="1200" dirty="0">
                <a:solidFill>
                  <a:srgbClr val="2C2F34"/>
                </a:solidFill>
              </a:rPr>
              <a:t> dans 2/3 des </a:t>
            </a:r>
            <a:r>
              <a:rPr lang="en-US" sz="1200" dirty="0" err="1">
                <a:solidFill>
                  <a:srgbClr val="2C2F34"/>
                </a:solidFill>
              </a:rPr>
              <a:t>cas</a:t>
            </a:r>
            <a:r>
              <a:rPr lang="en-US" sz="1200" dirty="0">
                <a:solidFill>
                  <a:srgbClr val="2C2F34"/>
                </a:solidFill>
              </a:rPr>
              <a:t>: </a:t>
            </a:r>
            <a:r>
              <a:rPr lang="en-US" sz="1200" b="1" dirty="0" err="1">
                <a:solidFill>
                  <a:srgbClr val="FF0000"/>
                </a:solidFill>
              </a:rPr>
              <a:t>Trisomie</a:t>
            </a:r>
            <a:r>
              <a:rPr lang="en-US" sz="1200" b="1" dirty="0">
                <a:solidFill>
                  <a:srgbClr val="FF0000"/>
                </a:solidFill>
              </a:rPr>
              <a:t> 21 </a:t>
            </a:r>
            <a:r>
              <a:rPr lang="en-US" sz="1200" dirty="0">
                <a:solidFill>
                  <a:srgbClr val="2C2F34"/>
                </a:solidFill>
              </a:rPr>
              <a:t>(</a:t>
            </a:r>
            <a:r>
              <a:rPr lang="en-US" sz="1200" dirty="0" err="1">
                <a:solidFill>
                  <a:srgbClr val="2C2F34"/>
                </a:solidFill>
              </a:rPr>
              <a:t>mais</a:t>
            </a:r>
            <a:r>
              <a:rPr lang="en-US" sz="1200" dirty="0">
                <a:solidFill>
                  <a:srgbClr val="2C2F34"/>
                </a:solidFill>
              </a:rPr>
              <a:t> </a:t>
            </a:r>
            <a:r>
              <a:rPr lang="en-US" sz="1200" dirty="0" err="1">
                <a:solidFill>
                  <a:srgbClr val="2C2F34"/>
                </a:solidFill>
              </a:rPr>
              <a:t>aussi</a:t>
            </a:r>
            <a:r>
              <a:rPr lang="en-US" sz="1200" dirty="0">
                <a:solidFill>
                  <a:srgbClr val="2C2F34"/>
                </a:solidFill>
              </a:rPr>
              <a:t> Holt-</a:t>
            </a:r>
            <a:r>
              <a:rPr lang="en-US" sz="1200" dirty="0" err="1">
                <a:solidFill>
                  <a:srgbClr val="2C2F34"/>
                </a:solidFill>
              </a:rPr>
              <a:t>Oram</a:t>
            </a:r>
            <a:r>
              <a:rPr lang="en-US" sz="1200" dirty="0">
                <a:solidFill>
                  <a:srgbClr val="2C2F34"/>
                </a:solidFill>
              </a:rPr>
              <a:t>, 8p, </a:t>
            </a:r>
            <a:r>
              <a:rPr lang="en-US" sz="1200" dirty="0" err="1">
                <a:solidFill>
                  <a:srgbClr val="2C2F34"/>
                </a:solidFill>
              </a:rPr>
              <a:t>Ivemark</a:t>
            </a:r>
            <a:r>
              <a:rPr lang="en-US" sz="1200" dirty="0">
                <a:solidFill>
                  <a:srgbClr val="2C2F34"/>
                </a:solidFill>
              </a:rPr>
              <a:t>, Ellis-Van Creveld)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2C2F34"/>
                </a:solidFill>
              </a:rPr>
              <a:t>Rubéole</a:t>
            </a:r>
            <a:endParaRPr lang="en-US" sz="1200" dirty="0">
              <a:solidFill>
                <a:srgbClr val="2C2F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C2F34"/>
                </a:solidFill>
              </a:rPr>
              <a:t>OH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2C2F34"/>
                </a:solidFill>
              </a:rPr>
              <a:t>Diabète</a:t>
            </a:r>
            <a:r>
              <a:rPr lang="en-US" sz="1200" dirty="0">
                <a:solidFill>
                  <a:srgbClr val="2C2F34"/>
                </a:solidFill>
              </a:rPr>
              <a:t> mal </a:t>
            </a:r>
            <a:r>
              <a:rPr lang="en-US" sz="1200" dirty="0" err="1">
                <a:solidFill>
                  <a:srgbClr val="2C2F34"/>
                </a:solidFill>
              </a:rPr>
              <a:t>contrôlé</a:t>
            </a:r>
            <a:endParaRPr lang="en-US" sz="1200" dirty="0">
              <a:solidFill>
                <a:srgbClr val="2C2F3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2C2F34"/>
                </a:solidFill>
              </a:rPr>
              <a:t>Tabac</a:t>
            </a:r>
            <a:r>
              <a:rPr lang="en-US" sz="1200" dirty="0">
                <a:solidFill>
                  <a:srgbClr val="2C2F34"/>
                </a:solidFill>
              </a:rPr>
              <a:t>, medicaments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DF9F07-61D0-4FEE-B022-966874BFB2D0}"/>
              </a:ext>
            </a:extLst>
          </p:cNvPr>
          <p:cNvSpPr/>
          <p:nvPr/>
        </p:nvSpPr>
        <p:spPr>
          <a:xfrm>
            <a:off x="1649298" y="231929"/>
            <a:ext cx="3538742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A la naissance, </a:t>
            </a:r>
            <a:r>
              <a:rPr lang="en-US" sz="1200" b="1" dirty="0" err="1">
                <a:solidFill>
                  <a:srgbClr val="FF0000"/>
                </a:solidFill>
              </a:rPr>
              <a:t>ttt</a:t>
            </a:r>
            <a:r>
              <a:rPr lang="en-US" sz="1200" b="1" dirty="0">
                <a:solidFill>
                  <a:srgbClr val="FF0000"/>
                </a:solidFill>
              </a:rPr>
              <a:t> par  </a:t>
            </a:r>
            <a:r>
              <a:rPr lang="en-US" sz="1200" b="1" dirty="0" err="1">
                <a:solidFill>
                  <a:srgbClr val="FF0000"/>
                </a:solidFill>
              </a:rPr>
              <a:t>prostaglandines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si</a:t>
            </a:r>
            <a:r>
              <a:rPr lang="en-US" sz="1200" b="1" dirty="0">
                <a:solidFill>
                  <a:srgbClr val="FF0000"/>
                </a:solidFill>
              </a:rPr>
              <a:t> association avec </a:t>
            </a:r>
            <a:r>
              <a:rPr lang="en-US" sz="1200" b="1" dirty="0" err="1">
                <a:solidFill>
                  <a:srgbClr val="FF0000"/>
                </a:solidFill>
              </a:rPr>
              <a:t>sténose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pulmonaire</a:t>
            </a:r>
            <a:r>
              <a:rPr lang="en-US" sz="1200" b="1" dirty="0">
                <a:solidFill>
                  <a:srgbClr val="FF0000"/>
                </a:solidFill>
              </a:rPr>
              <a:t> (</a:t>
            </a:r>
            <a:r>
              <a:rPr lang="en-US" sz="1200" b="1" dirty="0" err="1">
                <a:solidFill>
                  <a:srgbClr val="FF0000"/>
                </a:solidFill>
              </a:rPr>
              <a:t>cyanose</a:t>
            </a:r>
            <a:r>
              <a:rPr lang="en-US" sz="12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0541D1-67EE-4D7D-8669-016859CE2A60}"/>
              </a:ext>
            </a:extLst>
          </p:cNvPr>
          <p:cNvSpPr/>
          <p:nvPr/>
        </p:nvSpPr>
        <p:spPr>
          <a:xfrm>
            <a:off x="66034" y="6285703"/>
            <a:ext cx="6903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 traitement médical (diurétiques (</a:t>
            </a:r>
            <a:r>
              <a:rPr lang="fr-CH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Lasix/</a:t>
            </a:r>
            <a:r>
              <a:rPr lang="fr-CH" sz="12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AldactoneI</a:t>
            </a:r>
            <a:r>
              <a:rPr lang="fr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vasodilatateurs (</a:t>
            </a:r>
            <a:r>
              <a:rPr lang="fr-CH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IECA</a:t>
            </a:r>
            <a:r>
              <a:rPr lang="fr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fr-CH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prophylaxie RSV</a:t>
            </a:r>
            <a:r>
              <a:rPr lang="fr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et </a:t>
            </a:r>
            <a:r>
              <a:rPr lang="fr-CH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enrichissement alimentaire </a:t>
            </a:r>
            <a:r>
              <a:rPr lang="fr-CH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permet d'attendre l'opération (en général avant 6 mois).</a:t>
            </a:r>
            <a:endParaRPr lang="fr-CH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0FF770A-17C7-4D30-8A60-EEA0F3F10D8B}"/>
              </a:ext>
            </a:extLst>
          </p:cNvPr>
          <p:cNvSpPr/>
          <p:nvPr/>
        </p:nvSpPr>
        <p:spPr>
          <a:xfrm>
            <a:off x="291809" y="138257"/>
            <a:ext cx="1257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2C2F34"/>
                </a:solidFill>
                <a:latin typeface="-apple-system"/>
              </a:rPr>
              <a:t>CAV </a:t>
            </a:r>
            <a:endParaRPr lang="fr-CH" sz="4400" dirty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ACF49873-AAB9-4901-978B-7FC7740135F3}"/>
              </a:ext>
            </a:extLst>
          </p:cNvPr>
          <p:cNvSpPr/>
          <p:nvPr/>
        </p:nvSpPr>
        <p:spPr>
          <a:xfrm>
            <a:off x="2146245" y="3686740"/>
            <a:ext cx="281733" cy="436763"/>
          </a:xfrm>
          <a:custGeom>
            <a:avLst/>
            <a:gdLst>
              <a:gd name="connsiteX0" fmla="*/ 0 w 530942"/>
              <a:gd name="connsiteY0" fmla="*/ 0 h 698091"/>
              <a:gd name="connsiteX1" fmla="*/ 255639 w 530942"/>
              <a:gd name="connsiteY1" fmla="*/ 442452 h 698091"/>
              <a:gd name="connsiteX2" fmla="*/ 530942 w 530942"/>
              <a:gd name="connsiteY2" fmla="*/ 698091 h 69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942" h="698091">
                <a:moveTo>
                  <a:pt x="0" y="0"/>
                </a:moveTo>
                <a:cubicBezTo>
                  <a:pt x="83574" y="163052"/>
                  <a:pt x="167149" y="326104"/>
                  <a:pt x="255639" y="442452"/>
                </a:cubicBezTo>
                <a:cubicBezTo>
                  <a:pt x="344129" y="558800"/>
                  <a:pt x="437535" y="628445"/>
                  <a:pt x="530942" y="698091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303D7E82-5D0D-4054-AF43-DA155E5A5F14}"/>
              </a:ext>
            </a:extLst>
          </p:cNvPr>
          <p:cNvSpPr/>
          <p:nvPr/>
        </p:nvSpPr>
        <p:spPr>
          <a:xfrm>
            <a:off x="2078140" y="3717665"/>
            <a:ext cx="451804" cy="618561"/>
          </a:xfrm>
          <a:custGeom>
            <a:avLst/>
            <a:gdLst>
              <a:gd name="connsiteX0" fmla="*/ 0 w 530942"/>
              <a:gd name="connsiteY0" fmla="*/ 0 h 698091"/>
              <a:gd name="connsiteX1" fmla="*/ 255639 w 530942"/>
              <a:gd name="connsiteY1" fmla="*/ 442452 h 698091"/>
              <a:gd name="connsiteX2" fmla="*/ 530942 w 530942"/>
              <a:gd name="connsiteY2" fmla="*/ 698091 h 69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942" h="698091">
                <a:moveTo>
                  <a:pt x="0" y="0"/>
                </a:moveTo>
                <a:cubicBezTo>
                  <a:pt x="83574" y="163052"/>
                  <a:pt x="167149" y="326104"/>
                  <a:pt x="255639" y="442452"/>
                </a:cubicBezTo>
                <a:cubicBezTo>
                  <a:pt x="344129" y="558800"/>
                  <a:pt x="437535" y="628445"/>
                  <a:pt x="530942" y="698091"/>
                </a:cubicBez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E9C2D05-81A0-41F1-9424-816489740735}"/>
              </a:ext>
            </a:extLst>
          </p:cNvPr>
          <p:cNvCxnSpPr>
            <a:cxnSpLocks/>
          </p:cNvCxnSpPr>
          <p:nvPr/>
        </p:nvCxnSpPr>
        <p:spPr>
          <a:xfrm flipV="1">
            <a:off x="2009185" y="2371725"/>
            <a:ext cx="800690" cy="1356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80D62371-6D26-4A29-9658-111E428B460F}"/>
              </a:ext>
            </a:extLst>
          </p:cNvPr>
          <p:cNvCxnSpPr>
            <a:cxnSpLocks/>
          </p:cNvCxnSpPr>
          <p:nvPr/>
        </p:nvCxnSpPr>
        <p:spPr>
          <a:xfrm flipV="1">
            <a:off x="2065733" y="2564548"/>
            <a:ext cx="770786" cy="1174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991EC23-421E-41A4-9157-54D111C8D26D}"/>
              </a:ext>
            </a:extLst>
          </p:cNvPr>
          <p:cNvCxnSpPr>
            <a:cxnSpLocks/>
          </p:cNvCxnSpPr>
          <p:nvPr/>
        </p:nvCxnSpPr>
        <p:spPr>
          <a:xfrm flipV="1">
            <a:off x="2197444" y="2746930"/>
            <a:ext cx="784108" cy="10031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28AF8CD8-6CF7-44EA-BED5-71916DA5F14D}"/>
              </a:ext>
            </a:extLst>
          </p:cNvPr>
          <p:cNvSpPr txBox="1"/>
          <p:nvPr/>
        </p:nvSpPr>
        <p:spPr>
          <a:xfrm>
            <a:off x="2808508" y="2218287"/>
            <a:ext cx="151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CAV complet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DBA4923-16CA-4562-AE5B-F4935DC37518}"/>
              </a:ext>
            </a:extLst>
          </p:cNvPr>
          <p:cNvSpPr txBox="1"/>
          <p:nvPr/>
        </p:nvSpPr>
        <p:spPr>
          <a:xfrm>
            <a:off x="2808508" y="2425834"/>
            <a:ext cx="151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CAV modéré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9B3A683-8F0B-4CD4-BD0A-E3277B21405A}"/>
              </a:ext>
            </a:extLst>
          </p:cNvPr>
          <p:cNvSpPr txBox="1"/>
          <p:nvPr/>
        </p:nvSpPr>
        <p:spPr>
          <a:xfrm>
            <a:off x="2930211" y="2633381"/>
            <a:ext cx="15154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/>
              <a:t>CAV partiel</a:t>
            </a:r>
          </a:p>
        </p:txBody>
      </p:sp>
      <p:pic>
        <p:nvPicPr>
          <p:cNvPr id="5" name="Image 4" descr="Une image contenant croquis, dessin, diagramme, Dessin au trait&#10;&#10;Description générée automatiquement">
            <a:extLst>
              <a:ext uri="{FF2B5EF4-FFF2-40B4-BE49-F238E27FC236}">
                <a16:creationId xmlns:a16="http://schemas.microsoft.com/office/drawing/2014/main" id="{C40CF3C2-D755-5FB6-3973-3A509F4E4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405" y="1813438"/>
            <a:ext cx="1328217" cy="1025163"/>
          </a:xfrm>
          <a:prstGeom prst="rect">
            <a:avLst/>
          </a:prstGeom>
        </p:spPr>
      </p:pic>
      <p:pic>
        <p:nvPicPr>
          <p:cNvPr id="6" name="Image 5" descr="Une image contenant cercle, Graphique, clipart, dessin humoristique&#10;&#10;Description générée automatiquement">
            <a:extLst>
              <a:ext uri="{FF2B5EF4-FFF2-40B4-BE49-F238E27FC236}">
                <a16:creationId xmlns:a16="http://schemas.microsoft.com/office/drawing/2014/main" id="{1554F112-ED66-BAA7-134B-F1BB431D5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50" y="2950654"/>
            <a:ext cx="861934" cy="1018953"/>
          </a:xfrm>
          <a:prstGeom prst="rect">
            <a:avLst/>
          </a:prstGeom>
        </p:spPr>
      </p:pic>
      <p:pic>
        <p:nvPicPr>
          <p:cNvPr id="15" name="Image 14" descr="Une image contenant Graphique, dessin humoristique, cercle, clipart&#10;&#10;Description générée automatiquement">
            <a:extLst>
              <a:ext uri="{FF2B5EF4-FFF2-40B4-BE49-F238E27FC236}">
                <a16:creationId xmlns:a16="http://schemas.microsoft.com/office/drawing/2014/main" id="{4DAA3233-C56C-B7EA-C247-6598408919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92" y="2950756"/>
            <a:ext cx="861934" cy="98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974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264</Words>
  <Application>Microsoft Macintosh PowerPoint</Application>
  <PresentationFormat>Grand écran</PresentationFormat>
  <Paragraphs>37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-apple-system</vt:lpstr>
      <vt:lpstr>Arial</vt:lpstr>
      <vt:lpstr>Calibri</vt:lpstr>
      <vt:lpstr>Calibri Light</vt:lpstr>
      <vt:lpstr>Courier New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Martinez Manuel</dc:creator>
  <cp:lastModifiedBy>Nathalie Martinez</cp:lastModifiedBy>
  <cp:revision>19</cp:revision>
  <dcterms:created xsi:type="dcterms:W3CDTF">2023-11-17T11:56:34Z</dcterms:created>
  <dcterms:modified xsi:type="dcterms:W3CDTF">2023-11-18T16:35:29Z</dcterms:modified>
</cp:coreProperties>
</file>